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76324" y="908380"/>
            <a:ext cx="7279640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5" y="6400799"/>
            <a:ext cx="12188825" cy="457200"/>
          </a:xfrm>
          <a:custGeom>
            <a:avLst/>
            <a:gdLst/>
            <a:ahLst/>
            <a:cxnLst/>
            <a:rect l="l" t="t" r="r" b="b"/>
            <a:pathLst>
              <a:path w="12188825" h="457200">
                <a:moveTo>
                  <a:pt x="12188825" y="0"/>
                </a:moveTo>
                <a:lnTo>
                  <a:pt x="0" y="0"/>
                </a:lnTo>
                <a:lnTo>
                  <a:pt x="0" y="457199"/>
                </a:lnTo>
                <a:lnTo>
                  <a:pt x="12188825" y="457199"/>
                </a:lnTo>
                <a:lnTo>
                  <a:pt x="12188825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6324" y="286892"/>
            <a:ext cx="10279075" cy="1739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29176" y="2166873"/>
            <a:ext cx="7449820" cy="4058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63988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Изследване</a:t>
            </a:r>
            <a:r>
              <a:rPr spc="-190" dirty="0"/>
              <a:t> </a:t>
            </a:r>
            <a:r>
              <a:rPr dirty="0"/>
              <a:t>на</a:t>
            </a:r>
            <a:r>
              <a:rPr spc="-170" dirty="0"/>
              <a:t> </a:t>
            </a:r>
            <a:r>
              <a:rPr spc="-20" dirty="0"/>
              <a:t>бъдещето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324" y="1813686"/>
            <a:ext cx="6382385" cy="367474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629920">
              <a:lnSpc>
                <a:spcPts val="3030"/>
              </a:lnSpc>
              <a:spcBef>
                <a:spcPts val="470"/>
              </a:spcBef>
              <a:tabLst>
                <a:tab pos="1757045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Ако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искаме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изследваме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бъдещето,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трябва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запитаме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какво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хората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МИСЛЯТ</a:t>
            </a:r>
            <a:r>
              <a:rPr sz="2800" spc="-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ЧУВСТВАТ.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Всичко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свежда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ЕМОЦИЯТА!</a:t>
            </a:r>
            <a:endParaRPr sz="2800">
              <a:latin typeface="Calibri"/>
              <a:cs typeface="Calibri"/>
            </a:endParaRPr>
          </a:p>
          <a:p>
            <a:pPr marL="12700" marR="297815">
              <a:lnSpc>
                <a:spcPts val="3020"/>
              </a:lnSpc>
              <a:spcBef>
                <a:spcPts val="1460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Емоционалните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реакции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често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много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значими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самите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събития.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30"/>
              </a:lnSpc>
              <a:spcBef>
                <a:spcPts val="139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Всяко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лидерство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трябва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гради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връзка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емоцията.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20557" y="2282881"/>
            <a:ext cx="3135122" cy="279515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67056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Дългосрочните</a:t>
            </a:r>
            <a:r>
              <a:rPr spc="-195" dirty="0"/>
              <a:t> </a:t>
            </a:r>
            <a:r>
              <a:rPr spc="-25" dirty="0"/>
              <a:t>тенденции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324" y="1686331"/>
            <a:ext cx="9320530" cy="400304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забавяне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темповете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нарастване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световното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население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730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хората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женят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късно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рядко</a:t>
            </a:r>
            <a:endParaRPr sz="2800">
              <a:latin typeface="Calibri"/>
              <a:cs typeface="Calibri"/>
            </a:endParaRPr>
          </a:p>
          <a:p>
            <a:pPr marL="12700" marR="1571625" indent="190500">
              <a:lnSpc>
                <a:spcPts val="2690"/>
              </a:lnSpc>
              <a:spcBef>
                <a:spcPts val="1370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спад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цените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цифровите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технологии,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мрежи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телекомуникации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755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бързо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навлизане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мобилни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устройства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плащания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730"/>
              </a:spcBef>
              <a:buChar char="-"/>
              <a:tabLst>
                <a:tab pos="203200" algn="l"/>
              </a:tabLst>
            </a:pP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преход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традиционни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към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он-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лайн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продажби</a:t>
            </a:r>
            <a:endParaRPr sz="2800">
              <a:latin typeface="Calibri"/>
              <a:cs typeface="Calibri"/>
            </a:endParaRPr>
          </a:p>
          <a:p>
            <a:pPr marL="202565" indent="-189865">
              <a:lnSpc>
                <a:spcPct val="100000"/>
              </a:lnSpc>
              <a:spcBef>
                <a:spcPts val="720"/>
              </a:spcBef>
              <a:buChar char="-"/>
              <a:tabLst>
                <a:tab pos="202565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ръст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международната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търговия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пътуванията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735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нарастваща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продължителност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живота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67056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Дългосрочните</a:t>
            </a:r>
            <a:r>
              <a:rPr spc="-195" dirty="0"/>
              <a:t> </a:t>
            </a:r>
            <a:r>
              <a:rPr spc="-25" dirty="0"/>
              <a:t>тенденции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324" y="1677186"/>
            <a:ext cx="9615170" cy="360489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203200" indent="-190500">
              <a:lnSpc>
                <a:spcPct val="100000"/>
              </a:lnSpc>
              <a:spcBef>
                <a:spcPts val="1170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нарастваща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загриженост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благосъстоянието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децата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1070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повишена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загриженост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околната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среда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1065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навлизане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изкуствения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интелект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70"/>
              </a:spcBef>
              <a:buClr>
                <a:srgbClr val="404040"/>
              </a:buClr>
              <a:buFont typeface="Calibri"/>
              <a:buChar char="-"/>
            </a:pP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ts val="3190"/>
              </a:lnSpc>
              <a:buClr>
                <a:srgbClr val="404040"/>
              </a:buClr>
              <a:buFont typeface="Calibri"/>
              <a:buChar char="-"/>
              <a:tabLst>
                <a:tab pos="203200" algn="l"/>
              </a:tabLst>
            </a:pP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по-</a:t>
            </a:r>
            <a:r>
              <a:rPr sz="2800" b="1" spc="-7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високи</a:t>
            </a:r>
            <a:r>
              <a:rPr sz="2800" b="1" spc="-6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клиентски</a:t>
            </a:r>
            <a:r>
              <a:rPr sz="2800" b="1" spc="-6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очаквания</a:t>
            </a:r>
            <a:r>
              <a:rPr sz="2800" b="1" spc="-55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за</a:t>
            </a:r>
            <a:r>
              <a:rPr sz="2800" b="1" spc="-7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2583C5"/>
                </a:solidFill>
                <a:latin typeface="Calibri"/>
                <a:cs typeface="Calibri"/>
              </a:rPr>
              <a:t>удобство,</a:t>
            </a:r>
            <a:r>
              <a:rPr sz="2800" b="1" spc="-9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2583C5"/>
                </a:solidFill>
                <a:latin typeface="Calibri"/>
                <a:cs typeface="Calibri"/>
              </a:rPr>
              <a:t>комфорт,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20"/>
              </a:lnSpc>
              <a:spcBef>
                <a:spcPts val="215"/>
              </a:spcBef>
            </a:pPr>
            <a:r>
              <a:rPr sz="2800" b="1" spc="-10" dirty="0">
                <a:solidFill>
                  <a:srgbClr val="2583C5"/>
                </a:solidFill>
                <a:latin typeface="Calibri"/>
                <a:cs typeface="Calibri"/>
              </a:rPr>
              <a:t>стойност,</a:t>
            </a:r>
            <a:r>
              <a:rPr sz="2800" b="1" spc="-9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честност,</a:t>
            </a:r>
            <a:r>
              <a:rPr sz="2800" b="1" spc="-75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2583C5"/>
                </a:solidFill>
                <a:latin typeface="Calibri"/>
                <a:cs typeface="Calibri"/>
              </a:rPr>
              <a:t>надеждност,</a:t>
            </a:r>
            <a:r>
              <a:rPr sz="2800" b="1" spc="-9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бързина</a:t>
            </a:r>
            <a:r>
              <a:rPr sz="2800" b="1" spc="-6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на</a:t>
            </a:r>
            <a:r>
              <a:rPr sz="2800" b="1" spc="-9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2583C5"/>
                </a:solidFill>
                <a:latin typeface="Calibri"/>
                <a:cs typeface="Calibri"/>
              </a:rPr>
              <a:t>обслужването</a:t>
            </a:r>
            <a:r>
              <a:rPr sz="2800" b="1" spc="-4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–</a:t>
            </a:r>
            <a:r>
              <a:rPr sz="2800" b="1" spc="-75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2583C5"/>
                </a:solidFill>
                <a:latin typeface="Calibri"/>
                <a:cs typeface="Calibri"/>
              </a:rPr>
              <a:t>и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повече</a:t>
            </a:r>
            <a:r>
              <a:rPr sz="2800" b="1" spc="-65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оплаквания,</a:t>
            </a:r>
            <a:r>
              <a:rPr sz="2800" b="1" spc="-35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когато</a:t>
            </a:r>
            <a:r>
              <a:rPr sz="2800" b="1" spc="-9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2583C5"/>
                </a:solidFill>
                <a:latin typeface="Calibri"/>
                <a:cs typeface="Calibri"/>
              </a:rPr>
              <a:t>стандартите</a:t>
            </a:r>
            <a:r>
              <a:rPr sz="2800" b="1" spc="-9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не</a:t>
            </a:r>
            <a:r>
              <a:rPr sz="2800" b="1" spc="-8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се</a:t>
            </a:r>
            <a:r>
              <a:rPr sz="2800" b="1" spc="-75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2583C5"/>
                </a:solidFill>
                <a:latin typeface="Calibri"/>
                <a:cs typeface="Calibri"/>
              </a:rPr>
              <a:t>спазват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939278" y="751154"/>
            <a:ext cx="3519170" cy="126746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>
              <a:lnSpc>
                <a:spcPts val="4490"/>
              </a:lnSpc>
              <a:spcBef>
                <a:spcPts val="915"/>
              </a:spcBef>
            </a:pPr>
            <a:r>
              <a:rPr sz="4400" spc="-55" dirty="0"/>
              <a:t>Дългосрочните </a:t>
            </a:r>
            <a:r>
              <a:rPr sz="4400" spc="-10" dirty="0"/>
              <a:t>тенденции</a:t>
            </a:r>
            <a:endParaRPr sz="44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1204407"/>
            <a:ext cx="6886313" cy="470304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892160" y="2085720"/>
            <a:ext cx="3566160" cy="0"/>
          </a:xfrm>
          <a:custGeom>
            <a:avLst/>
            <a:gdLst/>
            <a:ahLst/>
            <a:cxnLst/>
            <a:rect l="l" t="t" r="r" b="b"/>
            <a:pathLst>
              <a:path w="3566159">
                <a:moveTo>
                  <a:pt x="0" y="0"/>
                </a:moveTo>
                <a:lnTo>
                  <a:pt x="35661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39278" y="2166873"/>
            <a:ext cx="3619500" cy="255079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193675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Всички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тенденции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са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свързани</a:t>
            </a:r>
            <a:r>
              <a:rPr sz="2800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помежду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си!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136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Вашето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лично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бъдеще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оформя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бъдещето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над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7,5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милиарда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други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хора.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Тенденции</a:t>
            </a:r>
            <a:r>
              <a:rPr spc="-165" dirty="0"/>
              <a:t> </a:t>
            </a:r>
            <a:r>
              <a:rPr dirty="0"/>
              <a:t>и</a:t>
            </a:r>
            <a:r>
              <a:rPr spc="-150" dirty="0"/>
              <a:t> </a:t>
            </a:r>
            <a:r>
              <a:rPr spc="-35" dirty="0"/>
              <a:t>антитенденции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58414" y="2376297"/>
            <a:ext cx="6226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Всяка</a:t>
            </a:r>
            <a:r>
              <a:rPr sz="2800" b="1" spc="-5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2583C5"/>
                </a:solidFill>
                <a:latin typeface="Calibri"/>
                <a:cs typeface="Calibri"/>
              </a:rPr>
              <a:t>тенденция</a:t>
            </a:r>
            <a:r>
              <a:rPr sz="2800" b="1" spc="-5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си</a:t>
            </a:r>
            <a:r>
              <a:rPr sz="2800" b="1" spc="-65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583C5"/>
                </a:solidFill>
                <a:latin typeface="Calibri"/>
                <a:cs typeface="Calibri"/>
              </a:rPr>
              <a:t>има</a:t>
            </a:r>
            <a:r>
              <a:rPr sz="2800" b="1" spc="-50" dirty="0">
                <a:solidFill>
                  <a:srgbClr val="2583C5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2583C5"/>
                </a:solidFill>
                <a:latin typeface="Calibri"/>
                <a:cs typeface="Calibri"/>
              </a:rPr>
              <a:t>антитенденция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28975" y="2929597"/>
            <a:ext cx="5734050" cy="32861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2820" rIns="0" bIns="0" rtlCol="0">
            <a:spAutoFit/>
          </a:bodyPr>
          <a:lstStyle/>
          <a:p>
            <a:pPr marL="3890010" marR="5080">
              <a:lnSpc>
                <a:spcPts val="4900"/>
              </a:lnSpc>
              <a:spcBef>
                <a:spcPts val="980"/>
              </a:spcBef>
            </a:pPr>
            <a:r>
              <a:rPr spc="-40" dirty="0"/>
              <a:t>Големите</a:t>
            </a:r>
            <a:r>
              <a:rPr spc="-225" dirty="0"/>
              <a:t> </a:t>
            </a:r>
            <a:r>
              <a:rPr spc="-30" dirty="0"/>
              <a:t>промени</a:t>
            </a:r>
            <a:r>
              <a:rPr spc="-204" dirty="0"/>
              <a:t> </a:t>
            </a:r>
            <a:r>
              <a:rPr spc="-20" dirty="0"/>
              <a:t>през </a:t>
            </a:r>
            <a:r>
              <a:rPr spc="-40" dirty="0"/>
              <a:t>последните</a:t>
            </a:r>
            <a:r>
              <a:rPr spc="-210" dirty="0"/>
              <a:t> </a:t>
            </a:r>
            <a:r>
              <a:rPr dirty="0"/>
              <a:t>20</a:t>
            </a:r>
            <a:r>
              <a:rPr spc="-215" dirty="0"/>
              <a:t> </a:t>
            </a:r>
            <a:r>
              <a:rPr spc="-10" dirty="0"/>
              <a:t>години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105"/>
            <a:ext cx="4001261" cy="531431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53965" y="2166873"/>
            <a:ext cx="6154420" cy="252222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1264920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Млади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стари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водят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сходно съществуване</a:t>
            </a:r>
            <a:endParaRPr sz="2800">
              <a:latin typeface="Calibri"/>
              <a:cs typeface="Calibri"/>
            </a:endParaRPr>
          </a:p>
          <a:p>
            <a:pPr marL="12700" marR="273050">
              <a:lnSpc>
                <a:spcPts val="4430"/>
              </a:lnSpc>
              <a:spcBef>
                <a:spcPts val="28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Хората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хранят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повече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навън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Офисите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отворена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планировка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Служителите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носят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собствени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компютри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65817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Шестте</a:t>
            </a:r>
            <a:r>
              <a:rPr spc="-229" dirty="0"/>
              <a:t> </a:t>
            </a:r>
            <a:r>
              <a:rPr spc="-20" dirty="0"/>
              <a:t>лица</a:t>
            </a:r>
            <a:r>
              <a:rPr spc="-200" dirty="0"/>
              <a:t> </a:t>
            </a:r>
            <a:r>
              <a:rPr dirty="0"/>
              <a:t>на</a:t>
            </a:r>
            <a:r>
              <a:rPr spc="-190" dirty="0"/>
              <a:t> </a:t>
            </a:r>
            <a:r>
              <a:rPr spc="-20" dirty="0"/>
              <a:t>бъдещето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324" y="1700353"/>
            <a:ext cx="9841230" cy="43211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2600" b="1" spc="-10" dirty="0">
                <a:solidFill>
                  <a:srgbClr val="2583C5"/>
                </a:solidFill>
                <a:latin typeface="Calibri"/>
                <a:cs typeface="Calibri"/>
              </a:rPr>
              <a:t>FUTURE</a:t>
            </a:r>
            <a:endParaRPr sz="2600">
              <a:latin typeface="Calibri"/>
              <a:cs typeface="Calibri"/>
            </a:endParaRPr>
          </a:p>
          <a:p>
            <a:pPr marL="12700" marR="981075">
              <a:lnSpc>
                <a:spcPct val="70100"/>
              </a:lnSpc>
              <a:spcBef>
                <a:spcPts val="1390"/>
              </a:spcBef>
            </a:pPr>
            <a:r>
              <a:rPr sz="2600" b="1" dirty="0">
                <a:solidFill>
                  <a:srgbClr val="2583C5"/>
                </a:solidFill>
                <a:latin typeface="Calibri"/>
                <a:cs typeface="Calibri"/>
              </a:rPr>
              <a:t>F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ast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бързина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/скорост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промяната,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непредвидени</a:t>
            </a:r>
            <a:r>
              <a:rPr sz="26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събития,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изкуствен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интелект/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600" b="1" dirty="0">
                <a:solidFill>
                  <a:srgbClr val="2583C5"/>
                </a:solidFill>
                <a:latin typeface="Calibri"/>
                <a:cs typeface="Calibri"/>
              </a:rPr>
              <a:t>U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rban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урбанизация</a:t>
            </a:r>
            <a:r>
              <a:rPr sz="2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/съсредоточаване</a:t>
            </a:r>
            <a:r>
              <a:rPr sz="2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населението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градовете/</a:t>
            </a:r>
            <a:endParaRPr sz="2600">
              <a:latin typeface="Calibri"/>
              <a:cs typeface="Calibri"/>
            </a:endParaRPr>
          </a:p>
          <a:p>
            <a:pPr marL="12700" marR="975360">
              <a:lnSpc>
                <a:spcPct val="70100"/>
              </a:lnSpc>
              <a:spcBef>
                <a:spcPts val="1400"/>
              </a:spcBef>
            </a:pPr>
            <a:r>
              <a:rPr sz="2600" b="1" dirty="0">
                <a:solidFill>
                  <a:srgbClr val="2583C5"/>
                </a:solidFill>
                <a:latin typeface="Calibri"/>
                <a:cs typeface="Calibri"/>
              </a:rPr>
              <a:t>T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ribal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социалност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/бъдещи</a:t>
            </a:r>
            <a:r>
              <a:rPr sz="26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нации,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култури,</a:t>
            </a:r>
            <a:r>
              <a:rPr sz="26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социални</a:t>
            </a:r>
            <a:r>
              <a:rPr sz="26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мрежи,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брандове,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екипи/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600" b="1" dirty="0">
                <a:solidFill>
                  <a:srgbClr val="2583C5"/>
                </a:solidFill>
                <a:latin typeface="Calibri"/>
                <a:cs typeface="Calibri"/>
              </a:rPr>
              <a:t>U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niversal</a:t>
            </a:r>
            <a:r>
              <a:rPr sz="26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универсалност</a:t>
            </a:r>
            <a:r>
              <a:rPr sz="26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/глобализация,</a:t>
            </a:r>
            <a:r>
              <a:rPr sz="26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производство,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търговия/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ct val="70000"/>
              </a:lnSpc>
              <a:spcBef>
                <a:spcPts val="1405"/>
              </a:spcBef>
            </a:pPr>
            <a:r>
              <a:rPr sz="2600" b="1" dirty="0">
                <a:solidFill>
                  <a:srgbClr val="2583C5"/>
                </a:solidFill>
                <a:latin typeface="Calibri"/>
                <a:cs typeface="Calibri"/>
              </a:rPr>
              <a:t>R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adical</a:t>
            </a:r>
            <a:r>
              <a:rPr sz="2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радикалност</a:t>
            </a:r>
            <a:r>
              <a:rPr sz="26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20" dirty="0">
                <a:solidFill>
                  <a:srgbClr val="404040"/>
                </a:solidFill>
                <a:latin typeface="Calibri"/>
                <a:cs typeface="Calibri"/>
              </a:rPr>
              <a:t>/възход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радикалния</a:t>
            </a:r>
            <a:r>
              <a:rPr sz="26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активизъм,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устойчивост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околната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среда/</a:t>
            </a:r>
            <a:endParaRPr sz="2600">
              <a:latin typeface="Calibri"/>
              <a:cs typeface="Calibri"/>
            </a:endParaRPr>
          </a:p>
          <a:p>
            <a:pPr marL="12700" marR="1372235">
              <a:lnSpc>
                <a:spcPct val="70000"/>
              </a:lnSpc>
              <a:spcBef>
                <a:spcPts val="1405"/>
              </a:spcBef>
            </a:pPr>
            <a:r>
              <a:rPr sz="2600" b="1" dirty="0">
                <a:solidFill>
                  <a:srgbClr val="2583C5"/>
                </a:solidFill>
                <a:latin typeface="Calibri"/>
                <a:cs typeface="Calibri"/>
              </a:rPr>
              <a:t>E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thical</a:t>
            </a:r>
            <a:r>
              <a:rPr sz="2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етика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/ценности,</a:t>
            </a:r>
            <a:r>
              <a:rPr sz="26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мотивация,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лидерство,</a:t>
            </a:r>
            <a:r>
              <a:rPr sz="2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стремежи, духовност/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418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Шестте</a:t>
            </a:r>
            <a:r>
              <a:rPr spc="-229" dirty="0"/>
              <a:t> </a:t>
            </a:r>
            <a:r>
              <a:rPr spc="-20" dirty="0"/>
              <a:t>лица</a:t>
            </a:r>
            <a:r>
              <a:rPr spc="-200" dirty="0"/>
              <a:t> </a:t>
            </a:r>
            <a:r>
              <a:rPr dirty="0"/>
              <a:t>на</a:t>
            </a:r>
            <a:r>
              <a:rPr spc="-190" dirty="0"/>
              <a:t> </a:t>
            </a:r>
            <a:r>
              <a:rPr spc="-20" dirty="0"/>
              <a:t>бъдещето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148003" y="2706560"/>
            <a:ext cx="3472815" cy="3127375"/>
            <a:chOff x="1148003" y="2706560"/>
            <a:chExt cx="3472815" cy="3127375"/>
          </a:xfrm>
        </p:grpSpPr>
        <p:sp>
          <p:nvSpPr>
            <p:cNvPr id="6" name="object 6"/>
            <p:cNvSpPr/>
            <p:nvPr/>
          </p:nvSpPr>
          <p:spPr>
            <a:xfrm>
              <a:off x="1155941" y="3492207"/>
              <a:ext cx="2679065" cy="2333625"/>
            </a:xfrm>
            <a:custGeom>
              <a:avLst/>
              <a:gdLst/>
              <a:ahLst/>
              <a:cxnLst/>
              <a:rect l="l" t="t" r="r" b="b"/>
              <a:pathLst>
                <a:path w="2679065" h="2333625">
                  <a:moveTo>
                    <a:pt x="2678556" y="0"/>
                  </a:moveTo>
                  <a:lnTo>
                    <a:pt x="0" y="0"/>
                  </a:lnTo>
                  <a:lnTo>
                    <a:pt x="0" y="2333498"/>
                  </a:lnTo>
                  <a:lnTo>
                    <a:pt x="2678556" y="2333498"/>
                  </a:lnTo>
                  <a:lnTo>
                    <a:pt x="2678556" y="0"/>
                  </a:lnTo>
                  <a:close/>
                </a:path>
              </a:pathLst>
            </a:custGeom>
            <a:solidFill>
              <a:srgbClr val="1CA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34383" y="2714498"/>
              <a:ext cx="777875" cy="3111500"/>
            </a:xfrm>
            <a:custGeom>
              <a:avLst/>
              <a:gdLst/>
              <a:ahLst/>
              <a:cxnLst/>
              <a:rect l="l" t="t" r="r" b="b"/>
              <a:pathLst>
                <a:path w="777875" h="3111500">
                  <a:moveTo>
                    <a:pt x="777875" y="0"/>
                  </a:moveTo>
                  <a:lnTo>
                    <a:pt x="0" y="777748"/>
                  </a:lnTo>
                  <a:lnTo>
                    <a:pt x="0" y="3111207"/>
                  </a:lnTo>
                  <a:lnTo>
                    <a:pt x="777875" y="2333371"/>
                  </a:lnTo>
                  <a:lnTo>
                    <a:pt x="777875" y="0"/>
                  </a:lnTo>
                  <a:close/>
                </a:path>
              </a:pathLst>
            </a:custGeom>
            <a:solidFill>
              <a:srgbClr val="178A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55941" y="2714498"/>
              <a:ext cx="3456940" cy="777875"/>
            </a:xfrm>
            <a:custGeom>
              <a:avLst/>
              <a:gdLst/>
              <a:ahLst/>
              <a:cxnLst/>
              <a:rect l="l" t="t" r="r" b="b"/>
              <a:pathLst>
                <a:path w="3456940" h="777875">
                  <a:moveTo>
                    <a:pt x="3456317" y="0"/>
                  </a:moveTo>
                  <a:lnTo>
                    <a:pt x="777760" y="0"/>
                  </a:lnTo>
                  <a:lnTo>
                    <a:pt x="0" y="777748"/>
                  </a:lnTo>
                  <a:lnTo>
                    <a:pt x="2678442" y="777748"/>
                  </a:lnTo>
                  <a:lnTo>
                    <a:pt x="3456317" y="0"/>
                  </a:lnTo>
                  <a:close/>
                </a:path>
              </a:pathLst>
            </a:custGeom>
            <a:solidFill>
              <a:srgbClr val="48BC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55941" y="2714498"/>
              <a:ext cx="3456940" cy="3111500"/>
            </a:xfrm>
            <a:custGeom>
              <a:avLst/>
              <a:gdLst/>
              <a:ahLst/>
              <a:cxnLst/>
              <a:rect l="l" t="t" r="r" b="b"/>
              <a:pathLst>
                <a:path w="3456940" h="3111500">
                  <a:moveTo>
                    <a:pt x="0" y="777748"/>
                  </a:moveTo>
                  <a:lnTo>
                    <a:pt x="777760" y="0"/>
                  </a:lnTo>
                  <a:lnTo>
                    <a:pt x="3456317" y="0"/>
                  </a:lnTo>
                  <a:lnTo>
                    <a:pt x="3456317" y="2333371"/>
                  </a:lnTo>
                  <a:lnTo>
                    <a:pt x="2678442" y="3111207"/>
                  </a:lnTo>
                  <a:lnTo>
                    <a:pt x="0" y="3111207"/>
                  </a:lnTo>
                  <a:lnTo>
                    <a:pt x="0" y="777748"/>
                  </a:lnTo>
                  <a:close/>
                </a:path>
                <a:path w="3456940" h="3111500">
                  <a:moveTo>
                    <a:pt x="0" y="777748"/>
                  </a:moveTo>
                  <a:lnTo>
                    <a:pt x="2678442" y="777748"/>
                  </a:lnTo>
                  <a:lnTo>
                    <a:pt x="3456317" y="0"/>
                  </a:lnTo>
                </a:path>
                <a:path w="3456940" h="3111500">
                  <a:moveTo>
                    <a:pt x="2678442" y="777748"/>
                  </a:moveTo>
                  <a:lnTo>
                    <a:pt x="2678442" y="3111207"/>
                  </a:lnTo>
                </a:path>
              </a:pathLst>
            </a:custGeom>
            <a:ln w="15875">
              <a:solidFill>
                <a:srgbClr val="0546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55941" y="4495038"/>
            <a:ext cx="2670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бързина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075307" y="2893948"/>
            <a:ext cx="2388870" cy="1986280"/>
            <a:chOff x="2075307" y="2893948"/>
            <a:chExt cx="2388870" cy="19862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75307" y="2893948"/>
              <a:ext cx="1377442" cy="5535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24300" y="3694937"/>
              <a:ext cx="539750" cy="1184910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5407723" y="1849945"/>
            <a:ext cx="3586479" cy="4427855"/>
            <a:chOff x="5407723" y="1849945"/>
            <a:chExt cx="3586479" cy="4427855"/>
          </a:xfrm>
        </p:grpSpPr>
        <p:sp>
          <p:nvSpPr>
            <p:cNvPr id="15" name="object 15"/>
            <p:cNvSpPr/>
            <p:nvPr/>
          </p:nvSpPr>
          <p:spPr>
            <a:xfrm>
              <a:off x="5658103" y="2954908"/>
              <a:ext cx="3328670" cy="3315335"/>
            </a:xfrm>
            <a:custGeom>
              <a:avLst/>
              <a:gdLst/>
              <a:ahLst/>
              <a:cxnLst/>
              <a:rect l="l" t="t" r="r" b="b"/>
              <a:pathLst>
                <a:path w="3328670" h="3315335">
                  <a:moveTo>
                    <a:pt x="1281938" y="0"/>
                  </a:moveTo>
                  <a:lnTo>
                    <a:pt x="0" y="2009393"/>
                  </a:lnTo>
                  <a:lnTo>
                    <a:pt x="2046351" y="3314890"/>
                  </a:lnTo>
                  <a:lnTo>
                    <a:pt x="3328162" y="1305559"/>
                  </a:lnTo>
                  <a:lnTo>
                    <a:pt x="1281938" y="0"/>
                  </a:lnTo>
                  <a:close/>
                </a:path>
              </a:pathLst>
            </a:custGeom>
            <a:solidFill>
              <a:srgbClr val="1382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697598" y="1857882"/>
              <a:ext cx="2289175" cy="2402840"/>
            </a:xfrm>
            <a:custGeom>
              <a:avLst/>
              <a:gdLst/>
              <a:ahLst/>
              <a:cxnLst/>
              <a:rect l="l" t="t" r="r" b="b"/>
              <a:pathLst>
                <a:path w="2289175" h="2402840">
                  <a:moveTo>
                    <a:pt x="0" y="0"/>
                  </a:moveTo>
                  <a:lnTo>
                    <a:pt x="242443" y="1097026"/>
                  </a:lnTo>
                  <a:lnTo>
                    <a:pt x="2288667" y="2402585"/>
                  </a:lnTo>
                  <a:lnTo>
                    <a:pt x="2046224" y="1305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69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15660" y="1857882"/>
              <a:ext cx="1524635" cy="3106420"/>
            </a:xfrm>
            <a:custGeom>
              <a:avLst/>
              <a:gdLst/>
              <a:ahLst/>
              <a:cxnLst/>
              <a:rect l="l" t="t" r="r" b="b"/>
              <a:pathLst>
                <a:path w="1524634" h="3106420">
                  <a:moveTo>
                    <a:pt x="1281938" y="0"/>
                  </a:moveTo>
                  <a:lnTo>
                    <a:pt x="0" y="2009393"/>
                  </a:lnTo>
                  <a:lnTo>
                    <a:pt x="242442" y="3106419"/>
                  </a:lnTo>
                  <a:lnTo>
                    <a:pt x="1524381" y="1097026"/>
                  </a:lnTo>
                  <a:lnTo>
                    <a:pt x="1281938" y="0"/>
                  </a:lnTo>
                  <a:close/>
                </a:path>
              </a:pathLst>
            </a:custGeom>
            <a:solidFill>
              <a:srgbClr val="429B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15660" y="1857882"/>
              <a:ext cx="3570604" cy="4411980"/>
            </a:xfrm>
            <a:custGeom>
              <a:avLst/>
              <a:gdLst/>
              <a:ahLst/>
              <a:cxnLst/>
              <a:rect l="l" t="t" r="r" b="b"/>
              <a:pathLst>
                <a:path w="3570604" h="4411980">
                  <a:moveTo>
                    <a:pt x="242442" y="3106419"/>
                  </a:moveTo>
                  <a:lnTo>
                    <a:pt x="0" y="2009393"/>
                  </a:lnTo>
                  <a:lnTo>
                    <a:pt x="1281938" y="0"/>
                  </a:lnTo>
                  <a:lnTo>
                    <a:pt x="3328162" y="1305432"/>
                  </a:lnTo>
                  <a:lnTo>
                    <a:pt x="3570605" y="2402585"/>
                  </a:lnTo>
                  <a:lnTo>
                    <a:pt x="2288793" y="4411916"/>
                  </a:lnTo>
                  <a:lnTo>
                    <a:pt x="242442" y="3106419"/>
                  </a:lnTo>
                  <a:close/>
                </a:path>
                <a:path w="3570604" h="4411980">
                  <a:moveTo>
                    <a:pt x="242442" y="3106419"/>
                  </a:moveTo>
                  <a:lnTo>
                    <a:pt x="1524381" y="1097026"/>
                  </a:lnTo>
                  <a:lnTo>
                    <a:pt x="1281938" y="0"/>
                  </a:lnTo>
                </a:path>
                <a:path w="3570604" h="4411980">
                  <a:moveTo>
                    <a:pt x="1524381" y="1097026"/>
                  </a:moveTo>
                  <a:lnTo>
                    <a:pt x="3570605" y="2402585"/>
                  </a:lnTo>
                </a:path>
              </a:pathLst>
            </a:custGeom>
            <a:ln w="15875">
              <a:solidFill>
                <a:srgbClr val="0546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17003" y="4129277"/>
              <a:ext cx="649477" cy="9715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33414" y="2902457"/>
              <a:ext cx="736981" cy="109728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711820" y="2989960"/>
              <a:ext cx="470534" cy="329565"/>
            </a:xfrm>
            <a:custGeom>
              <a:avLst/>
              <a:gdLst/>
              <a:ahLst/>
              <a:cxnLst/>
              <a:rect l="l" t="t" r="r" b="b"/>
              <a:pathLst>
                <a:path w="470534" h="329564">
                  <a:moveTo>
                    <a:pt x="62992" y="114680"/>
                  </a:moveTo>
                  <a:lnTo>
                    <a:pt x="57149" y="114680"/>
                  </a:lnTo>
                  <a:lnTo>
                    <a:pt x="60578" y="115062"/>
                  </a:lnTo>
                  <a:lnTo>
                    <a:pt x="62229" y="115062"/>
                  </a:lnTo>
                  <a:lnTo>
                    <a:pt x="62992" y="114680"/>
                  </a:lnTo>
                  <a:close/>
                </a:path>
                <a:path w="470534" h="329564">
                  <a:moveTo>
                    <a:pt x="54355" y="0"/>
                  </a:moveTo>
                  <a:lnTo>
                    <a:pt x="19684" y="18161"/>
                  </a:lnTo>
                  <a:lnTo>
                    <a:pt x="0" y="61213"/>
                  </a:lnTo>
                  <a:lnTo>
                    <a:pt x="0" y="67690"/>
                  </a:lnTo>
                  <a:lnTo>
                    <a:pt x="1309" y="73405"/>
                  </a:lnTo>
                  <a:lnTo>
                    <a:pt x="2921" y="79755"/>
                  </a:lnTo>
                  <a:lnTo>
                    <a:pt x="5714" y="85343"/>
                  </a:lnTo>
                  <a:lnTo>
                    <a:pt x="10032" y="90424"/>
                  </a:lnTo>
                  <a:lnTo>
                    <a:pt x="14224" y="95503"/>
                  </a:lnTo>
                  <a:lnTo>
                    <a:pt x="19938" y="100075"/>
                  </a:lnTo>
                  <a:lnTo>
                    <a:pt x="27177" y="104139"/>
                  </a:lnTo>
                  <a:lnTo>
                    <a:pt x="31242" y="106552"/>
                  </a:lnTo>
                  <a:lnTo>
                    <a:pt x="50164" y="113284"/>
                  </a:lnTo>
                  <a:lnTo>
                    <a:pt x="53938" y="114300"/>
                  </a:lnTo>
                  <a:lnTo>
                    <a:pt x="54133" y="114300"/>
                  </a:lnTo>
                  <a:lnTo>
                    <a:pt x="56133" y="114680"/>
                  </a:lnTo>
                  <a:lnTo>
                    <a:pt x="63246" y="114680"/>
                  </a:lnTo>
                  <a:lnTo>
                    <a:pt x="66801" y="111125"/>
                  </a:lnTo>
                  <a:lnTo>
                    <a:pt x="67818" y="109600"/>
                  </a:lnTo>
                  <a:lnTo>
                    <a:pt x="69723" y="102869"/>
                  </a:lnTo>
                  <a:lnTo>
                    <a:pt x="69469" y="102488"/>
                  </a:lnTo>
                  <a:lnTo>
                    <a:pt x="69087" y="102108"/>
                  </a:lnTo>
                  <a:lnTo>
                    <a:pt x="68706" y="101853"/>
                  </a:lnTo>
                  <a:lnTo>
                    <a:pt x="67818" y="101473"/>
                  </a:lnTo>
                  <a:lnTo>
                    <a:pt x="66548" y="101091"/>
                  </a:lnTo>
                  <a:lnTo>
                    <a:pt x="65595" y="101091"/>
                  </a:lnTo>
                  <a:lnTo>
                    <a:pt x="62737" y="100711"/>
                  </a:lnTo>
                  <a:lnTo>
                    <a:pt x="26797" y="85725"/>
                  </a:lnTo>
                  <a:lnTo>
                    <a:pt x="18796" y="70738"/>
                  </a:lnTo>
                  <a:lnTo>
                    <a:pt x="18033" y="66675"/>
                  </a:lnTo>
                  <a:lnTo>
                    <a:pt x="18287" y="62484"/>
                  </a:lnTo>
                  <a:lnTo>
                    <a:pt x="20827" y="53593"/>
                  </a:lnTo>
                  <a:lnTo>
                    <a:pt x="22732" y="48894"/>
                  </a:lnTo>
                  <a:lnTo>
                    <a:pt x="25526" y="44068"/>
                  </a:lnTo>
                  <a:lnTo>
                    <a:pt x="52828" y="44068"/>
                  </a:lnTo>
                  <a:lnTo>
                    <a:pt x="32257" y="32385"/>
                  </a:lnTo>
                  <a:lnTo>
                    <a:pt x="49529" y="17272"/>
                  </a:lnTo>
                  <a:lnTo>
                    <a:pt x="52831" y="15875"/>
                  </a:lnTo>
                  <a:lnTo>
                    <a:pt x="56514" y="15366"/>
                  </a:lnTo>
                  <a:lnTo>
                    <a:pt x="91777" y="15366"/>
                  </a:lnTo>
                  <a:lnTo>
                    <a:pt x="86868" y="11175"/>
                  </a:lnTo>
                  <a:lnTo>
                    <a:pt x="80009" y="7238"/>
                  </a:lnTo>
                  <a:lnTo>
                    <a:pt x="73659" y="3683"/>
                  </a:lnTo>
                  <a:lnTo>
                    <a:pt x="67182" y="1397"/>
                  </a:lnTo>
                  <a:lnTo>
                    <a:pt x="60705" y="762"/>
                  </a:lnTo>
                  <a:lnTo>
                    <a:pt x="54355" y="0"/>
                  </a:lnTo>
                  <a:close/>
                </a:path>
                <a:path w="470534" h="329564">
                  <a:moveTo>
                    <a:pt x="52828" y="44068"/>
                  </a:moveTo>
                  <a:lnTo>
                    <a:pt x="25526" y="44068"/>
                  </a:lnTo>
                  <a:lnTo>
                    <a:pt x="83057" y="76835"/>
                  </a:lnTo>
                  <a:lnTo>
                    <a:pt x="84708" y="77724"/>
                  </a:lnTo>
                  <a:lnTo>
                    <a:pt x="86359" y="77977"/>
                  </a:lnTo>
                  <a:lnTo>
                    <a:pt x="88264" y="77724"/>
                  </a:lnTo>
                  <a:lnTo>
                    <a:pt x="90170" y="77342"/>
                  </a:lnTo>
                  <a:lnTo>
                    <a:pt x="91821" y="75946"/>
                  </a:lnTo>
                  <a:lnTo>
                    <a:pt x="93218" y="73405"/>
                  </a:lnTo>
                  <a:lnTo>
                    <a:pt x="94869" y="70485"/>
                  </a:lnTo>
                  <a:lnTo>
                    <a:pt x="98171" y="64769"/>
                  </a:lnTo>
                  <a:lnTo>
                    <a:pt x="100304" y="59436"/>
                  </a:lnTo>
                  <a:lnTo>
                    <a:pt x="79882" y="59436"/>
                  </a:lnTo>
                  <a:lnTo>
                    <a:pt x="52828" y="44068"/>
                  </a:lnTo>
                  <a:close/>
                </a:path>
                <a:path w="470534" h="329564">
                  <a:moveTo>
                    <a:pt x="91777" y="15366"/>
                  </a:moveTo>
                  <a:lnTo>
                    <a:pt x="56514" y="15366"/>
                  </a:lnTo>
                  <a:lnTo>
                    <a:pt x="64261" y="15875"/>
                  </a:lnTo>
                  <a:lnTo>
                    <a:pt x="68072" y="17017"/>
                  </a:lnTo>
                  <a:lnTo>
                    <a:pt x="72135" y="19303"/>
                  </a:lnTo>
                  <a:lnTo>
                    <a:pt x="79755" y="23749"/>
                  </a:lnTo>
                  <a:lnTo>
                    <a:pt x="84327" y="29463"/>
                  </a:lnTo>
                  <a:lnTo>
                    <a:pt x="85471" y="36449"/>
                  </a:lnTo>
                  <a:lnTo>
                    <a:pt x="86740" y="43434"/>
                  </a:lnTo>
                  <a:lnTo>
                    <a:pt x="84835" y="51180"/>
                  </a:lnTo>
                  <a:lnTo>
                    <a:pt x="79882" y="59436"/>
                  </a:lnTo>
                  <a:lnTo>
                    <a:pt x="100304" y="59436"/>
                  </a:lnTo>
                  <a:lnTo>
                    <a:pt x="100456" y="59054"/>
                  </a:lnTo>
                  <a:lnTo>
                    <a:pt x="103250" y="47371"/>
                  </a:lnTo>
                  <a:lnTo>
                    <a:pt x="103397" y="44068"/>
                  </a:lnTo>
                  <a:lnTo>
                    <a:pt x="103504" y="41655"/>
                  </a:lnTo>
                  <a:lnTo>
                    <a:pt x="101473" y="30734"/>
                  </a:lnTo>
                  <a:lnTo>
                    <a:pt x="99298" y="25780"/>
                  </a:lnTo>
                  <a:lnTo>
                    <a:pt x="99186" y="25526"/>
                  </a:lnTo>
                  <a:lnTo>
                    <a:pt x="92075" y="15621"/>
                  </a:lnTo>
                  <a:lnTo>
                    <a:pt x="91777" y="15366"/>
                  </a:lnTo>
                  <a:close/>
                </a:path>
                <a:path w="470534" h="329564">
                  <a:moveTo>
                    <a:pt x="439150" y="311404"/>
                  </a:moveTo>
                  <a:lnTo>
                    <a:pt x="420877" y="311404"/>
                  </a:lnTo>
                  <a:lnTo>
                    <a:pt x="415925" y="320294"/>
                  </a:lnTo>
                  <a:lnTo>
                    <a:pt x="415399" y="321607"/>
                  </a:lnTo>
                  <a:lnTo>
                    <a:pt x="416305" y="324104"/>
                  </a:lnTo>
                  <a:lnTo>
                    <a:pt x="418083" y="325374"/>
                  </a:lnTo>
                  <a:lnTo>
                    <a:pt x="419353" y="326644"/>
                  </a:lnTo>
                  <a:lnTo>
                    <a:pt x="421131" y="327913"/>
                  </a:lnTo>
                  <a:lnTo>
                    <a:pt x="422782" y="327913"/>
                  </a:lnTo>
                  <a:lnTo>
                    <a:pt x="424179" y="329184"/>
                  </a:lnTo>
                  <a:lnTo>
                    <a:pt x="429132" y="329184"/>
                  </a:lnTo>
                  <a:lnTo>
                    <a:pt x="429640" y="327913"/>
                  </a:lnTo>
                  <a:lnTo>
                    <a:pt x="439150" y="311404"/>
                  </a:lnTo>
                  <a:close/>
                </a:path>
                <a:path w="470534" h="329564">
                  <a:moveTo>
                    <a:pt x="399923" y="249174"/>
                  </a:moveTo>
                  <a:lnTo>
                    <a:pt x="394715" y="250444"/>
                  </a:lnTo>
                  <a:lnTo>
                    <a:pt x="389635" y="250444"/>
                  </a:lnTo>
                  <a:lnTo>
                    <a:pt x="385063" y="251713"/>
                  </a:lnTo>
                  <a:lnTo>
                    <a:pt x="376935" y="256794"/>
                  </a:lnTo>
                  <a:lnTo>
                    <a:pt x="373506" y="260604"/>
                  </a:lnTo>
                  <a:lnTo>
                    <a:pt x="370712" y="265684"/>
                  </a:lnTo>
                  <a:lnTo>
                    <a:pt x="368300" y="269494"/>
                  </a:lnTo>
                  <a:lnTo>
                    <a:pt x="366902" y="273304"/>
                  </a:lnTo>
                  <a:lnTo>
                    <a:pt x="366394" y="278384"/>
                  </a:lnTo>
                  <a:lnTo>
                    <a:pt x="366267" y="279654"/>
                  </a:lnTo>
                  <a:lnTo>
                    <a:pt x="366140" y="280924"/>
                  </a:lnTo>
                  <a:lnTo>
                    <a:pt x="371348" y="296163"/>
                  </a:lnTo>
                  <a:lnTo>
                    <a:pt x="377444" y="303784"/>
                  </a:lnTo>
                  <a:lnTo>
                    <a:pt x="381253" y="306324"/>
                  </a:lnTo>
                  <a:lnTo>
                    <a:pt x="385825" y="308863"/>
                  </a:lnTo>
                  <a:lnTo>
                    <a:pt x="391032" y="311404"/>
                  </a:lnTo>
                  <a:lnTo>
                    <a:pt x="396748" y="313944"/>
                  </a:lnTo>
                  <a:lnTo>
                    <a:pt x="414654" y="313944"/>
                  </a:lnTo>
                  <a:lnTo>
                    <a:pt x="420877" y="311404"/>
                  </a:lnTo>
                  <a:lnTo>
                    <a:pt x="439150" y="311404"/>
                  </a:lnTo>
                  <a:lnTo>
                    <a:pt x="445002" y="301244"/>
                  </a:lnTo>
                  <a:lnTo>
                    <a:pt x="404240" y="301244"/>
                  </a:lnTo>
                  <a:lnTo>
                    <a:pt x="399669" y="299974"/>
                  </a:lnTo>
                  <a:lnTo>
                    <a:pt x="395477" y="297434"/>
                  </a:lnTo>
                  <a:lnTo>
                    <a:pt x="390271" y="294894"/>
                  </a:lnTo>
                  <a:lnTo>
                    <a:pt x="387096" y="291084"/>
                  </a:lnTo>
                  <a:lnTo>
                    <a:pt x="384301" y="282194"/>
                  </a:lnTo>
                  <a:lnTo>
                    <a:pt x="384936" y="278384"/>
                  </a:lnTo>
                  <a:lnTo>
                    <a:pt x="387603" y="273304"/>
                  </a:lnTo>
                  <a:lnTo>
                    <a:pt x="389000" y="270763"/>
                  </a:lnTo>
                  <a:lnTo>
                    <a:pt x="390905" y="269494"/>
                  </a:lnTo>
                  <a:lnTo>
                    <a:pt x="393064" y="266954"/>
                  </a:lnTo>
                  <a:lnTo>
                    <a:pt x="395224" y="265684"/>
                  </a:lnTo>
                  <a:lnTo>
                    <a:pt x="397763" y="265684"/>
                  </a:lnTo>
                  <a:lnTo>
                    <a:pt x="403732" y="264413"/>
                  </a:lnTo>
                  <a:lnTo>
                    <a:pt x="436943" y="264413"/>
                  </a:lnTo>
                  <a:lnTo>
                    <a:pt x="430910" y="260604"/>
                  </a:lnTo>
                  <a:lnTo>
                    <a:pt x="424179" y="256794"/>
                  </a:lnTo>
                  <a:lnTo>
                    <a:pt x="417702" y="254254"/>
                  </a:lnTo>
                  <a:lnTo>
                    <a:pt x="405510" y="250444"/>
                  </a:lnTo>
                  <a:lnTo>
                    <a:pt x="399923" y="249174"/>
                  </a:lnTo>
                  <a:close/>
                </a:path>
                <a:path w="470534" h="329564">
                  <a:moveTo>
                    <a:pt x="436943" y="264413"/>
                  </a:moveTo>
                  <a:lnTo>
                    <a:pt x="403732" y="264413"/>
                  </a:lnTo>
                  <a:lnTo>
                    <a:pt x="407034" y="265684"/>
                  </a:lnTo>
                  <a:lnTo>
                    <a:pt x="410718" y="265684"/>
                  </a:lnTo>
                  <a:lnTo>
                    <a:pt x="414274" y="266954"/>
                  </a:lnTo>
                  <a:lnTo>
                    <a:pt x="418337" y="269494"/>
                  </a:lnTo>
                  <a:lnTo>
                    <a:pt x="422782" y="272034"/>
                  </a:lnTo>
                  <a:lnTo>
                    <a:pt x="436372" y="279654"/>
                  </a:lnTo>
                  <a:lnTo>
                    <a:pt x="425830" y="297434"/>
                  </a:lnTo>
                  <a:lnTo>
                    <a:pt x="419480" y="299974"/>
                  </a:lnTo>
                  <a:lnTo>
                    <a:pt x="413765" y="301244"/>
                  </a:lnTo>
                  <a:lnTo>
                    <a:pt x="445002" y="301244"/>
                  </a:lnTo>
                  <a:lnTo>
                    <a:pt x="464022" y="268224"/>
                  </a:lnTo>
                  <a:lnTo>
                    <a:pt x="442975" y="268224"/>
                  </a:lnTo>
                  <a:lnTo>
                    <a:pt x="436943" y="264413"/>
                  </a:lnTo>
                  <a:close/>
                </a:path>
                <a:path w="470534" h="329564">
                  <a:moveTo>
                    <a:pt x="367728" y="209804"/>
                  </a:moveTo>
                  <a:lnTo>
                    <a:pt x="311911" y="209804"/>
                  </a:lnTo>
                  <a:lnTo>
                    <a:pt x="321563" y="214884"/>
                  </a:lnTo>
                  <a:lnTo>
                    <a:pt x="323850" y="217424"/>
                  </a:lnTo>
                  <a:lnTo>
                    <a:pt x="325754" y="218694"/>
                  </a:lnTo>
                  <a:lnTo>
                    <a:pt x="327659" y="221234"/>
                  </a:lnTo>
                  <a:lnTo>
                    <a:pt x="329056" y="222504"/>
                  </a:lnTo>
                  <a:lnTo>
                    <a:pt x="331088" y="227584"/>
                  </a:lnTo>
                  <a:lnTo>
                    <a:pt x="331597" y="230124"/>
                  </a:lnTo>
                  <a:lnTo>
                    <a:pt x="331724" y="239013"/>
                  </a:lnTo>
                  <a:lnTo>
                    <a:pt x="331215" y="242824"/>
                  </a:lnTo>
                  <a:lnTo>
                    <a:pt x="327821" y="269494"/>
                  </a:lnTo>
                  <a:lnTo>
                    <a:pt x="327786" y="272034"/>
                  </a:lnTo>
                  <a:lnTo>
                    <a:pt x="328675" y="273304"/>
                  </a:lnTo>
                  <a:lnTo>
                    <a:pt x="330073" y="274574"/>
                  </a:lnTo>
                  <a:lnTo>
                    <a:pt x="331215" y="275844"/>
                  </a:lnTo>
                  <a:lnTo>
                    <a:pt x="332231" y="277113"/>
                  </a:lnTo>
                  <a:lnTo>
                    <a:pt x="333628" y="277113"/>
                  </a:lnTo>
                  <a:lnTo>
                    <a:pt x="335533" y="278384"/>
                  </a:lnTo>
                  <a:lnTo>
                    <a:pt x="338327" y="279654"/>
                  </a:lnTo>
                  <a:lnTo>
                    <a:pt x="339471" y="280924"/>
                  </a:lnTo>
                  <a:lnTo>
                    <a:pt x="344804" y="280924"/>
                  </a:lnTo>
                  <a:lnTo>
                    <a:pt x="345058" y="279654"/>
                  </a:lnTo>
                  <a:lnTo>
                    <a:pt x="345439" y="278384"/>
                  </a:lnTo>
                  <a:lnTo>
                    <a:pt x="345567" y="278384"/>
                  </a:lnTo>
                  <a:lnTo>
                    <a:pt x="348742" y="249174"/>
                  </a:lnTo>
                  <a:lnTo>
                    <a:pt x="349250" y="245363"/>
                  </a:lnTo>
                  <a:lnTo>
                    <a:pt x="349123" y="235204"/>
                  </a:lnTo>
                  <a:lnTo>
                    <a:pt x="348614" y="232663"/>
                  </a:lnTo>
                  <a:lnTo>
                    <a:pt x="347852" y="230124"/>
                  </a:lnTo>
                  <a:lnTo>
                    <a:pt x="347218" y="227584"/>
                  </a:lnTo>
                  <a:lnTo>
                    <a:pt x="346201" y="225044"/>
                  </a:lnTo>
                  <a:lnTo>
                    <a:pt x="344931" y="223774"/>
                  </a:lnTo>
                  <a:lnTo>
                    <a:pt x="343534" y="221234"/>
                  </a:lnTo>
                  <a:lnTo>
                    <a:pt x="342010" y="218694"/>
                  </a:lnTo>
                  <a:lnTo>
                    <a:pt x="340232" y="217424"/>
                  </a:lnTo>
                  <a:lnTo>
                    <a:pt x="340359" y="216154"/>
                  </a:lnTo>
                  <a:lnTo>
                    <a:pt x="355092" y="216154"/>
                  </a:lnTo>
                  <a:lnTo>
                    <a:pt x="360425" y="213613"/>
                  </a:lnTo>
                  <a:lnTo>
                    <a:pt x="363220" y="212344"/>
                  </a:lnTo>
                  <a:lnTo>
                    <a:pt x="366140" y="211074"/>
                  </a:lnTo>
                  <a:lnTo>
                    <a:pt x="367728" y="209804"/>
                  </a:lnTo>
                  <a:close/>
                </a:path>
                <a:path w="470534" h="329564">
                  <a:moveTo>
                    <a:pt x="423163" y="208534"/>
                  </a:moveTo>
                  <a:lnTo>
                    <a:pt x="409828" y="208534"/>
                  </a:lnTo>
                  <a:lnTo>
                    <a:pt x="408685" y="209804"/>
                  </a:lnTo>
                  <a:lnTo>
                    <a:pt x="407161" y="211074"/>
                  </a:lnTo>
                  <a:lnTo>
                    <a:pt x="406400" y="212344"/>
                  </a:lnTo>
                  <a:lnTo>
                    <a:pt x="405510" y="213613"/>
                  </a:lnTo>
                  <a:lnTo>
                    <a:pt x="404875" y="214884"/>
                  </a:lnTo>
                  <a:lnTo>
                    <a:pt x="404113" y="217424"/>
                  </a:lnTo>
                  <a:lnTo>
                    <a:pt x="403859" y="217424"/>
                  </a:lnTo>
                  <a:lnTo>
                    <a:pt x="403732" y="219963"/>
                  </a:lnTo>
                  <a:lnTo>
                    <a:pt x="404240" y="221234"/>
                  </a:lnTo>
                  <a:lnTo>
                    <a:pt x="404622" y="221234"/>
                  </a:lnTo>
                  <a:lnTo>
                    <a:pt x="405892" y="222504"/>
                  </a:lnTo>
                  <a:lnTo>
                    <a:pt x="420115" y="222504"/>
                  </a:lnTo>
                  <a:lnTo>
                    <a:pt x="423545" y="223774"/>
                  </a:lnTo>
                  <a:lnTo>
                    <a:pt x="427100" y="225044"/>
                  </a:lnTo>
                  <a:lnTo>
                    <a:pt x="430783" y="225044"/>
                  </a:lnTo>
                  <a:lnTo>
                    <a:pt x="434594" y="226313"/>
                  </a:lnTo>
                  <a:lnTo>
                    <a:pt x="451738" y="245363"/>
                  </a:lnTo>
                  <a:lnTo>
                    <a:pt x="451611" y="249174"/>
                  </a:lnTo>
                  <a:lnTo>
                    <a:pt x="450087" y="254254"/>
                  </a:lnTo>
                  <a:lnTo>
                    <a:pt x="448818" y="258063"/>
                  </a:lnTo>
                  <a:lnTo>
                    <a:pt x="442975" y="268224"/>
                  </a:lnTo>
                  <a:lnTo>
                    <a:pt x="464022" y="268224"/>
                  </a:lnTo>
                  <a:lnTo>
                    <a:pt x="466217" y="264413"/>
                  </a:lnTo>
                  <a:lnTo>
                    <a:pt x="468375" y="259334"/>
                  </a:lnTo>
                  <a:lnTo>
                    <a:pt x="469392" y="254254"/>
                  </a:lnTo>
                  <a:lnTo>
                    <a:pt x="470534" y="249174"/>
                  </a:lnTo>
                  <a:lnTo>
                    <a:pt x="470534" y="245363"/>
                  </a:lnTo>
                  <a:lnTo>
                    <a:pt x="469392" y="240284"/>
                  </a:lnTo>
                  <a:lnTo>
                    <a:pt x="447421" y="217424"/>
                  </a:lnTo>
                  <a:lnTo>
                    <a:pt x="444119" y="214884"/>
                  </a:lnTo>
                  <a:lnTo>
                    <a:pt x="440562" y="213613"/>
                  </a:lnTo>
                  <a:lnTo>
                    <a:pt x="436879" y="212344"/>
                  </a:lnTo>
                  <a:lnTo>
                    <a:pt x="429768" y="209804"/>
                  </a:lnTo>
                  <a:lnTo>
                    <a:pt x="423163" y="208534"/>
                  </a:lnTo>
                  <a:close/>
                </a:path>
                <a:path w="470534" h="329564">
                  <a:moveTo>
                    <a:pt x="289305" y="249174"/>
                  </a:moveTo>
                  <a:lnTo>
                    <a:pt x="285876" y="249174"/>
                  </a:lnTo>
                  <a:lnTo>
                    <a:pt x="286638" y="250444"/>
                  </a:lnTo>
                  <a:lnTo>
                    <a:pt x="288544" y="250444"/>
                  </a:lnTo>
                  <a:lnTo>
                    <a:pt x="289305" y="249174"/>
                  </a:lnTo>
                  <a:close/>
                </a:path>
                <a:path w="470534" h="329564">
                  <a:moveTo>
                    <a:pt x="329564" y="151384"/>
                  </a:moveTo>
                  <a:lnTo>
                    <a:pt x="323976" y="151384"/>
                  </a:lnTo>
                  <a:lnTo>
                    <a:pt x="273557" y="240284"/>
                  </a:lnTo>
                  <a:lnTo>
                    <a:pt x="273430" y="241554"/>
                  </a:lnTo>
                  <a:lnTo>
                    <a:pt x="273811" y="242824"/>
                  </a:lnTo>
                  <a:lnTo>
                    <a:pt x="274954" y="244094"/>
                  </a:lnTo>
                  <a:lnTo>
                    <a:pt x="275717" y="244094"/>
                  </a:lnTo>
                  <a:lnTo>
                    <a:pt x="276605" y="245363"/>
                  </a:lnTo>
                  <a:lnTo>
                    <a:pt x="277622" y="245363"/>
                  </a:lnTo>
                  <a:lnTo>
                    <a:pt x="278764" y="246634"/>
                  </a:lnTo>
                  <a:lnTo>
                    <a:pt x="280161" y="246634"/>
                  </a:lnTo>
                  <a:lnTo>
                    <a:pt x="281431" y="247904"/>
                  </a:lnTo>
                  <a:lnTo>
                    <a:pt x="282701" y="247904"/>
                  </a:lnTo>
                  <a:lnTo>
                    <a:pt x="283845" y="249174"/>
                  </a:lnTo>
                  <a:lnTo>
                    <a:pt x="289559" y="249174"/>
                  </a:lnTo>
                  <a:lnTo>
                    <a:pt x="311911" y="209804"/>
                  </a:lnTo>
                  <a:lnTo>
                    <a:pt x="367728" y="209804"/>
                  </a:lnTo>
                  <a:lnTo>
                    <a:pt x="374141" y="204724"/>
                  </a:lnTo>
                  <a:lnTo>
                    <a:pt x="335533" y="204724"/>
                  </a:lnTo>
                  <a:lnTo>
                    <a:pt x="333248" y="203454"/>
                  </a:lnTo>
                  <a:lnTo>
                    <a:pt x="330834" y="203454"/>
                  </a:lnTo>
                  <a:lnTo>
                    <a:pt x="326008" y="200913"/>
                  </a:lnTo>
                  <a:lnTo>
                    <a:pt x="319150" y="197104"/>
                  </a:lnTo>
                  <a:lnTo>
                    <a:pt x="339978" y="160274"/>
                  </a:lnTo>
                  <a:lnTo>
                    <a:pt x="340105" y="159004"/>
                  </a:lnTo>
                  <a:lnTo>
                    <a:pt x="339598" y="159004"/>
                  </a:lnTo>
                  <a:lnTo>
                    <a:pt x="338454" y="157734"/>
                  </a:lnTo>
                  <a:lnTo>
                    <a:pt x="337693" y="156463"/>
                  </a:lnTo>
                  <a:lnTo>
                    <a:pt x="336676" y="156463"/>
                  </a:lnTo>
                  <a:lnTo>
                    <a:pt x="335787" y="155194"/>
                  </a:lnTo>
                  <a:lnTo>
                    <a:pt x="333248" y="153924"/>
                  </a:lnTo>
                  <a:lnTo>
                    <a:pt x="331850" y="152654"/>
                  </a:lnTo>
                  <a:lnTo>
                    <a:pt x="329564" y="151384"/>
                  </a:lnTo>
                  <a:close/>
                </a:path>
                <a:path w="470534" h="329564">
                  <a:moveTo>
                    <a:pt x="286068" y="148844"/>
                  </a:moveTo>
                  <a:lnTo>
                    <a:pt x="266192" y="148844"/>
                  </a:lnTo>
                  <a:lnTo>
                    <a:pt x="262889" y="152654"/>
                  </a:lnTo>
                  <a:lnTo>
                    <a:pt x="261365" y="155194"/>
                  </a:lnTo>
                  <a:lnTo>
                    <a:pt x="259714" y="157734"/>
                  </a:lnTo>
                  <a:lnTo>
                    <a:pt x="256667" y="162813"/>
                  </a:lnTo>
                  <a:lnTo>
                    <a:pt x="228092" y="213613"/>
                  </a:lnTo>
                  <a:lnTo>
                    <a:pt x="227837" y="213613"/>
                  </a:lnTo>
                  <a:lnTo>
                    <a:pt x="227837" y="216154"/>
                  </a:lnTo>
                  <a:lnTo>
                    <a:pt x="228092" y="216154"/>
                  </a:lnTo>
                  <a:lnTo>
                    <a:pt x="228600" y="217424"/>
                  </a:lnTo>
                  <a:lnTo>
                    <a:pt x="229870" y="218694"/>
                  </a:lnTo>
                  <a:lnTo>
                    <a:pt x="230885" y="218694"/>
                  </a:lnTo>
                  <a:lnTo>
                    <a:pt x="231775" y="219963"/>
                  </a:lnTo>
                  <a:lnTo>
                    <a:pt x="234569" y="221234"/>
                  </a:lnTo>
                  <a:lnTo>
                    <a:pt x="236220" y="222504"/>
                  </a:lnTo>
                  <a:lnTo>
                    <a:pt x="237489" y="222504"/>
                  </a:lnTo>
                  <a:lnTo>
                    <a:pt x="239775" y="223774"/>
                  </a:lnTo>
                  <a:lnTo>
                    <a:pt x="243967" y="223774"/>
                  </a:lnTo>
                  <a:lnTo>
                    <a:pt x="244221" y="222504"/>
                  </a:lnTo>
                  <a:lnTo>
                    <a:pt x="286068" y="148844"/>
                  </a:lnTo>
                  <a:close/>
                </a:path>
                <a:path w="470534" h="329564">
                  <a:moveTo>
                    <a:pt x="352805" y="216154"/>
                  </a:moveTo>
                  <a:lnTo>
                    <a:pt x="340359" y="216154"/>
                  </a:lnTo>
                  <a:lnTo>
                    <a:pt x="342137" y="217424"/>
                  </a:lnTo>
                  <a:lnTo>
                    <a:pt x="350393" y="217424"/>
                  </a:lnTo>
                  <a:lnTo>
                    <a:pt x="352805" y="216154"/>
                  </a:lnTo>
                  <a:close/>
                </a:path>
                <a:path w="470534" h="329564">
                  <a:moveTo>
                    <a:pt x="380237" y="180594"/>
                  </a:moveTo>
                  <a:lnTo>
                    <a:pt x="375411" y="180594"/>
                  </a:lnTo>
                  <a:lnTo>
                    <a:pt x="375030" y="181863"/>
                  </a:lnTo>
                  <a:lnTo>
                    <a:pt x="355346" y="197104"/>
                  </a:lnTo>
                  <a:lnTo>
                    <a:pt x="352678" y="199644"/>
                  </a:lnTo>
                  <a:lnTo>
                    <a:pt x="347599" y="202184"/>
                  </a:lnTo>
                  <a:lnTo>
                    <a:pt x="342773" y="204724"/>
                  </a:lnTo>
                  <a:lnTo>
                    <a:pt x="374141" y="204724"/>
                  </a:lnTo>
                  <a:lnTo>
                    <a:pt x="388620" y="193294"/>
                  </a:lnTo>
                  <a:lnTo>
                    <a:pt x="390144" y="192024"/>
                  </a:lnTo>
                  <a:lnTo>
                    <a:pt x="391159" y="190754"/>
                  </a:lnTo>
                  <a:lnTo>
                    <a:pt x="391922" y="190754"/>
                  </a:lnTo>
                  <a:lnTo>
                    <a:pt x="391922" y="188213"/>
                  </a:lnTo>
                  <a:lnTo>
                    <a:pt x="391413" y="188213"/>
                  </a:lnTo>
                  <a:lnTo>
                    <a:pt x="391032" y="186944"/>
                  </a:lnTo>
                  <a:lnTo>
                    <a:pt x="390271" y="186944"/>
                  </a:lnTo>
                  <a:lnTo>
                    <a:pt x="389381" y="185674"/>
                  </a:lnTo>
                  <a:lnTo>
                    <a:pt x="388365" y="185674"/>
                  </a:lnTo>
                  <a:lnTo>
                    <a:pt x="385572" y="183134"/>
                  </a:lnTo>
                  <a:lnTo>
                    <a:pt x="383921" y="183134"/>
                  </a:lnTo>
                  <a:lnTo>
                    <a:pt x="382397" y="181863"/>
                  </a:lnTo>
                  <a:lnTo>
                    <a:pt x="381253" y="181863"/>
                  </a:lnTo>
                  <a:lnTo>
                    <a:pt x="380237" y="180594"/>
                  </a:lnTo>
                  <a:close/>
                </a:path>
                <a:path w="470534" h="329564">
                  <a:moveTo>
                    <a:pt x="221996" y="90424"/>
                  </a:moveTo>
                  <a:lnTo>
                    <a:pt x="216534" y="90424"/>
                  </a:lnTo>
                  <a:lnTo>
                    <a:pt x="216280" y="91694"/>
                  </a:lnTo>
                  <a:lnTo>
                    <a:pt x="166497" y="178054"/>
                  </a:lnTo>
                  <a:lnTo>
                    <a:pt x="166243" y="179324"/>
                  </a:lnTo>
                  <a:lnTo>
                    <a:pt x="166115" y="179324"/>
                  </a:lnTo>
                  <a:lnTo>
                    <a:pt x="166115" y="180594"/>
                  </a:lnTo>
                  <a:lnTo>
                    <a:pt x="166370" y="180594"/>
                  </a:lnTo>
                  <a:lnTo>
                    <a:pt x="166750" y="181863"/>
                  </a:lnTo>
                  <a:lnTo>
                    <a:pt x="167258" y="181863"/>
                  </a:lnTo>
                  <a:lnTo>
                    <a:pt x="167894" y="183134"/>
                  </a:lnTo>
                  <a:lnTo>
                    <a:pt x="168655" y="183134"/>
                  </a:lnTo>
                  <a:lnTo>
                    <a:pt x="169545" y="184404"/>
                  </a:lnTo>
                  <a:lnTo>
                    <a:pt x="170560" y="184404"/>
                  </a:lnTo>
                  <a:lnTo>
                    <a:pt x="172084" y="185674"/>
                  </a:lnTo>
                  <a:lnTo>
                    <a:pt x="173227" y="185674"/>
                  </a:lnTo>
                  <a:lnTo>
                    <a:pt x="175259" y="186944"/>
                  </a:lnTo>
                  <a:lnTo>
                    <a:pt x="176149" y="188213"/>
                  </a:lnTo>
                  <a:lnTo>
                    <a:pt x="179450" y="188213"/>
                  </a:lnTo>
                  <a:lnTo>
                    <a:pt x="180085" y="186944"/>
                  </a:lnTo>
                  <a:lnTo>
                    <a:pt x="181482" y="186944"/>
                  </a:lnTo>
                  <a:lnTo>
                    <a:pt x="230201" y="165354"/>
                  </a:lnTo>
                  <a:lnTo>
                    <a:pt x="194436" y="165354"/>
                  </a:lnTo>
                  <a:lnTo>
                    <a:pt x="197484" y="160274"/>
                  </a:lnTo>
                  <a:lnTo>
                    <a:pt x="199135" y="157734"/>
                  </a:lnTo>
                  <a:lnTo>
                    <a:pt x="202183" y="152654"/>
                  </a:lnTo>
                  <a:lnTo>
                    <a:pt x="203580" y="150113"/>
                  </a:lnTo>
                  <a:lnTo>
                    <a:pt x="232282" y="100584"/>
                  </a:lnTo>
                  <a:lnTo>
                    <a:pt x="232918" y="99313"/>
                  </a:lnTo>
                  <a:lnTo>
                    <a:pt x="232663" y="98044"/>
                  </a:lnTo>
                  <a:lnTo>
                    <a:pt x="230885" y="95504"/>
                  </a:lnTo>
                  <a:lnTo>
                    <a:pt x="228980" y="94234"/>
                  </a:lnTo>
                  <a:lnTo>
                    <a:pt x="225805" y="92963"/>
                  </a:lnTo>
                  <a:lnTo>
                    <a:pt x="224408" y="91694"/>
                  </a:lnTo>
                  <a:lnTo>
                    <a:pt x="223011" y="91694"/>
                  </a:lnTo>
                  <a:lnTo>
                    <a:pt x="221996" y="90424"/>
                  </a:lnTo>
                  <a:close/>
                </a:path>
                <a:path w="470534" h="329564">
                  <a:moveTo>
                    <a:pt x="284225" y="125984"/>
                  </a:moveTo>
                  <a:lnTo>
                    <a:pt x="278637" y="125984"/>
                  </a:lnTo>
                  <a:lnTo>
                    <a:pt x="211835" y="156463"/>
                  </a:lnTo>
                  <a:lnTo>
                    <a:pt x="208787" y="157734"/>
                  </a:lnTo>
                  <a:lnTo>
                    <a:pt x="205867" y="159004"/>
                  </a:lnTo>
                  <a:lnTo>
                    <a:pt x="203073" y="160274"/>
                  </a:lnTo>
                  <a:lnTo>
                    <a:pt x="197230" y="164084"/>
                  </a:lnTo>
                  <a:lnTo>
                    <a:pt x="194436" y="165354"/>
                  </a:lnTo>
                  <a:lnTo>
                    <a:pt x="230201" y="165354"/>
                  </a:lnTo>
                  <a:lnTo>
                    <a:pt x="247396" y="157734"/>
                  </a:lnTo>
                  <a:lnTo>
                    <a:pt x="253746" y="155194"/>
                  </a:lnTo>
                  <a:lnTo>
                    <a:pt x="256921" y="152654"/>
                  </a:lnTo>
                  <a:lnTo>
                    <a:pt x="263271" y="150113"/>
                  </a:lnTo>
                  <a:lnTo>
                    <a:pt x="266192" y="148844"/>
                  </a:lnTo>
                  <a:lnTo>
                    <a:pt x="286068" y="148844"/>
                  </a:lnTo>
                  <a:lnTo>
                    <a:pt x="294004" y="134874"/>
                  </a:lnTo>
                  <a:lnTo>
                    <a:pt x="294258" y="134874"/>
                  </a:lnTo>
                  <a:lnTo>
                    <a:pt x="294258" y="132334"/>
                  </a:lnTo>
                  <a:lnTo>
                    <a:pt x="293750" y="132334"/>
                  </a:lnTo>
                  <a:lnTo>
                    <a:pt x="293370" y="131063"/>
                  </a:lnTo>
                  <a:lnTo>
                    <a:pt x="292734" y="131063"/>
                  </a:lnTo>
                  <a:lnTo>
                    <a:pt x="290956" y="129794"/>
                  </a:lnTo>
                  <a:lnTo>
                    <a:pt x="289813" y="128524"/>
                  </a:lnTo>
                  <a:lnTo>
                    <a:pt x="288544" y="128524"/>
                  </a:lnTo>
                  <a:lnTo>
                    <a:pt x="286003" y="127254"/>
                  </a:lnTo>
                  <a:lnTo>
                    <a:pt x="284225" y="125984"/>
                  </a:lnTo>
                  <a:close/>
                </a:path>
                <a:path w="470534" h="329564">
                  <a:moveTo>
                    <a:pt x="121030" y="152654"/>
                  </a:moveTo>
                  <a:lnTo>
                    <a:pt x="115697" y="152654"/>
                  </a:lnTo>
                  <a:lnTo>
                    <a:pt x="116839" y="153924"/>
                  </a:lnTo>
                  <a:lnTo>
                    <a:pt x="120650" y="153924"/>
                  </a:lnTo>
                  <a:lnTo>
                    <a:pt x="121030" y="152654"/>
                  </a:lnTo>
                  <a:close/>
                </a:path>
                <a:path w="470534" h="329564">
                  <a:moveTo>
                    <a:pt x="130301" y="38354"/>
                  </a:moveTo>
                  <a:lnTo>
                    <a:pt x="127507" y="38354"/>
                  </a:lnTo>
                  <a:lnTo>
                    <a:pt x="126873" y="39624"/>
                  </a:lnTo>
                  <a:lnTo>
                    <a:pt x="126237" y="39624"/>
                  </a:lnTo>
                  <a:lnTo>
                    <a:pt x="125602" y="40894"/>
                  </a:lnTo>
                  <a:lnTo>
                    <a:pt x="124205" y="42163"/>
                  </a:lnTo>
                  <a:lnTo>
                    <a:pt x="122935" y="44704"/>
                  </a:lnTo>
                  <a:lnTo>
                    <a:pt x="122174" y="45974"/>
                  </a:lnTo>
                  <a:lnTo>
                    <a:pt x="121665" y="47244"/>
                  </a:lnTo>
                  <a:lnTo>
                    <a:pt x="120903" y="48513"/>
                  </a:lnTo>
                  <a:lnTo>
                    <a:pt x="120650" y="49784"/>
                  </a:lnTo>
                  <a:lnTo>
                    <a:pt x="120650" y="52324"/>
                  </a:lnTo>
                  <a:lnTo>
                    <a:pt x="121157" y="52324"/>
                  </a:lnTo>
                  <a:lnTo>
                    <a:pt x="121538" y="53594"/>
                  </a:lnTo>
                  <a:lnTo>
                    <a:pt x="122047" y="53594"/>
                  </a:lnTo>
                  <a:lnTo>
                    <a:pt x="148208" y="68834"/>
                  </a:lnTo>
                  <a:lnTo>
                    <a:pt x="105409" y="143763"/>
                  </a:lnTo>
                  <a:lnTo>
                    <a:pt x="105028" y="143763"/>
                  </a:lnTo>
                  <a:lnTo>
                    <a:pt x="105028" y="145034"/>
                  </a:lnTo>
                  <a:lnTo>
                    <a:pt x="105282" y="146304"/>
                  </a:lnTo>
                  <a:lnTo>
                    <a:pt x="106172" y="147574"/>
                  </a:lnTo>
                  <a:lnTo>
                    <a:pt x="107823" y="148844"/>
                  </a:lnTo>
                  <a:lnTo>
                    <a:pt x="108838" y="150113"/>
                  </a:lnTo>
                  <a:lnTo>
                    <a:pt x="111632" y="151384"/>
                  </a:lnTo>
                  <a:lnTo>
                    <a:pt x="113283" y="152654"/>
                  </a:lnTo>
                  <a:lnTo>
                    <a:pt x="121411" y="152654"/>
                  </a:lnTo>
                  <a:lnTo>
                    <a:pt x="164210" y="77724"/>
                  </a:lnTo>
                  <a:lnTo>
                    <a:pt x="198754" y="77724"/>
                  </a:lnTo>
                  <a:lnTo>
                    <a:pt x="130301" y="38354"/>
                  </a:lnTo>
                  <a:close/>
                </a:path>
                <a:path w="470534" h="329564">
                  <a:moveTo>
                    <a:pt x="199262" y="77724"/>
                  </a:moveTo>
                  <a:lnTo>
                    <a:pt x="164210" y="77724"/>
                  </a:lnTo>
                  <a:lnTo>
                    <a:pt x="190373" y="92963"/>
                  </a:lnTo>
                  <a:lnTo>
                    <a:pt x="193294" y="92963"/>
                  </a:lnTo>
                  <a:lnTo>
                    <a:pt x="193928" y="91694"/>
                  </a:lnTo>
                  <a:lnTo>
                    <a:pt x="194563" y="91694"/>
                  </a:lnTo>
                  <a:lnTo>
                    <a:pt x="195199" y="90424"/>
                  </a:lnTo>
                  <a:lnTo>
                    <a:pt x="195833" y="90424"/>
                  </a:lnTo>
                  <a:lnTo>
                    <a:pt x="197103" y="87884"/>
                  </a:lnTo>
                  <a:lnTo>
                    <a:pt x="197865" y="86613"/>
                  </a:lnTo>
                  <a:lnTo>
                    <a:pt x="198500" y="85344"/>
                  </a:lnTo>
                  <a:lnTo>
                    <a:pt x="199008" y="85344"/>
                  </a:lnTo>
                  <a:lnTo>
                    <a:pt x="199771" y="82804"/>
                  </a:lnTo>
                  <a:lnTo>
                    <a:pt x="200025" y="81534"/>
                  </a:lnTo>
                  <a:lnTo>
                    <a:pt x="200151" y="78994"/>
                  </a:lnTo>
                  <a:lnTo>
                    <a:pt x="199644" y="78994"/>
                  </a:lnTo>
                  <a:lnTo>
                    <a:pt x="199262" y="77724"/>
                  </a:lnTo>
                  <a:close/>
                </a:path>
                <a:path w="470534" h="329564">
                  <a:moveTo>
                    <a:pt x="217804" y="89154"/>
                  </a:moveTo>
                  <a:lnTo>
                    <a:pt x="217424" y="90424"/>
                  </a:lnTo>
                  <a:lnTo>
                    <a:pt x="219963" y="90424"/>
                  </a:lnTo>
                  <a:lnTo>
                    <a:pt x="217804" y="891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2820" rIns="0" bIns="0" rtlCol="0">
            <a:spAutoFit/>
          </a:bodyPr>
          <a:lstStyle/>
          <a:p>
            <a:pPr marL="6775450" marR="5080">
              <a:lnSpc>
                <a:spcPts val="4900"/>
              </a:lnSpc>
              <a:spcBef>
                <a:spcPts val="980"/>
              </a:spcBef>
            </a:pPr>
            <a:r>
              <a:rPr spc="-35" dirty="0"/>
              <a:t>Шестте</a:t>
            </a:r>
            <a:r>
              <a:rPr spc="-220" dirty="0"/>
              <a:t> </a:t>
            </a:r>
            <a:r>
              <a:rPr spc="-20" dirty="0"/>
              <a:t>лица </a:t>
            </a:r>
            <a:r>
              <a:rPr dirty="0"/>
              <a:t>на</a:t>
            </a:r>
            <a:r>
              <a:rPr spc="-175" dirty="0"/>
              <a:t> </a:t>
            </a:r>
            <a:r>
              <a:rPr spc="-50" dirty="0"/>
              <a:t>бъдещето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640" y="723836"/>
            <a:ext cx="6909816" cy="531431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892160" y="2085720"/>
            <a:ext cx="3566160" cy="0"/>
          </a:xfrm>
          <a:custGeom>
            <a:avLst/>
            <a:gdLst/>
            <a:ahLst/>
            <a:cxnLst/>
            <a:rect l="l" t="t" r="r" b="b"/>
            <a:pathLst>
              <a:path w="3566159">
                <a:moveTo>
                  <a:pt x="0" y="0"/>
                </a:moveTo>
                <a:lnTo>
                  <a:pt x="35661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594472" y="2166873"/>
            <a:ext cx="4130040" cy="370332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Повечето</a:t>
            </a:r>
            <a:r>
              <a:rPr sz="28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мениджъри</a:t>
            </a:r>
            <a:r>
              <a:rPr sz="2800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цял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живот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гледат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куба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отгоре,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виждайки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свят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Бързина, Урбанизация</a:t>
            </a:r>
            <a:r>
              <a:rPr sz="28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ts val="3025"/>
              </a:lnSpc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Универсалност.</a:t>
            </a:r>
            <a:endParaRPr sz="2800" dirty="0">
              <a:latin typeface="Calibri"/>
              <a:cs typeface="Calibri"/>
            </a:endParaRPr>
          </a:p>
          <a:p>
            <a:pPr marL="12700" marR="173355">
              <a:lnSpc>
                <a:spcPct val="90000"/>
              </a:lnSpc>
              <a:spcBef>
                <a:spcPts val="140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Едно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обръщане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180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градуса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ни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представя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свят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изграден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Социалност, Радикалност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Етика.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92"/>
            <a:ext cx="6275705" cy="557771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613522" y="0"/>
            <a:ext cx="4578985" cy="6858000"/>
          </a:xfrm>
          <a:custGeom>
            <a:avLst/>
            <a:gdLst/>
            <a:ahLst/>
            <a:cxnLst/>
            <a:rect l="l" t="t" r="r" b="b"/>
            <a:pathLst>
              <a:path w="4578984" h="6858000">
                <a:moveTo>
                  <a:pt x="0" y="0"/>
                </a:moveTo>
                <a:lnTo>
                  <a:pt x="0" y="6858000"/>
                </a:lnTo>
                <a:lnTo>
                  <a:pt x="4578476" y="6858000"/>
                </a:lnTo>
                <a:lnTo>
                  <a:pt x="4578477" y="0"/>
                </a:lnTo>
                <a:lnTo>
                  <a:pt x="0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76641" y="2802077"/>
            <a:ext cx="195833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0" dirty="0">
                <a:solidFill>
                  <a:srgbClr val="FFFFFF"/>
                </a:solidFill>
              </a:rPr>
              <a:t>Бързина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7556881" y="0"/>
            <a:ext cx="64135" cy="6858000"/>
          </a:xfrm>
          <a:custGeom>
            <a:avLst/>
            <a:gdLst/>
            <a:ahLst/>
            <a:cxnLst/>
            <a:rect l="l" t="t" r="r" b="b"/>
            <a:pathLst>
              <a:path w="64134" h="6858000">
                <a:moveTo>
                  <a:pt x="64007" y="0"/>
                </a:moveTo>
                <a:lnTo>
                  <a:pt x="0" y="0"/>
                </a:lnTo>
                <a:lnTo>
                  <a:pt x="0" y="6858000"/>
                </a:lnTo>
                <a:lnTo>
                  <a:pt x="64007" y="6858000"/>
                </a:lnTo>
                <a:lnTo>
                  <a:pt x="64007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40763"/>
            <a:ext cx="12192000" cy="34518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75628" y="2581148"/>
            <a:ext cx="417067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Новата</a:t>
            </a:r>
            <a:r>
              <a:rPr sz="4000" b="1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икономика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677545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Бързина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6909816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892160" y="2085720"/>
            <a:ext cx="3566160" cy="0"/>
          </a:xfrm>
          <a:custGeom>
            <a:avLst/>
            <a:gdLst/>
            <a:ahLst/>
            <a:cxnLst/>
            <a:rect l="l" t="t" r="r" b="b"/>
            <a:pathLst>
              <a:path w="3566159">
                <a:moveTo>
                  <a:pt x="0" y="0"/>
                </a:moveTo>
                <a:lnTo>
                  <a:pt x="35661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39278" y="2166873"/>
            <a:ext cx="3557270" cy="293497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Измерваме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собствения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живот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минути,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а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големите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събития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секунди.</a:t>
            </a:r>
            <a:endParaRPr sz="2800">
              <a:latin typeface="Calibri"/>
              <a:cs typeface="Calibri"/>
            </a:endParaRPr>
          </a:p>
          <a:p>
            <a:pPr marL="12700" marR="86995">
              <a:lnSpc>
                <a:spcPts val="3030"/>
              </a:lnSpc>
              <a:spcBef>
                <a:spcPts val="1445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Светът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ни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обсебен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от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моментална информация.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49288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Дигиталното</a:t>
            </a:r>
            <a:r>
              <a:rPr spc="-210" dirty="0"/>
              <a:t> </a:t>
            </a:r>
            <a:r>
              <a:rPr spc="-20" dirty="0"/>
              <a:t>време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61848" y="1780158"/>
            <a:ext cx="5474335" cy="388048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713105">
              <a:lnSpc>
                <a:spcPts val="2690"/>
              </a:lnSpc>
              <a:spcBef>
                <a:spcPts val="74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Дигиталната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зависимост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вече</a:t>
            </a:r>
            <a:r>
              <a:rPr sz="28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сред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най-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честите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причини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endParaRPr sz="2800">
              <a:latin typeface="Calibri"/>
              <a:cs typeface="Calibri"/>
            </a:endParaRPr>
          </a:p>
          <a:p>
            <a:pPr marL="12700" marR="318135">
              <a:lnSpc>
                <a:spcPct val="80000"/>
              </a:lnSpc>
              <a:spcBef>
                <a:spcPts val="25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безпокойство,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депресия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нервни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сривове,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особено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младите хора.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2690"/>
              </a:lnSpc>
              <a:spcBef>
                <a:spcPts val="138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световен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мащаб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средната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стойност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времето</a:t>
            </a:r>
            <a:r>
              <a:rPr sz="28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прекарано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онлайн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часа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42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минути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ден.</a:t>
            </a:r>
            <a:endParaRPr sz="2800">
              <a:latin typeface="Calibri"/>
              <a:cs typeface="Calibri"/>
            </a:endParaRPr>
          </a:p>
          <a:p>
            <a:pPr marL="12700" marR="245110">
              <a:lnSpc>
                <a:spcPts val="2690"/>
              </a:lnSpc>
              <a:spcBef>
                <a:spcPts val="139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Ако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продължи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така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през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2030г.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ще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бъде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80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часа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седмично.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5738" y="2357882"/>
            <a:ext cx="5547233" cy="295236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6404" rIns="0" bIns="0" rtlCol="0">
            <a:spAutoFit/>
          </a:bodyPr>
          <a:lstStyle/>
          <a:p>
            <a:pPr marL="3890010" marR="5080">
              <a:lnSpc>
                <a:spcPts val="3470"/>
              </a:lnSpc>
              <a:spcBef>
                <a:spcPts val="720"/>
              </a:spcBef>
            </a:pPr>
            <a:r>
              <a:rPr sz="3400" spc="-45" dirty="0"/>
              <a:t>Бъдещи</a:t>
            </a:r>
            <a:r>
              <a:rPr sz="3400" spc="-140" dirty="0"/>
              <a:t> </a:t>
            </a:r>
            <a:r>
              <a:rPr sz="3400" spc="-45" dirty="0"/>
              <a:t>реакции</a:t>
            </a:r>
            <a:r>
              <a:rPr sz="3400" spc="-140" dirty="0"/>
              <a:t> </a:t>
            </a:r>
            <a:r>
              <a:rPr sz="3400" spc="-10" dirty="0"/>
              <a:t>срещу </a:t>
            </a:r>
            <a:r>
              <a:rPr sz="3400" spc="-55" dirty="0"/>
              <a:t>хипердигиталния</a:t>
            </a:r>
            <a:r>
              <a:rPr sz="3400" spc="-95" dirty="0"/>
              <a:t> </a:t>
            </a:r>
            <a:r>
              <a:rPr sz="3400" spc="-55" dirty="0"/>
              <a:t>начин</a:t>
            </a:r>
            <a:r>
              <a:rPr sz="3400" spc="-130" dirty="0"/>
              <a:t> </a:t>
            </a:r>
            <a:r>
              <a:rPr sz="3400" dirty="0"/>
              <a:t>на</a:t>
            </a:r>
            <a:r>
              <a:rPr sz="3400" spc="-145" dirty="0"/>
              <a:t> </a:t>
            </a:r>
            <a:r>
              <a:rPr sz="3400" spc="-10" dirty="0"/>
              <a:t>живот</a:t>
            </a:r>
            <a:endParaRPr sz="34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4001262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7235">
              <a:lnSpc>
                <a:spcPts val="3190"/>
              </a:lnSpc>
              <a:spcBef>
                <a:spcPts val="95"/>
              </a:spcBef>
            </a:pPr>
            <a:r>
              <a:rPr spc="-10" dirty="0"/>
              <a:t>Процъфтяващ</a:t>
            </a:r>
            <a:r>
              <a:rPr spc="-60" dirty="0"/>
              <a:t> </a:t>
            </a:r>
            <a:r>
              <a:rPr dirty="0"/>
              <a:t>пазар</a:t>
            </a:r>
            <a:r>
              <a:rPr spc="-55" dirty="0"/>
              <a:t> </a:t>
            </a:r>
            <a:r>
              <a:rPr dirty="0"/>
              <a:t>на</a:t>
            </a:r>
            <a:r>
              <a:rPr spc="-65" dirty="0"/>
              <a:t> </a:t>
            </a:r>
            <a:r>
              <a:rPr dirty="0"/>
              <a:t>начини</a:t>
            </a:r>
            <a:r>
              <a:rPr spc="-60" dirty="0"/>
              <a:t> </a:t>
            </a:r>
            <a:r>
              <a:rPr spc="-25" dirty="0"/>
              <a:t>за</a:t>
            </a:r>
          </a:p>
          <a:p>
            <a:pPr marL="737235" marR="92075">
              <a:lnSpc>
                <a:spcPct val="90000"/>
              </a:lnSpc>
              <a:spcBef>
                <a:spcPts val="170"/>
              </a:spcBef>
            </a:pPr>
            <a:r>
              <a:rPr dirty="0"/>
              <a:t>премахване</a:t>
            </a:r>
            <a:r>
              <a:rPr spc="-60" dirty="0"/>
              <a:t> </a:t>
            </a:r>
            <a:r>
              <a:rPr dirty="0"/>
              <a:t>на</a:t>
            </a:r>
            <a:r>
              <a:rPr spc="-60" dirty="0"/>
              <a:t> </a:t>
            </a:r>
            <a:r>
              <a:rPr dirty="0"/>
              <a:t>стреса</a:t>
            </a:r>
            <a:r>
              <a:rPr spc="-75" dirty="0"/>
              <a:t> </a:t>
            </a:r>
            <a:r>
              <a:rPr dirty="0"/>
              <a:t>–</a:t>
            </a:r>
            <a:r>
              <a:rPr spc="-45" dirty="0"/>
              <a:t> </a:t>
            </a:r>
            <a:r>
              <a:rPr dirty="0"/>
              <a:t>кратки</a:t>
            </a:r>
            <a:r>
              <a:rPr spc="-45" dirty="0"/>
              <a:t> </a:t>
            </a:r>
            <a:r>
              <a:rPr spc="-10" dirty="0"/>
              <a:t>почивки, </a:t>
            </a:r>
            <a:r>
              <a:rPr dirty="0"/>
              <a:t>козметични</a:t>
            </a:r>
            <a:r>
              <a:rPr spc="-70" dirty="0"/>
              <a:t> </a:t>
            </a:r>
            <a:r>
              <a:rPr dirty="0"/>
              <a:t>и</a:t>
            </a:r>
            <a:r>
              <a:rPr spc="-80" dirty="0"/>
              <a:t> </a:t>
            </a:r>
            <a:r>
              <a:rPr dirty="0"/>
              <a:t>спа</a:t>
            </a:r>
            <a:r>
              <a:rPr spc="-65" dirty="0"/>
              <a:t> </a:t>
            </a:r>
            <a:r>
              <a:rPr spc="-10" dirty="0"/>
              <a:t>процедури,</a:t>
            </a:r>
            <a:r>
              <a:rPr spc="-50" dirty="0"/>
              <a:t> </a:t>
            </a:r>
            <a:r>
              <a:rPr spc="-10" dirty="0"/>
              <a:t>екстремни </a:t>
            </a:r>
            <a:r>
              <a:rPr dirty="0"/>
              <a:t>преживявания,</a:t>
            </a:r>
            <a:r>
              <a:rPr spc="-114" dirty="0"/>
              <a:t> </a:t>
            </a:r>
            <a:r>
              <a:rPr dirty="0"/>
              <a:t>водни</a:t>
            </a:r>
            <a:r>
              <a:rPr spc="-114" dirty="0"/>
              <a:t> </a:t>
            </a:r>
            <a:r>
              <a:rPr dirty="0"/>
              <a:t>спортове,</a:t>
            </a:r>
            <a:r>
              <a:rPr spc="-95" dirty="0"/>
              <a:t> </a:t>
            </a:r>
            <a:r>
              <a:rPr spc="-10" dirty="0"/>
              <a:t>концерти </a:t>
            </a:r>
            <a:r>
              <a:rPr dirty="0"/>
              <a:t>на</a:t>
            </a:r>
            <a:r>
              <a:rPr spc="-10" dirty="0"/>
              <a:t> </a:t>
            </a:r>
            <a:r>
              <a:rPr dirty="0"/>
              <a:t>живо</a:t>
            </a:r>
            <a:r>
              <a:rPr spc="-5" dirty="0"/>
              <a:t> </a:t>
            </a:r>
            <a:r>
              <a:rPr dirty="0"/>
              <a:t>и</a:t>
            </a:r>
            <a:r>
              <a:rPr spc="-10" dirty="0"/>
              <a:t> </a:t>
            </a:r>
            <a:r>
              <a:rPr spc="-20" dirty="0"/>
              <a:t>т.н.</a:t>
            </a:r>
          </a:p>
          <a:p>
            <a:pPr marL="737235" marR="5080">
              <a:lnSpc>
                <a:spcPts val="3020"/>
              </a:lnSpc>
              <a:spcBef>
                <a:spcPts val="1450"/>
              </a:spcBef>
            </a:pPr>
            <a:r>
              <a:rPr dirty="0"/>
              <a:t>Покачване</a:t>
            </a:r>
            <a:r>
              <a:rPr spc="-120" dirty="0"/>
              <a:t> </a:t>
            </a:r>
            <a:r>
              <a:rPr dirty="0"/>
              <a:t>стойността</a:t>
            </a:r>
            <a:r>
              <a:rPr spc="-65" dirty="0"/>
              <a:t> </a:t>
            </a:r>
            <a:r>
              <a:rPr dirty="0"/>
              <a:t>на</a:t>
            </a:r>
            <a:r>
              <a:rPr spc="-90" dirty="0"/>
              <a:t> </a:t>
            </a:r>
            <a:r>
              <a:rPr dirty="0"/>
              <a:t>нещата,</a:t>
            </a:r>
            <a:r>
              <a:rPr spc="-95" dirty="0"/>
              <a:t> </a:t>
            </a:r>
            <a:r>
              <a:rPr dirty="0"/>
              <a:t>които</a:t>
            </a:r>
            <a:r>
              <a:rPr spc="-85" dirty="0"/>
              <a:t> </a:t>
            </a:r>
            <a:r>
              <a:rPr spc="-25" dirty="0"/>
              <a:t>не </a:t>
            </a:r>
            <a:r>
              <a:rPr dirty="0"/>
              <a:t>се</a:t>
            </a:r>
            <a:r>
              <a:rPr spc="-75" dirty="0"/>
              <a:t> </a:t>
            </a:r>
            <a:r>
              <a:rPr dirty="0"/>
              <a:t>променят</a:t>
            </a:r>
            <a:r>
              <a:rPr spc="-65" dirty="0"/>
              <a:t> </a:t>
            </a:r>
            <a:r>
              <a:rPr dirty="0"/>
              <a:t>/вековни</a:t>
            </a:r>
            <a:r>
              <a:rPr spc="-85" dirty="0"/>
              <a:t> </a:t>
            </a:r>
            <a:r>
              <a:rPr dirty="0"/>
              <a:t>сгради</a:t>
            </a:r>
            <a:r>
              <a:rPr spc="-75" dirty="0"/>
              <a:t> </a:t>
            </a:r>
            <a:r>
              <a:rPr dirty="0"/>
              <a:t>и</a:t>
            </a:r>
            <a:r>
              <a:rPr spc="-75" dirty="0"/>
              <a:t> </a:t>
            </a:r>
            <a:r>
              <a:rPr spc="-10" dirty="0"/>
              <a:t>дървета, непокътнати</a:t>
            </a:r>
            <a:r>
              <a:rPr spc="-114" dirty="0"/>
              <a:t> </a:t>
            </a:r>
            <a:r>
              <a:rPr dirty="0"/>
              <a:t>планини,</a:t>
            </a:r>
            <a:r>
              <a:rPr spc="-130" dirty="0"/>
              <a:t> </a:t>
            </a:r>
            <a:r>
              <a:rPr spc="-10" dirty="0"/>
              <a:t>крайбрежия/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1060" rIns="0" bIns="0" rtlCol="0">
            <a:spAutoFit/>
          </a:bodyPr>
          <a:lstStyle/>
          <a:p>
            <a:pPr marL="3890010">
              <a:lnSpc>
                <a:spcPts val="5330"/>
              </a:lnSpc>
              <a:spcBef>
                <a:spcPts val="100"/>
              </a:spcBef>
            </a:pPr>
            <a:r>
              <a:rPr dirty="0"/>
              <a:t>40</a:t>
            </a:r>
            <a:r>
              <a:rPr spc="-204" dirty="0"/>
              <a:t> </a:t>
            </a:r>
            <a:r>
              <a:rPr spc="-25" dirty="0"/>
              <a:t>годишно</a:t>
            </a:r>
            <a:r>
              <a:rPr spc="-210" dirty="0"/>
              <a:t> </a:t>
            </a:r>
            <a:r>
              <a:rPr spc="-35" dirty="0"/>
              <a:t>въздействие</a:t>
            </a:r>
          </a:p>
          <a:p>
            <a:pPr marL="3890010">
              <a:lnSpc>
                <a:spcPts val="5330"/>
              </a:lnSpc>
            </a:pPr>
            <a:r>
              <a:rPr dirty="0"/>
              <a:t>за</a:t>
            </a:r>
            <a:r>
              <a:rPr spc="-190" dirty="0"/>
              <a:t> </a:t>
            </a:r>
            <a:r>
              <a:rPr dirty="0"/>
              <a:t>20</a:t>
            </a:r>
            <a:r>
              <a:rPr spc="-170" dirty="0"/>
              <a:t> </a:t>
            </a:r>
            <a:r>
              <a:rPr spc="-10" dirty="0"/>
              <a:t>секунди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4001262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53965" y="2166873"/>
            <a:ext cx="7005955" cy="3703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9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Локалните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събития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лесно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могат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170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предизвикат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локален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резонанс,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превръщайки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повратни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моменти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/краят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Студената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война,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вотът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Брекзит/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195"/>
              </a:lnSpc>
              <a:spcBef>
                <a:spcPts val="106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Няколко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секунди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могат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променят</a:t>
            </a:r>
            <a:endParaRPr sz="2800">
              <a:latin typeface="Calibri"/>
              <a:cs typeface="Calibri"/>
            </a:endParaRPr>
          </a:p>
          <a:p>
            <a:pPr marL="12700" marR="728980">
              <a:lnSpc>
                <a:spcPts val="3020"/>
              </a:lnSpc>
              <a:spcBef>
                <a:spcPts val="219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историята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/земетресение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малко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от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минута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довело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пукнатина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ядрения</a:t>
            </a:r>
            <a:endParaRPr sz="2800">
              <a:latin typeface="Calibri"/>
              <a:cs typeface="Calibri"/>
            </a:endParaRPr>
          </a:p>
          <a:p>
            <a:pPr marL="12700" marR="241935">
              <a:lnSpc>
                <a:spcPts val="3030"/>
              </a:lnSpc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реактор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във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Фукушима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Германия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Япония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отказват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ядрената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енергетика/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90030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Примери</a:t>
            </a:r>
            <a:r>
              <a:rPr spc="-200" dirty="0"/>
              <a:t> </a:t>
            </a:r>
            <a:r>
              <a:rPr dirty="0"/>
              <a:t>за</a:t>
            </a:r>
            <a:r>
              <a:rPr spc="-165" dirty="0"/>
              <a:t> </a:t>
            </a:r>
            <a:r>
              <a:rPr spc="-50" dirty="0"/>
              <a:t>непредвидени</a:t>
            </a:r>
            <a:r>
              <a:rPr spc="-215" dirty="0"/>
              <a:t> </a:t>
            </a:r>
            <a:r>
              <a:rPr spc="-10" dirty="0"/>
              <a:t>събития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324" y="1677186"/>
            <a:ext cx="9711690" cy="3783329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вирусна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епидемия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разпространяваща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всички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континенти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1070"/>
              </a:spcBef>
              <a:buChar char="-"/>
              <a:tabLst>
                <a:tab pos="203200" algn="l"/>
              </a:tabLst>
            </a:pP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политическа/икономическа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нестабилност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Китай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1065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разпад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еврозоната</a:t>
            </a:r>
            <a:endParaRPr sz="2800">
              <a:latin typeface="Calibri"/>
              <a:cs typeface="Calibri"/>
            </a:endParaRPr>
          </a:p>
          <a:p>
            <a:pPr marL="202565" indent="-189865">
              <a:lnSpc>
                <a:spcPct val="100000"/>
              </a:lnSpc>
              <a:spcBef>
                <a:spcPts val="1060"/>
              </a:spcBef>
              <a:buChar char="-"/>
              <a:tabLst>
                <a:tab pos="202565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тежка</a:t>
            </a:r>
            <a:r>
              <a:rPr sz="2800" spc="-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кибератака</a:t>
            </a:r>
            <a:endParaRPr sz="2800">
              <a:latin typeface="Calibri"/>
              <a:cs typeface="Calibri"/>
            </a:endParaRPr>
          </a:p>
          <a:p>
            <a:pPr marL="12700" marR="1346835" indent="190500">
              <a:lnSpc>
                <a:spcPts val="3020"/>
              </a:lnSpc>
              <a:spcBef>
                <a:spcPts val="1455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геомагнитни</a:t>
            </a:r>
            <a:r>
              <a:rPr sz="28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бури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изваждащи</a:t>
            </a:r>
            <a:r>
              <a:rPr sz="28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строя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компютърни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телекомуникационни</a:t>
            </a:r>
            <a:r>
              <a:rPr sz="28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мрежи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1030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фалит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крупна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инвестиционна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институция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Управление</a:t>
            </a:r>
            <a:r>
              <a:rPr spc="-175" dirty="0"/>
              <a:t> </a:t>
            </a:r>
            <a:r>
              <a:rPr dirty="0"/>
              <a:t>на</a:t>
            </a:r>
            <a:r>
              <a:rPr spc="-180" dirty="0"/>
              <a:t> </a:t>
            </a:r>
            <a:r>
              <a:rPr spc="-10" dirty="0"/>
              <a:t>риска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479" y="771766"/>
            <a:ext cx="4001262" cy="531442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496815" y="2166873"/>
            <a:ext cx="7039609" cy="3703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9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Не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може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разчита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бенчмаркинга</a:t>
            </a:r>
            <a:endParaRPr sz="2800">
              <a:latin typeface="Calibri"/>
              <a:cs typeface="Calibri"/>
            </a:endParaRPr>
          </a:p>
          <a:p>
            <a:pPr marL="12700" marR="294640">
              <a:lnSpc>
                <a:spcPct val="90000"/>
              </a:lnSpc>
              <a:spcBef>
                <a:spcPts val="17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/измерване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собственото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представяне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спрямо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това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конкуренцията/,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чрез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него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индустрии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вървят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сляпо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към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пропастта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1400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Мениджърите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трябва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разсъждават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трезво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независимо,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без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заравят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глава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пясъка,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бъдат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добре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информирани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тенденциите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извън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собствената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индустрия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имат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смелостта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открояват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сред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тълпата.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2820" rIns="0" bIns="0" rtlCol="0">
            <a:spAutoFit/>
          </a:bodyPr>
          <a:lstStyle/>
          <a:p>
            <a:pPr marL="3890010" marR="5080">
              <a:lnSpc>
                <a:spcPts val="4900"/>
              </a:lnSpc>
              <a:spcBef>
                <a:spcPts val="980"/>
              </a:spcBef>
            </a:pPr>
            <a:r>
              <a:rPr spc="-40" dirty="0"/>
              <a:t>Бързината</a:t>
            </a:r>
            <a:r>
              <a:rPr spc="-180" dirty="0"/>
              <a:t> </a:t>
            </a:r>
            <a:r>
              <a:rPr dirty="0"/>
              <a:t>в</a:t>
            </a:r>
            <a:r>
              <a:rPr spc="-145" dirty="0"/>
              <a:t> </a:t>
            </a:r>
            <a:r>
              <a:rPr spc="-40" dirty="0"/>
              <a:t>ежедневния </a:t>
            </a:r>
            <a:r>
              <a:rPr spc="-10" dirty="0"/>
              <a:t>бизнес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8318" y="28067"/>
            <a:ext cx="2006219" cy="248970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8027" y="2422093"/>
            <a:ext cx="11176635" cy="3881754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813435" indent="190500" algn="just">
              <a:lnSpc>
                <a:spcPts val="3030"/>
              </a:lnSpc>
              <a:spcBef>
                <a:spcPts val="475"/>
              </a:spcBef>
              <a:buChar char="-"/>
              <a:tabLst>
                <a:tab pos="203200" algn="l"/>
              </a:tabLst>
            </a:pP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Телефонните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разговори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„отживелица“,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социалните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медии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по-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удобни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според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повечето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хора</a:t>
            </a:r>
            <a:endParaRPr sz="2800">
              <a:latin typeface="Calibri"/>
              <a:cs typeface="Calibri"/>
            </a:endParaRPr>
          </a:p>
          <a:p>
            <a:pPr marL="12700" marR="516255" indent="190500" algn="just">
              <a:lnSpc>
                <a:spcPct val="90000"/>
              </a:lnSpc>
              <a:spcBef>
                <a:spcPts val="1350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Интернет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променя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възприятието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време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ако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страницата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се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зареди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секунди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хората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натискат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отново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бутона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браузъра,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тоест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можете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изгубите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раздразните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90%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клиентите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4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025"/>
              </a:lnSpc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секунди</a:t>
            </a:r>
            <a:endParaRPr sz="2800">
              <a:latin typeface="Calibri"/>
              <a:cs typeface="Calibri"/>
            </a:endParaRPr>
          </a:p>
          <a:p>
            <a:pPr marL="12700" marR="5080" indent="190500">
              <a:lnSpc>
                <a:spcPts val="3030"/>
              </a:lnSpc>
              <a:spcBef>
                <a:spcPts val="1445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Имате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5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секунди,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удвоите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продажбата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клиентското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преживяване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ускорява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опростява,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всяко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излишно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кликване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коства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загубени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975"/>
              </a:lnSpc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продажби,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всяка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секунда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значение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2820" rIns="0" bIns="0" rtlCol="0">
            <a:spAutoFit/>
          </a:bodyPr>
          <a:lstStyle/>
          <a:p>
            <a:pPr marL="3890010" marR="5080">
              <a:lnSpc>
                <a:spcPts val="4900"/>
              </a:lnSpc>
              <a:spcBef>
                <a:spcPts val="980"/>
              </a:spcBef>
            </a:pPr>
            <a:r>
              <a:rPr spc="-45" dirty="0"/>
              <a:t>Конвергенция</a:t>
            </a:r>
            <a:r>
              <a:rPr spc="-204" dirty="0"/>
              <a:t> </a:t>
            </a:r>
            <a:r>
              <a:rPr spc="-25" dirty="0"/>
              <a:t>или </a:t>
            </a:r>
            <a:r>
              <a:rPr spc="-10" dirty="0"/>
              <a:t>иновация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4001262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737235" marR="591820">
              <a:lnSpc>
                <a:spcPts val="3020"/>
              </a:lnSpc>
              <a:spcBef>
                <a:spcPts val="480"/>
              </a:spcBef>
            </a:pPr>
            <a:r>
              <a:rPr spc="-10" dirty="0"/>
              <a:t>Конвергенцията</a:t>
            </a:r>
            <a:r>
              <a:rPr spc="-65" dirty="0"/>
              <a:t> </a:t>
            </a:r>
            <a:r>
              <a:rPr dirty="0"/>
              <a:t>е</a:t>
            </a:r>
            <a:r>
              <a:rPr spc="-55" dirty="0"/>
              <a:t> </a:t>
            </a:r>
            <a:r>
              <a:rPr spc="-10" dirty="0"/>
              <a:t>противоположна</a:t>
            </a:r>
            <a:r>
              <a:rPr spc="-35" dirty="0"/>
              <a:t> </a:t>
            </a:r>
            <a:r>
              <a:rPr spc="-25" dirty="0"/>
              <a:t>на </a:t>
            </a:r>
            <a:r>
              <a:rPr spc="-10" dirty="0"/>
              <a:t>иновацията</a:t>
            </a:r>
          </a:p>
          <a:p>
            <a:pPr marL="737235" marR="5080">
              <a:lnSpc>
                <a:spcPts val="3020"/>
              </a:lnSpc>
              <a:spcBef>
                <a:spcPts val="1415"/>
              </a:spcBef>
            </a:pPr>
            <a:r>
              <a:rPr spc="-10" dirty="0"/>
              <a:t>Конвергенция</a:t>
            </a:r>
            <a:r>
              <a:rPr spc="-90" dirty="0"/>
              <a:t> </a:t>
            </a:r>
            <a:r>
              <a:rPr dirty="0"/>
              <a:t>–</a:t>
            </a:r>
            <a:r>
              <a:rPr spc="-50" dirty="0"/>
              <a:t> </a:t>
            </a:r>
            <a:r>
              <a:rPr dirty="0"/>
              <a:t>всеки</a:t>
            </a:r>
            <a:r>
              <a:rPr spc="-60" dirty="0"/>
              <a:t> </a:t>
            </a:r>
            <a:r>
              <a:rPr dirty="0"/>
              <a:t>смартфон</a:t>
            </a:r>
            <a:r>
              <a:rPr spc="-40" dirty="0"/>
              <a:t> </a:t>
            </a:r>
            <a:r>
              <a:rPr spc="-10" dirty="0"/>
              <a:t>изглежда </a:t>
            </a:r>
            <a:r>
              <a:rPr dirty="0"/>
              <a:t>почти</a:t>
            </a:r>
            <a:r>
              <a:rPr spc="-50" dirty="0"/>
              <a:t> </a:t>
            </a:r>
            <a:r>
              <a:rPr dirty="0"/>
              <a:t>еднакво,</a:t>
            </a:r>
            <a:r>
              <a:rPr spc="-70" dirty="0"/>
              <a:t> </a:t>
            </a:r>
            <a:r>
              <a:rPr dirty="0"/>
              <a:t>всяка</a:t>
            </a:r>
            <a:r>
              <a:rPr spc="-65" dirty="0"/>
              <a:t> </a:t>
            </a:r>
            <a:r>
              <a:rPr spc="-10" dirty="0"/>
              <a:t>операционна</a:t>
            </a:r>
          </a:p>
          <a:p>
            <a:pPr marL="737235">
              <a:lnSpc>
                <a:spcPts val="2985"/>
              </a:lnSpc>
            </a:pPr>
            <a:r>
              <a:rPr dirty="0"/>
              <a:t>система</a:t>
            </a:r>
            <a:r>
              <a:rPr spc="-35" dirty="0"/>
              <a:t> </a:t>
            </a:r>
            <a:r>
              <a:rPr dirty="0"/>
              <a:t>е</a:t>
            </a:r>
            <a:r>
              <a:rPr spc="-50" dirty="0"/>
              <a:t> </a:t>
            </a:r>
            <a:r>
              <a:rPr spc="-10" dirty="0"/>
              <a:t>сходна</a:t>
            </a:r>
          </a:p>
          <a:p>
            <a:pPr marL="737235" marR="11430">
              <a:lnSpc>
                <a:spcPts val="3020"/>
              </a:lnSpc>
              <a:spcBef>
                <a:spcPts val="1455"/>
              </a:spcBef>
            </a:pPr>
            <a:r>
              <a:rPr dirty="0"/>
              <a:t>При</a:t>
            </a:r>
            <a:r>
              <a:rPr spc="-70" dirty="0"/>
              <a:t> </a:t>
            </a:r>
            <a:r>
              <a:rPr dirty="0"/>
              <a:t>конвергенция</a:t>
            </a:r>
            <a:r>
              <a:rPr spc="-85" dirty="0"/>
              <a:t> </a:t>
            </a:r>
            <a:r>
              <a:rPr spc="-10" dirty="0"/>
              <a:t>единственият</a:t>
            </a:r>
            <a:r>
              <a:rPr spc="-85" dirty="0"/>
              <a:t> </a:t>
            </a:r>
            <a:r>
              <a:rPr dirty="0"/>
              <a:t>начин</a:t>
            </a:r>
            <a:r>
              <a:rPr spc="-70" dirty="0"/>
              <a:t> </a:t>
            </a:r>
            <a:r>
              <a:rPr spc="-25" dirty="0"/>
              <a:t>да </a:t>
            </a:r>
            <a:r>
              <a:rPr dirty="0"/>
              <a:t>изпъкне</a:t>
            </a:r>
            <a:r>
              <a:rPr spc="-60" dirty="0"/>
              <a:t> </a:t>
            </a:r>
            <a:r>
              <a:rPr dirty="0"/>
              <a:t>един</a:t>
            </a:r>
            <a:r>
              <a:rPr spc="-70" dirty="0"/>
              <a:t> </a:t>
            </a:r>
            <a:r>
              <a:rPr spc="-10" dirty="0"/>
              <a:t>продукт</a:t>
            </a:r>
            <a:r>
              <a:rPr spc="-45" dirty="0"/>
              <a:t> </a:t>
            </a:r>
            <a:r>
              <a:rPr dirty="0"/>
              <a:t>е</a:t>
            </a:r>
            <a:r>
              <a:rPr spc="-75" dirty="0"/>
              <a:t> </a:t>
            </a:r>
            <a:r>
              <a:rPr spc="-10" dirty="0"/>
              <a:t>цената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286892"/>
            <a:ext cx="8653145" cy="137922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lnSpc>
                <a:spcPts val="4900"/>
              </a:lnSpc>
              <a:spcBef>
                <a:spcPts val="980"/>
              </a:spcBef>
            </a:pPr>
            <a:r>
              <a:rPr spc="-45" dirty="0"/>
              <a:t>Простотата</a:t>
            </a:r>
            <a:r>
              <a:rPr spc="-195" dirty="0"/>
              <a:t> </a:t>
            </a:r>
            <a:r>
              <a:rPr dirty="0"/>
              <a:t>и</a:t>
            </a:r>
            <a:r>
              <a:rPr spc="-170" dirty="0"/>
              <a:t> </a:t>
            </a:r>
            <a:r>
              <a:rPr spc="-40" dirty="0"/>
              <a:t>емоцията-</a:t>
            </a:r>
            <a:r>
              <a:rPr spc="-180" dirty="0"/>
              <a:t> </a:t>
            </a:r>
            <a:r>
              <a:rPr spc="-35" dirty="0"/>
              <a:t>въпрос</a:t>
            </a:r>
            <a:r>
              <a:rPr spc="-185" dirty="0"/>
              <a:t> </a:t>
            </a:r>
            <a:r>
              <a:rPr spc="-25" dirty="0"/>
              <a:t>на </a:t>
            </a:r>
            <a:r>
              <a:rPr spc="-10" dirty="0"/>
              <a:t>оцеляване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45083" y="2022093"/>
            <a:ext cx="4718685" cy="370332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Клиентите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стават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все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по-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нетърпими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към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сложните продукти,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простотата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се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превърне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основно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изискване</a:t>
            </a:r>
            <a:endParaRPr sz="2800">
              <a:latin typeface="Calibri"/>
              <a:cs typeface="Calibri"/>
            </a:endParaRPr>
          </a:p>
          <a:p>
            <a:pPr marL="12700" marR="274320">
              <a:lnSpc>
                <a:spcPts val="3020"/>
              </a:lnSpc>
              <a:spcBef>
                <a:spcPts val="145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Може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имате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най-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хитроумното</a:t>
            </a:r>
            <a:r>
              <a:rPr sz="2800" spc="-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изобретение</a:t>
            </a:r>
            <a:r>
              <a:rPr sz="2800" spc="-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света,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но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ако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то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е</a:t>
            </a:r>
            <a:endParaRPr sz="2800">
              <a:latin typeface="Calibri"/>
              <a:cs typeface="Calibri"/>
            </a:endParaRPr>
          </a:p>
          <a:p>
            <a:pPr marL="12700" marR="154305">
              <a:lnSpc>
                <a:spcPts val="3030"/>
              </a:lnSpc>
              <a:spcBef>
                <a:spcPts val="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емоционално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привлекателно, продажбите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ниски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71666" y="2054136"/>
            <a:ext cx="5657977" cy="377202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78378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Бъдещето</a:t>
            </a:r>
            <a:r>
              <a:rPr spc="-185" dirty="0"/>
              <a:t> </a:t>
            </a:r>
            <a:r>
              <a:rPr dirty="0"/>
              <a:t>на</a:t>
            </a:r>
            <a:r>
              <a:rPr spc="-160" dirty="0"/>
              <a:t> </a:t>
            </a:r>
            <a:r>
              <a:rPr spc="-45" dirty="0"/>
              <a:t>печата</a:t>
            </a:r>
            <a:r>
              <a:rPr spc="-165" dirty="0"/>
              <a:t> </a:t>
            </a:r>
            <a:r>
              <a:rPr dirty="0"/>
              <a:t>и</a:t>
            </a:r>
            <a:r>
              <a:rPr spc="-160" dirty="0"/>
              <a:t> </a:t>
            </a:r>
            <a:r>
              <a:rPr spc="-10" dirty="0"/>
              <a:t>медиите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45719" y="1677186"/>
            <a:ext cx="7054850" cy="437324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дългосрочен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план: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1070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засилване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продажбите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електронни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книги</a:t>
            </a:r>
            <a:endParaRPr sz="2800">
              <a:latin typeface="Calibri"/>
              <a:cs typeface="Calibri"/>
            </a:endParaRPr>
          </a:p>
          <a:p>
            <a:pPr marL="203200" indent="-190500">
              <a:lnSpc>
                <a:spcPts val="3190"/>
              </a:lnSpc>
              <a:spcBef>
                <a:spcPts val="1065"/>
              </a:spcBef>
              <a:buChar char="-"/>
              <a:tabLst>
                <a:tab pos="203200" algn="l"/>
              </a:tabLst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запазване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нивата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продажби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endParaRPr sz="2800">
              <a:latin typeface="Calibri"/>
              <a:cs typeface="Calibri"/>
            </a:endParaRPr>
          </a:p>
          <a:p>
            <a:pPr marL="12700" marR="81280">
              <a:lnSpc>
                <a:spcPts val="3030"/>
              </a:lnSpc>
              <a:spcBef>
                <a:spcPts val="21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традиционни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детски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книги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специализирани издания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190"/>
              </a:lnSpc>
              <a:spcBef>
                <a:spcPts val="100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Четенето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хартия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бързо-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налагането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190"/>
              </a:lnSpc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„безхартиен“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офис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загуба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време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пари</a:t>
            </a:r>
            <a:endParaRPr sz="2800">
              <a:latin typeface="Calibri"/>
              <a:cs typeface="Calibri"/>
            </a:endParaRPr>
          </a:p>
          <a:p>
            <a:pPr marL="12700" marR="163830">
              <a:lnSpc>
                <a:spcPts val="3020"/>
              </a:lnSpc>
              <a:spcBef>
                <a:spcPts val="145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Над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60%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поколенията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Y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Z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гледат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основно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онлайн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съдържание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вместо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телевизия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20557" y="1916302"/>
            <a:ext cx="3135122" cy="34710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Накъде</a:t>
            </a:r>
            <a:r>
              <a:rPr spc="-180" dirty="0"/>
              <a:t> </a:t>
            </a:r>
            <a:r>
              <a:rPr spc="-20" dirty="0"/>
              <a:t>отиваме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118"/>
            <a:ext cx="4001262" cy="531431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74878" rIns="0" bIns="0" rtlCol="0">
            <a:spAutoFit/>
          </a:bodyPr>
          <a:lstStyle/>
          <a:p>
            <a:pPr marL="645795" marR="1090930">
              <a:lnSpc>
                <a:spcPts val="3460"/>
              </a:lnSpc>
              <a:spcBef>
                <a:spcPts val="535"/>
              </a:spcBef>
            </a:pPr>
            <a:r>
              <a:rPr sz="3200" dirty="0"/>
              <a:t>Икономика</a:t>
            </a:r>
            <a:r>
              <a:rPr sz="3200" spc="-114" dirty="0"/>
              <a:t> </a:t>
            </a:r>
            <a:r>
              <a:rPr sz="3200" dirty="0"/>
              <a:t>на</a:t>
            </a:r>
            <a:r>
              <a:rPr sz="3200" spc="-105" dirty="0"/>
              <a:t> </a:t>
            </a:r>
            <a:r>
              <a:rPr sz="3200" dirty="0"/>
              <a:t>продукта</a:t>
            </a:r>
            <a:r>
              <a:rPr sz="3200" spc="-100" dirty="0"/>
              <a:t> </a:t>
            </a:r>
            <a:r>
              <a:rPr sz="3200" spc="-50" dirty="0"/>
              <a:t>→ </a:t>
            </a:r>
            <a:r>
              <a:rPr sz="3200" dirty="0"/>
              <a:t>Икономика</a:t>
            </a:r>
            <a:r>
              <a:rPr sz="3200" spc="-100" dirty="0"/>
              <a:t> </a:t>
            </a:r>
            <a:r>
              <a:rPr sz="3200" dirty="0"/>
              <a:t>на</a:t>
            </a:r>
            <a:r>
              <a:rPr sz="3200" spc="-85" dirty="0"/>
              <a:t> </a:t>
            </a:r>
            <a:r>
              <a:rPr sz="3200" dirty="0"/>
              <a:t>услугата</a:t>
            </a:r>
            <a:r>
              <a:rPr sz="3200" spc="-110" dirty="0"/>
              <a:t> </a:t>
            </a:r>
            <a:r>
              <a:rPr sz="3200" spc="-50" dirty="0"/>
              <a:t>→</a:t>
            </a:r>
            <a:endParaRPr sz="3200"/>
          </a:p>
          <a:p>
            <a:pPr marL="645795">
              <a:lnSpc>
                <a:spcPct val="100000"/>
              </a:lnSpc>
              <a:spcBef>
                <a:spcPts val="965"/>
              </a:spcBef>
            </a:pPr>
            <a:r>
              <a:rPr sz="3200" dirty="0"/>
              <a:t>Икономика</a:t>
            </a:r>
            <a:r>
              <a:rPr sz="3200" spc="-75" dirty="0"/>
              <a:t> </a:t>
            </a:r>
            <a:r>
              <a:rPr sz="3200" dirty="0"/>
              <a:t>на</a:t>
            </a:r>
            <a:r>
              <a:rPr sz="3200" spc="-80" dirty="0"/>
              <a:t> </a:t>
            </a:r>
            <a:r>
              <a:rPr sz="3200" b="1" spc="-10" dirty="0">
                <a:latin typeface="Calibri"/>
                <a:cs typeface="Calibri"/>
              </a:rPr>
              <a:t>ПРЕЖИВЯВАНЕТО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92"/>
            <a:ext cx="6275705" cy="557771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613522" y="0"/>
            <a:ext cx="4578985" cy="6858000"/>
          </a:xfrm>
          <a:custGeom>
            <a:avLst/>
            <a:gdLst/>
            <a:ahLst/>
            <a:cxnLst/>
            <a:rect l="l" t="t" r="r" b="b"/>
            <a:pathLst>
              <a:path w="4578984" h="6858000">
                <a:moveTo>
                  <a:pt x="0" y="0"/>
                </a:moveTo>
                <a:lnTo>
                  <a:pt x="0" y="6858000"/>
                </a:lnTo>
                <a:lnTo>
                  <a:pt x="4578476" y="6858000"/>
                </a:lnTo>
                <a:lnTo>
                  <a:pt x="4578477" y="0"/>
                </a:lnTo>
                <a:lnTo>
                  <a:pt x="0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76641" y="2802077"/>
            <a:ext cx="304863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5" dirty="0">
                <a:solidFill>
                  <a:srgbClr val="FFFFFF"/>
                </a:solidFill>
              </a:rPr>
              <a:t>Урбанизация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7556881" y="0"/>
            <a:ext cx="64135" cy="6858000"/>
          </a:xfrm>
          <a:custGeom>
            <a:avLst/>
            <a:gdLst/>
            <a:ahLst/>
            <a:cxnLst/>
            <a:rect l="l" t="t" r="r" b="b"/>
            <a:pathLst>
              <a:path w="64134" h="6858000">
                <a:moveTo>
                  <a:pt x="64007" y="0"/>
                </a:moveTo>
                <a:lnTo>
                  <a:pt x="0" y="0"/>
                </a:lnTo>
                <a:lnTo>
                  <a:pt x="0" y="6858000"/>
                </a:lnTo>
                <a:lnTo>
                  <a:pt x="64007" y="6858000"/>
                </a:lnTo>
                <a:lnTo>
                  <a:pt x="64007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Урбанизация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4001262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53965" y="2133345"/>
            <a:ext cx="6866890" cy="3538854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1085215">
              <a:lnSpc>
                <a:spcPct val="80000"/>
              </a:lnSpc>
              <a:spcBef>
                <a:spcPts val="76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85%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световното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население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живее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развиващите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страни,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най-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вече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градовете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2690"/>
              </a:lnSpc>
              <a:spcBef>
                <a:spcPts val="1380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Бъдещето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предопределя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9/10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хората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под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30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години,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които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живеят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тези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страни</a:t>
            </a:r>
            <a:endParaRPr sz="2800">
              <a:latin typeface="Calibri"/>
              <a:cs typeface="Calibri"/>
            </a:endParaRPr>
          </a:p>
          <a:p>
            <a:pPr marL="12700" marR="207645">
              <a:lnSpc>
                <a:spcPct val="80000"/>
              </a:lnSpc>
              <a:spcBef>
                <a:spcPts val="141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Към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2035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година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повечето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най-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големите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световни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корпорации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базирани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endParaRPr sz="2800">
              <a:latin typeface="Calibri"/>
              <a:cs typeface="Calibri"/>
            </a:endParaRPr>
          </a:p>
          <a:p>
            <a:pPr marL="12700" marR="353060">
              <a:lnSpc>
                <a:spcPct val="80000"/>
              </a:lnSpc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развиващите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пазари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сравнение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едва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5%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през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2000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година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Благата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4001262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737235" marR="461009">
              <a:lnSpc>
                <a:spcPct val="90000"/>
              </a:lnSpc>
              <a:spcBef>
                <a:spcPts val="430"/>
              </a:spcBef>
            </a:pPr>
            <a:r>
              <a:rPr dirty="0"/>
              <a:t>В</a:t>
            </a:r>
            <a:r>
              <a:rPr spc="-45" dirty="0"/>
              <a:t> </a:t>
            </a:r>
            <a:r>
              <a:rPr dirty="0"/>
              <a:t>момента</a:t>
            </a:r>
            <a:r>
              <a:rPr spc="-35" dirty="0"/>
              <a:t> </a:t>
            </a:r>
            <a:r>
              <a:rPr dirty="0"/>
              <a:t>1%</a:t>
            </a:r>
            <a:r>
              <a:rPr spc="-45" dirty="0"/>
              <a:t> </a:t>
            </a:r>
            <a:r>
              <a:rPr dirty="0"/>
              <a:t>от</a:t>
            </a:r>
            <a:r>
              <a:rPr spc="-35" dirty="0"/>
              <a:t> </a:t>
            </a:r>
            <a:r>
              <a:rPr dirty="0"/>
              <a:t>хората</a:t>
            </a:r>
            <a:r>
              <a:rPr spc="-25" dirty="0"/>
              <a:t> </a:t>
            </a:r>
            <a:r>
              <a:rPr dirty="0"/>
              <a:t>на</a:t>
            </a:r>
            <a:r>
              <a:rPr spc="-40" dirty="0"/>
              <a:t> </a:t>
            </a:r>
            <a:r>
              <a:rPr spc="-10" dirty="0"/>
              <a:t>света притежават</a:t>
            </a:r>
            <a:r>
              <a:rPr spc="-80" dirty="0"/>
              <a:t> </a:t>
            </a:r>
            <a:r>
              <a:rPr dirty="0"/>
              <a:t>50%</a:t>
            </a:r>
            <a:r>
              <a:rPr spc="-65" dirty="0"/>
              <a:t> </a:t>
            </a:r>
            <a:r>
              <a:rPr dirty="0"/>
              <a:t>от</a:t>
            </a:r>
            <a:r>
              <a:rPr spc="-65" dirty="0"/>
              <a:t> </a:t>
            </a:r>
            <a:r>
              <a:rPr dirty="0"/>
              <a:t>цялото</a:t>
            </a:r>
            <a:r>
              <a:rPr spc="-55" dirty="0"/>
              <a:t> </a:t>
            </a:r>
            <a:r>
              <a:rPr dirty="0"/>
              <a:t>богатство,</a:t>
            </a:r>
            <a:r>
              <a:rPr spc="-70" dirty="0"/>
              <a:t> </a:t>
            </a:r>
            <a:r>
              <a:rPr spc="-50" dirty="0"/>
              <a:t>а </a:t>
            </a:r>
            <a:r>
              <a:rPr dirty="0"/>
              <a:t>20%</a:t>
            </a:r>
            <a:r>
              <a:rPr spc="-60" dirty="0"/>
              <a:t> </a:t>
            </a:r>
            <a:r>
              <a:rPr dirty="0"/>
              <a:t>държат</a:t>
            </a:r>
            <a:r>
              <a:rPr spc="-70" dirty="0"/>
              <a:t> </a:t>
            </a:r>
            <a:r>
              <a:rPr dirty="0"/>
              <a:t>75%</a:t>
            </a:r>
            <a:r>
              <a:rPr spc="-55" dirty="0"/>
              <a:t> </a:t>
            </a:r>
            <a:r>
              <a:rPr dirty="0"/>
              <a:t>от</a:t>
            </a:r>
            <a:r>
              <a:rPr spc="-60" dirty="0"/>
              <a:t> </a:t>
            </a:r>
            <a:r>
              <a:rPr spc="-20" dirty="0"/>
              <a:t>него</a:t>
            </a:r>
          </a:p>
          <a:p>
            <a:pPr marL="737235" marR="1148715">
              <a:lnSpc>
                <a:spcPts val="3020"/>
              </a:lnSpc>
              <a:spcBef>
                <a:spcPts val="1450"/>
              </a:spcBef>
            </a:pPr>
            <a:r>
              <a:rPr dirty="0"/>
              <a:t>След</a:t>
            </a:r>
            <a:r>
              <a:rPr spc="-65" dirty="0"/>
              <a:t> </a:t>
            </a:r>
            <a:r>
              <a:rPr dirty="0"/>
              <a:t>30</a:t>
            </a:r>
            <a:r>
              <a:rPr spc="-35" dirty="0"/>
              <a:t> </a:t>
            </a:r>
            <a:r>
              <a:rPr spc="-10" dirty="0"/>
              <a:t>години,</a:t>
            </a:r>
            <a:r>
              <a:rPr spc="-55" dirty="0"/>
              <a:t> </a:t>
            </a:r>
            <a:r>
              <a:rPr dirty="0"/>
              <a:t>при</a:t>
            </a:r>
            <a:r>
              <a:rPr spc="-30" dirty="0"/>
              <a:t> </a:t>
            </a:r>
            <a:r>
              <a:rPr spc="-10" dirty="0"/>
              <a:t>сегашните </a:t>
            </a:r>
            <a:r>
              <a:rPr dirty="0"/>
              <a:t>тенденции,</a:t>
            </a:r>
            <a:r>
              <a:rPr spc="-60" dirty="0"/>
              <a:t> </a:t>
            </a:r>
            <a:r>
              <a:rPr dirty="0"/>
              <a:t>1%</a:t>
            </a:r>
            <a:r>
              <a:rPr spc="-55" dirty="0"/>
              <a:t> </a:t>
            </a:r>
            <a:r>
              <a:rPr dirty="0"/>
              <a:t>от</a:t>
            </a:r>
            <a:r>
              <a:rPr spc="-55" dirty="0"/>
              <a:t> </a:t>
            </a:r>
            <a:r>
              <a:rPr dirty="0"/>
              <a:t>населението</a:t>
            </a:r>
            <a:r>
              <a:rPr spc="-70" dirty="0"/>
              <a:t> </a:t>
            </a:r>
            <a:r>
              <a:rPr spc="-25" dirty="0"/>
              <a:t>ще</a:t>
            </a:r>
          </a:p>
          <a:p>
            <a:pPr marL="737235">
              <a:lnSpc>
                <a:spcPts val="2985"/>
              </a:lnSpc>
            </a:pPr>
            <a:r>
              <a:rPr spc="-10" dirty="0"/>
              <a:t>притежава</a:t>
            </a:r>
            <a:r>
              <a:rPr spc="-75" dirty="0"/>
              <a:t> </a:t>
            </a:r>
            <a:r>
              <a:rPr dirty="0"/>
              <a:t>65%</a:t>
            </a:r>
            <a:r>
              <a:rPr spc="-45" dirty="0"/>
              <a:t> </a:t>
            </a:r>
            <a:r>
              <a:rPr dirty="0"/>
              <a:t>от</a:t>
            </a:r>
            <a:r>
              <a:rPr spc="-55" dirty="0"/>
              <a:t> </a:t>
            </a:r>
            <a:r>
              <a:rPr dirty="0"/>
              <a:t>цялото</a:t>
            </a:r>
            <a:r>
              <a:rPr spc="-40" dirty="0"/>
              <a:t> </a:t>
            </a:r>
            <a:r>
              <a:rPr spc="-10" dirty="0"/>
              <a:t>благосъстояние</a:t>
            </a:r>
          </a:p>
          <a:p>
            <a:pPr marL="737235" marR="296545">
              <a:lnSpc>
                <a:spcPct val="90000"/>
              </a:lnSpc>
              <a:spcBef>
                <a:spcPts val="1405"/>
              </a:spcBef>
            </a:pPr>
            <a:r>
              <a:rPr dirty="0"/>
              <a:t>Най-</a:t>
            </a:r>
            <a:r>
              <a:rPr spc="-40" dirty="0"/>
              <a:t> </a:t>
            </a:r>
            <a:r>
              <a:rPr dirty="0"/>
              <a:t>богатите</a:t>
            </a:r>
            <a:r>
              <a:rPr spc="-50" dirty="0"/>
              <a:t> </a:t>
            </a:r>
            <a:r>
              <a:rPr dirty="0"/>
              <a:t>80</a:t>
            </a:r>
            <a:r>
              <a:rPr spc="-35" dirty="0"/>
              <a:t> </a:t>
            </a:r>
            <a:r>
              <a:rPr dirty="0"/>
              <a:t>души</a:t>
            </a:r>
            <a:r>
              <a:rPr spc="-40" dirty="0"/>
              <a:t> </a:t>
            </a:r>
            <a:r>
              <a:rPr dirty="0"/>
              <a:t>на</a:t>
            </a:r>
            <a:r>
              <a:rPr spc="-50" dirty="0"/>
              <a:t> </a:t>
            </a:r>
            <a:r>
              <a:rPr spc="-10" dirty="0"/>
              <a:t>Земята притежават</a:t>
            </a:r>
            <a:r>
              <a:rPr spc="-114" dirty="0"/>
              <a:t> </a:t>
            </a:r>
            <a:r>
              <a:rPr dirty="0"/>
              <a:t>толкова</a:t>
            </a:r>
            <a:r>
              <a:rPr spc="-110" dirty="0"/>
              <a:t> </a:t>
            </a:r>
            <a:r>
              <a:rPr dirty="0"/>
              <a:t>блага,</a:t>
            </a:r>
            <a:r>
              <a:rPr spc="-110" dirty="0"/>
              <a:t> </a:t>
            </a:r>
            <a:r>
              <a:rPr spc="-10" dirty="0"/>
              <a:t>колкото</a:t>
            </a:r>
            <a:r>
              <a:rPr spc="-105" dirty="0"/>
              <a:t> </a:t>
            </a:r>
            <a:r>
              <a:rPr spc="-20" dirty="0"/>
              <a:t>най- </a:t>
            </a:r>
            <a:r>
              <a:rPr dirty="0"/>
              <a:t>бедните</a:t>
            </a:r>
            <a:r>
              <a:rPr spc="-70" dirty="0"/>
              <a:t> </a:t>
            </a:r>
            <a:r>
              <a:rPr dirty="0"/>
              <a:t>3,4</a:t>
            </a:r>
            <a:r>
              <a:rPr spc="-55" dirty="0"/>
              <a:t> </a:t>
            </a:r>
            <a:r>
              <a:rPr spc="-10" dirty="0"/>
              <a:t>милиарда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2820" rIns="0" bIns="0" rtlCol="0">
            <a:spAutoFit/>
          </a:bodyPr>
          <a:lstStyle/>
          <a:p>
            <a:pPr marL="6775450" marR="5080">
              <a:lnSpc>
                <a:spcPts val="4900"/>
              </a:lnSpc>
              <a:spcBef>
                <a:spcPts val="980"/>
              </a:spcBef>
            </a:pPr>
            <a:r>
              <a:rPr spc="-30" dirty="0"/>
              <a:t>Живот</a:t>
            </a:r>
            <a:r>
              <a:rPr spc="-235" dirty="0"/>
              <a:t> </a:t>
            </a:r>
            <a:r>
              <a:rPr spc="-50" dirty="0"/>
              <a:t>в </a:t>
            </a:r>
            <a:r>
              <a:rPr spc="-55" dirty="0"/>
              <a:t>градовете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6909816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892160" y="2085720"/>
            <a:ext cx="3566160" cy="0"/>
          </a:xfrm>
          <a:custGeom>
            <a:avLst/>
            <a:gdLst/>
            <a:ahLst/>
            <a:cxnLst/>
            <a:rect l="l" t="t" r="r" b="b"/>
            <a:pathLst>
              <a:path w="3566159">
                <a:moveTo>
                  <a:pt x="0" y="0"/>
                </a:moveTo>
                <a:lnTo>
                  <a:pt x="35661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39278" y="2166873"/>
            <a:ext cx="3526790" cy="370332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Повече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половината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човечество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вече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живее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градовете</a:t>
            </a:r>
            <a:endParaRPr sz="2800">
              <a:latin typeface="Calibri"/>
              <a:cs typeface="Calibri"/>
            </a:endParaRPr>
          </a:p>
          <a:p>
            <a:pPr marL="12700" marR="59055">
              <a:lnSpc>
                <a:spcPct val="90000"/>
              </a:lnSpc>
              <a:spcBef>
                <a:spcPts val="140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всеки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милион новопристигнала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работна</a:t>
            </a:r>
            <a:r>
              <a:rPr sz="2800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ръка</a:t>
            </a:r>
            <a:r>
              <a:rPr sz="2800" spc="-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мегаполисите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милион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заможните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жители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изселват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6404" rIns="0" bIns="0" rtlCol="0">
            <a:spAutoFit/>
          </a:bodyPr>
          <a:lstStyle/>
          <a:p>
            <a:pPr marL="6775450" marR="5080">
              <a:lnSpc>
                <a:spcPts val="3470"/>
              </a:lnSpc>
              <a:spcBef>
                <a:spcPts val="720"/>
              </a:spcBef>
            </a:pPr>
            <a:r>
              <a:rPr sz="3400" spc="-50" dirty="0"/>
              <a:t>Бъдещето</a:t>
            </a:r>
            <a:r>
              <a:rPr sz="3400" spc="-125" dirty="0"/>
              <a:t> </a:t>
            </a:r>
            <a:r>
              <a:rPr sz="3400" spc="-25" dirty="0"/>
              <a:t>на </a:t>
            </a:r>
            <a:r>
              <a:rPr sz="3400" spc="-55" dirty="0"/>
              <a:t>здравеопазването</a:t>
            </a:r>
            <a:endParaRPr sz="34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6909816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892160" y="2085720"/>
            <a:ext cx="3566160" cy="0"/>
          </a:xfrm>
          <a:custGeom>
            <a:avLst/>
            <a:gdLst/>
            <a:ahLst/>
            <a:cxnLst/>
            <a:rect l="l" t="t" r="r" b="b"/>
            <a:pathLst>
              <a:path w="3566159">
                <a:moveTo>
                  <a:pt x="0" y="0"/>
                </a:moveTo>
                <a:lnTo>
                  <a:pt x="35661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39278" y="2166873"/>
            <a:ext cx="3611245" cy="3497579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66040">
              <a:lnSpc>
                <a:spcPts val="3020"/>
              </a:lnSpc>
              <a:spcBef>
                <a:spcPts val="480"/>
              </a:spcBef>
            </a:pP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Преход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лечение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към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превенция</a:t>
            </a:r>
            <a:endParaRPr sz="2800">
              <a:latin typeface="Calibri"/>
              <a:cs typeface="Calibri"/>
            </a:endParaRPr>
          </a:p>
          <a:p>
            <a:pPr marL="12700" marR="398780">
              <a:lnSpc>
                <a:spcPct val="90000"/>
              </a:lnSpc>
              <a:spcBef>
                <a:spcPts val="136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Засилен</a:t>
            </a:r>
            <a:r>
              <a:rPr sz="28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интерес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към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грижата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кожата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подмладяващите процедури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20"/>
              </a:lnSpc>
              <a:spcBef>
                <a:spcPts val="145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Стремеж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бъде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спрян процесът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стареене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2820" rIns="0" bIns="0" rtlCol="0">
            <a:spAutoFit/>
          </a:bodyPr>
          <a:lstStyle/>
          <a:p>
            <a:pPr marL="3890010" marR="5080">
              <a:lnSpc>
                <a:spcPts val="4900"/>
              </a:lnSpc>
              <a:spcBef>
                <a:spcPts val="980"/>
              </a:spcBef>
            </a:pPr>
            <a:r>
              <a:rPr spc="-35" dirty="0"/>
              <a:t>Епохата</a:t>
            </a:r>
            <a:r>
              <a:rPr spc="-195" dirty="0"/>
              <a:t> </a:t>
            </a:r>
            <a:r>
              <a:rPr dirty="0"/>
              <a:t>на</a:t>
            </a:r>
            <a:r>
              <a:rPr spc="-190" dirty="0"/>
              <a:t> </a:t>
            </a:r>
            <a:r>
              <a:rPr spc="-40" dirty="0"/>
              <a:t>скъпоценното </a:t>
            </a:r>
            <a:r>
              <a:rPr spc="-20" dirty="0"/>
              <a:t>дете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0614" y="746576"/>
            <a:ext cx="2724962" cy="507269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7235">
              <a:lnSpc>
                <a:spcPts val="3190"/>
              </a:lnSpc>
              <a:spcBef>
                <a:spcPts val="95"/>
              </a:spcBef>
            </a:pPr>
            <a:r>
              <a:rPr spc="-10" dirty="0"/>
              <a:t>Обществата</a:t>
            </a:r>
            <a:r>
              <a:rPr spc="-60" dirty="0"/>
              <a:t> </a:t>
            </a:r>
            <a:r>
              <a:rPr dirty="0"/>
              <a:t>реагират</a:t>
            </a:r>
            <a:r>
              <a:rPr spc="-70" dirty="0"/>
              <a:t> </a:t>
            </a:r>
            <a:r>
              <a:rPr dirty="0"/>
              <a:t>все</a:t>
            </a:r>
            <a:r>
              <a:rPr spc="-60" dirty="0"/>
              <a:t> </a:t>
            </a:r>
            <a:r>
              <a:rPr dirty="0"/>
              <a:t>по-</a:t>
            </a:r>
            <a:r>
              <a:rPr spc="-55" dirty="0"/>
              <a:t> </a:t>
            </a:r>
            <a:r>
              <a:rPr dirty="0"/>
              <a:t>остро</a:t>
            </a:r>
            <a:r>
              <a:rPr spc="-40" dirty="0"/>
              <a:t> </a:t>
            </a:r>
            <a:r>
              <a:rPr spc="-25" dirty="0"/>
              <a:t>на</a:t>
            </a:r>
          </a:p>
          <a:p>
            <a:pPr marL="737235" marR="41275">
              <a:lnSpc>
                <a:spcPts val="3030"/>
              </a:lnSpc>
              <a:spcBef>
                <a:spcPts val="209"/>
              </a:spcBef>
            </a:pPr>
            <a:r>
              <a:rPr dirty="0"/>
              <a:t>всичко,</a:t>
            </a:r>
            <a:r>
              <a:rPr spc="-65" dirty="0"/>
              <a:t> </a:t>
            </a:r>
            <a:r>
              <a:rPr dirty="0"/>
              <a:t>което</a:t>
            </a:r>
            <a:r>
              <a:rPr spc="-55" dirty="0"/>
              <a:t> </a:t>
            </a:r>
            <a:r>
              <a:rPr dirty="0"/>
              <a:t>може</a:t>
            </a:r>
            <a:r>
              <a:rPr spc="-90" dirty="0"/>
              <a:t> </a:t>
            </a:r>
            <a:r>
              <a:rPr dirty="0"/>
              <a:t>да</a:t>
            </a:r>
            <a:r>
              <a:rPr spc="-60" dirty="0"/>
              <a:t> </a:t>
            </a:r>
            <a:r>
              <a:rPr dirty="0"/>
              <a:t>застраши</a:t>
            </a:r>
            <a:r>
              <a:rPr spc="-55" dirty="0"/>
              <a:t> </a:t>
            </a:r>
            <a:r>
              <a:rPr spc="-10" dirty="0"/>
              <a:t>здравето </a:t>
            </a:r>
            <a:r>
              <a:rPr dirty="0"/>
              <a:t>или</a:t>
            </a:r>
            <a:r>
              <a:rPr spc="-55" dirty="0"/>
              <a:t> </a:t>
            </a:r>
            <a:r>
              <a:rPr spc="-10" dirty="0"/>
              <a:t>емоционалното</a:t>
            </a:r>
            <a:r>
              <a:rPr spc="-60" dirty="0"/>
              <a:t> </a:t>
            </a:r>
            <a:r>
              <a:rPr dirty="0"/>
              <a:t>състояние</a:t>
            </a:r>
            <a:r>
              <a:rPr spc="-50" dirty="0"/>
              <a:t> </a:t>
            </a:r>
            <a:r>
              <a:rPr dirty="0"/>
              <a:t>на</a:t>
            </a:r>
            <a:r>
              <a:rPr spc="-50" dirty="0"/>
              <a:t> </a:t>
            </a:r>
            <a:r>
              <a:rPr spc="-20" dirty="0"/>
              <a:t>бебе</a:t>
            </a:r>
          </a:p>
          <a:p>
            <a:pPr marL="737235">
              <a:lnSpc>
                <a:spcPts val="2975"/>
              </a:lnSpc>
            </a:pPr>
            <a:r>
              <a:rPr dirty="0"/>
              <a:t>или</a:t>
            </a:r>
            <a:r>
              <a:rPr spc="-50" dirty="0"/>
              <a:t> </a:t>
            </a:r>
            <a:r>
              <a:rPr dirty="0"/>
              <a:t>малко</a:t>
            </a:r>
            <a:r>
              <a:rPr spc="-60" dirty="0"/>
              <a:t> </a:t>
            </a:r>
            <a:r>
              <a:rPr spc="-20" dirty="0"/>
              <a:t>дете</a:t>
            </a:r>
          </a:p>
          <a:p>
            <a:pPr marL="737235" marR="440690">
              <a:lnSpc>
                <a:spcPts val="3030"/>
              </a:lnSpc>
              <a:spcBef>
                <a:spcPts val="1440"/>
              </a:spcBef>
            </a:pPr>
            <a:r>
              <a:rPr dirty="0"/>
              <a:t>Настоящата</a:t>
            </a:r>
            <a:r>
              <a:rPr spc="-50" dirty="0"/>
              <a:t> </a:t>
            </a:r>
            <a:r>
              <a:rPr dirty="0"/>
              <a:t>епоха</a:t>
            </a:r>
            <a:r>
              <a:rPr spc="-65" dirty="0"/>
              <a:t> </a:t>
            </a:r>
            <a:r>
              <a:rPr dirty="0"/>
              <a:t>се</a:t>
            </a:r>
            <a:r>
              <a:rPr spc="-75" dirty="0"/>
              <a:t> </a:t>
            </a:r>
            <a:r>
              <a:rPr dirty="0"/>
              <a:t>прекланя</a:t>
            </a:r>
            <a:r>
              <a:rPr spc="-60" dirty="0"/>
              <a:t> </a:t>
            </a:r>
            <a:r>
              <a:rPr spc="-20" dirty="0"/>
              <a:t>пред </a:t>
            </a:r>
            <a:r>
              <a:rPr dirty="0"/>
              <a:t>образа</a:t>
            </a:r>
            <a:r>
              <a:rPr spc="-80" dirty="0"/>
              <a:t> </a:t>
            </a:r>
            <a:r>
              <a:rPr dirty="0"/>
              <a:t>на</a:t>
            </a:r>
            <a:r>
              <a:rPr spc="-90" dirty="0"/>
              <a:t> </a:t>
            </a:r>
            <a:r>
              <a:rPr dirty="0"/>
              <a:t>малкото</a:t>
            </a:r>
            <a:r>
              <a:rPr spc="-85" dirty="0"/>
              <a:t> </a:t>
            </a:r>
            <a:r>
              <a:rPr dirty="0"/>
              <a:t>дете</a:t>
            </a:r>
            <a:r>
              <a:rPr spc="-80" dirty="0"/>
              <a:t> </a:t>
            </a:r>
            <a:r>
              <a:rPr dirty="0"/>
              <a:t>като</a:t>
            </a:r>
            <a:r>
              <a:rPr spc="-75" dirty="0"/>
              <a:t> </a:t>
            </a:r>
            <a:r>
              <a:rPr dirty="0"/>
              <a:t>символ</a:t>
            </a:r>
            <a:r>
              <a:rPr spc="-105" dirty="0"/>
              <a:t> </a:t>
            </a:r>
            <a:r>
              <a:rPr spc="-25" dirty="0"/>
              <a:t>на</a:t>
            </a:r>
          </a:p>
          <a:p>
            <a:pPr marL="737235">
              <a:lnSpc>
                <a:spcPts val="2805"/>
              </a:lnSpc>
            </a:pPr>
            <a:r>
              <a:rPr dirty="0"/>
              <a:t>невинността</a:t>
            </a:r>
            <a:r>
              <a:rPr spc="-45" dirty="0"/>
              <a:t> </a:t>
            </a:r>
            <a:r>
              <a:rPr dirty="0"/>
              <a:t>и</a:t>
            </a:r>
            <a:r>
              <a:rPr spc="-55" dirty="0"/>
              <a:t> </a:t>
            </a:r>
            <a:r>
              <a:rPr spc="-10" dirty="0"/>
              <a:t>съвършенството</a:t>
            </a:r>
            <a:r>
              <a:rPr spc="-35" dirty="0"/>
              <a:t> </a:t>
            </a:r>
            <a:r>
              <a:rPr dirty="0"/>
              <a:t>в</a:t>
            </a:r>
            <a:r>
              <a:rPr spc="-60" dirty="0"/>
              <a:t> </a:t>
            </a:r>
            <a:r>
              <a:rPr dirty="0"/>
              <a:t>един</a:t>
            </a:r>
            <a:r>
              <a:rPr spc="-45" dirty="0"/>
              <a:t> </a:t>
            </a:r>
            <a:r>
              <a:rPr spc="-25" dirty="0"/>
              <a:t>все</a:t>
            </a:r>
          </a:p>
          <a:p>
            <a:pPr marL="737235">
              <a:lnSpc>
                <a:spcPts val="3190"/>
              </a:lnSpc>
            </a:pPr>
            <a:r>
              <a:rPr dirty="0"/>
              <a:t>по-</a:t>
            </a:r>
            <a:r>
              <a:rPr spc="-50" dirty="0"/>
              <a:t> </a:t>
            </a:r>
            <a:r>
              <a:rPr dirty="0"/>
              <a:t>опетнен,</a:t>
            </a:r>
            <a:r>
              <a:rPr spc="-60" dirty="0"/>
              <a:t> </a:t>
            </a:r>
            <a:r>
              <a:rPr dirty="0"/>
              <a:t>порочен</a:t>
            </a:r>
            <a:r>
              <a:rPr spc="-50" dirty="0"/>
              <a:t> </a:t>
            </a:r>
            <a:r>
              <a:rPr dirty="0"/>
              <a:t>и</a:t>
            </a:r>
            <a:r>
              <a:rPr spc="-65" dirty="0"/>
              <a:t> </a:t>
            </a:r>
            <a:r>
              <a:rPr dirty="0"/>
              <a:t>егоцентричен</a:t>
            </a:r>
            <a:r>
              <a:rPr spc="-65" dirty="0"/>
              <a:t> </a:t>
            </a:r>
            <a:r>
              <a:rPr spc="-20" dirty="0"/>
              <a:t>свят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80"/>
            <a:ext cx="6275705" cy="557784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613522" y="0"/>
            <a:ext cx="4578985" cy="6858000"/>
          </a:xfrm>
          <a:custGeom>
            <a:avLst/>
            <a:gdLst/>
            <a:ahLst/>
            <a:cxnLst/>
            <a:rect l="l" t="t" r="r" b="b"/>
            <a:pathLst>
              <a:path w="4578984" h="6858000">
                <a:moveTo>
                  <a:pt x="0" y="0"/>
                </a:moveTo>
                <a:lnTo>
                  <a:pt x="0" y="6858000"/>
                </a:lnTo>
                <a:lnTo>
                  <a:pt x="4578476" y="6858000"/>
                </a:lnTo>
                <a:lnTo>
                  <a:pt x="4578477" y="0"/>
                </a:lnTo>
                <a:lnTo>
                  <a:pt x="0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76641" y="2802077"/>
            <a:ext cx="27387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5" dirty="0">
                <a:solidFill>
                  <a:srgbClr val="FFFFFF"/>
                </a:solidFill>
              </a:rPr>
              <a:t>Социалност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7556881" y="0"/>
            <a:ext cx="64135" cy="6858000"/>
          </a:xfrm>
          <a:custGeom>
            <a:avLst/>
            <a:gdLst/>
            <a:ahLst/>
            <a:cxnLst/>
            <a:rect l="l" t="t" r="r" b="b"/>
            <a:pathLst>
              <a:path w="64134" h="6858000">
                <a:moveTo>
                  <a:pt x="64007" y="0"/>
                </a:moveTo>
                <a:lnTo>
                  <a:pt x="0" y="0"/>
                </a:lnTo>
                <a:lnTo>
                  <a:pt x="0" y="6858000"/>
                </a:lnTo>
                <a:lnTo>
                  <a:pt x="64007" y="6858000"/>
                </a:lnTo>
                <a:lnTo>
                  <a:pt x="64007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Социалност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118"/>
            <a:ext cx="4001262" cy="531431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53965" y="2166873"/>
            <a:ext cx="6475095" cy="388175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Социалната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принадлежност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най-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голямата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сила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днешния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свят,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могъща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армиите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Америка,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Китай,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Русия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ЕС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взети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заедно.</a:t>
            </a:r>
            <a:endParaRPr sz="2800">
              <a:latin typeface="Calibri"/>
              <a:cs typeface="Calibri"/>
            </a:endParaRPr>
          </a:p>
          <a:p>
            <a:pPr marL="12700" marR="245110">
              <a:lnSpc>
                <a:spcPts val="3030"/>
              </a:lnSpc>
              <a:spcBef>
                <a:spcPts val="144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Социалната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принадлежност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основата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на-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семейството,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културата,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езика, отношенията,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брандовете.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195"/>
              </a:lnSpc>
              <a:spcBef>
                <a:spcPts val="101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Ние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нуждаем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„племе“,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195"/>
              </a:lnSpc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съществуваме,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осмисляме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своя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свят.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53965" y="597230"/>
            <a:ext cx="41630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Новите</a:t>
            </a:r>
            <a:r>
              <a:rPr spc="-220" dirty="0"/>
              <a:t> </a:t>
            </a:r>
            <a:r>
              <a:rPr spc="-25" dirty="0"/>
              <a:t>племена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307" y="2198916"/>
            <a:ext cx="2829560" cy="375805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65372" y="1560956"/>
            <a:ext cx="771334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Племенните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връзки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отслабват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губят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поради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различни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причини-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преместване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друг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град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65372" y="2192065"/>
            <a:ext cx="8500745" cy="401891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държава,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раздяла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родителите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т.н.</a:t>
            </a:r>
            <a:endParaRPr sz="2800">
              <a:latin typeface="Calibri"/>
              <a:cs typeface="Calibri"/>
            </a:endParaRPr>
          </a:p>
          <a:p>
            <a:pPr marL="12700" marR="739775">
              <a:lnSpc>
                <a:spcPts val="3020"/>
              </a:lnSpc>
              <a:spcBef>
                <a:spcPts val="145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Всички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имаме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нужда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принадлежим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към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дадена общност!</a:t>
            </a:r>
            <a:endParaRPr sz="2800">
              <a:latin typeface="Calibri"/>
              <a:cs typeface="Calibri"/>
            </a:endParaRPr>
          </a:p>
          <a:p>
            <a:pPr marL="12700" marR="26034">
              <a:lnSpc>
                <a:spcPts val="3020"/>
              </a:lnSpc>
              <a:spcBef>
                <a:spcPts val="141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Новите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племенни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вождове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създатели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брандове,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маркетинг</a:t>
            </a:r>
            <a:r>
              <a:rPr sz="28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мениджъри,</a:t>
            </a:r>
            <a:r>
              <a:rPr sz="28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футболни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треньори,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гурута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социалните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медии,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собственици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клубове,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820"/>
              </a:lnSpc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проповедници,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музикални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знаменитости,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организатори</a:t>
            </a:r>
            <a:endParaRPr sz="2800">
              <a:latin typeface="Calibri"/>
              <a:cs typeface="Calibri"/>
            </a:endParaRPr>
          </a:p>
          <a:p>
            <a:pPr marL="12700" marR="975994">
              <a:lnSpc>
                <a:spcPts val="3020"/>
              </a:lnSpc>
              <a:spcBef>
                <a:spcPts val="22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групи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майки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деца,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директори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училища, университетски</a:t>
            </a:r>
            <a:r>
              <a:rPr sz="2800" spc="-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преподаватели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Трибализмът</a:t>
            </a:r>
            <a:r>
              <a:rPr spc="-165" dirty="0"/>
              <a:t> </a:t>
            </a:r>
            <a:r>
              <a:rPr dirty="0"/>
              <a:t>и</a:t>
            </a:r>
            <a:r>
              <a:rPr spc="-135" dirty="0"/>
              <a:t> </a:t>
            </a:r>
            <a:r>
              <a:rPr spc="-25" dirty="0"/>
              <a:t>ЕС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4001262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53965" y="2166873"/>
            <a:ext cx="6817359" cy="38817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95"/>
              </a:spcBef>
            </a:pP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Трибализмът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основният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двигател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17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формирането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ЕС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пак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той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продължи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едновременно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го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моделира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застрашава бъдещето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му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като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„племе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племената“</a:t>
            </a:r>
            <a:endParaRPr sz="2800">
              <a:latin typeface="Calibri"/>
              <a:cs typeface="Calibri"/>
            </a:endParaRPr>
          </a:p>
          <a:p>
            <a:pPr marL="12700" marR="571500">
              <a:lnSpc>
                <a:spcPts val="3030"/>
              </a:lnSpc>
              <a:spcBef>
                <a:spcPts val="144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ЕС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няма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общ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език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споделена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култура,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националните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интереси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отстояват яростно</a:t>
            </a:r>
            <a:endParaRPr sz="2800">
              <a:latin typeface="Calibri"/>
              <a:cs typeface="Calibri"/>
            </a:endParaRPr>
          </a:p>
          <a:p>
            <a:pPr marL="12700" marR="1292225">
              <a:lnSpc>
                <a:spcPts val="3030"/>
              </a:lnSpc>
              <a:spcBef>
                <a:spcPts val="139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ЕС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уязвим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вътрешни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глобални сътресения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53965" y="635253"/>
            <a:ext cx="3934460" cy="137922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lnSpc>
                <a:spcPts val="4900"/>
              </a:lnSpc>
              <a:spcBef>
                <a:spcPts val="980"/>
              </a:spcBef>
            </a:pPr>
            <a:r>
              <a:rPr spc="-40" dirty="0"/>
              <a:t>Икономика</a:t>
            </a:r>
            <a:r>
              <a:rPr spc="-200" dirty="0"/>
              <a:t> </a:t>
            </a:r>
            <a:r>
              <a:rPr spc="-25" dirty="0"/>
              <a:t>на </a:t>
            </a:r>
            <a:r>
              <a:rPr spc="-45" dirty="0"/>
              <a:t>преживяването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67"/>
            <a:ext cx="4001262" cy="531431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7576" y="2173555"/>
            <a:ext cx="6649964" cy="900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57576" y="3395803"/>
            <a:ext cx="6649964" cy="900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57576" y="4618051"/>
            <a:ext cx="6649964" cy="9001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130546" y="2259914"/>
            <a:ext cx="6253480" cy="31426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Calibri"/>
                <a:cs typeface="Calibri"/>
              </a:rPr>
              <a:t>Преживяване</a:t>
            </a:r>
            <a:r>
              <a:rPr sz="4400" spc="-9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на</a:t>
            </a:r>
            <a:r>
              <a:rPr sz="4400" spc="-7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продукта</a:t>
            </a:r>
            <a:endParaRPr sz="4400">
              <a:latin typeface="Calibri"/>
              <a:cs typeface="Calibri"/>
            </a:endParaRPr>
          </a:p>
          <a:p>
            <a:pPr marL="12700" marR="203835">
              <a:lnSpc>
                <a:spcPct val="182300"/>
              </a:lnSpc>
            </a:pPr>
            <a:r>
              <a:rPr sz="4400" dirty="0">
                <a:latin typeface="Calibri"/>
                <a:cs typeface="Calibri"/>
              </a:rPr>
              <a:t>Преживяване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на</a:t>
            </a:r>
            <a:r>
              <a:rPr sz="4400" spc="-9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услугата </a:t>
            </a:r>
            <a:r>
              <a:rPr sz="4400" dirty="0">
                <a:latin typeface="Calibri"/>
                <a:cs typeface="Calibri"/>
              </a:rPr>
              <a:t>Преживяване</a:t>
            </a:r>
            <a:r>
              <a:rPr sz="4400" spc="-10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на</a:t>
            </a:r>
            <a:r>
              <a:rPr sz="4400" spc="-7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себе</a:t>
            </a:r>
            <a:r>
              <a:rPr sz="4400" spc="-70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си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2820" rIns="0" bIns="0" rtlCol="0">
            <a:spAutoFit/>
          </a:bodyPr>
          <a:lstStyle/>
          <a:p>
            <a:pPr marL="3890010" marR="5080">
              <a:lnSpc>
                <a:spcPts val="4900"/>
              </a:lnSpc>
              <a:spcBef>
                <a:spcPts val="980"/>
              </a:spcBef>
            </a:pPr>
            <a:r>
              <a:rPr spc="-40" dirty="0"/>
              <a:t>Племенният</a:t>
            </a:r>
            <a:r>
              <a:rPr spc="-225" dirty="0"/>
              <a:t> </a:t>
            </a:r>
            <a:r>
              <a:rPr spc="-30" dirty="0"/>
              <a:t>принцип</a:t>
            </a:r>
            <a:r>
              <a:rPr spc="-204" dirty="0"/>
              <a:t> </a:t>
            </a:r>
            <a:r>
              <a:rPr spc="-50" dirty="0"/>
              <a:t>в </a:t>
            </a:r>
            <a:r>
              <a:rPr spc="-10" dirty="0"/>
              <a:t>компаниите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796" y="509917"/>
            <a:ext cx="4001262" cy="5314442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367910" y="2030246"/>
            <a:ext cx="7282180" cy="419544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Всяка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компания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племе.</a:t>
            </a:r>
            <a:endParaRPr sz="2800">
              <a:latin typeface="Calibri"/>
              <a:cs typeface="Calibri"/>
            </a:endParaRPr>
          </a:p>
          <a:p>
            <a:pPr marL="12700" marR="33020">
              <a:lnSpc>
                <a:spcPts val="3020"/>
              </a:lnSpc>
              <a:spcBef>
                <a:spcPts val="145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Племенният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принцип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кара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гордеем,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че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принадлежим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към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дадена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компания.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Той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сплотява</a:t>
            </a:r>
            <a:r>
              <a:rPr sz="2800" spc="-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екипът.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190"/>
              </a:lnSpc>
              <a:spcBef>
                <a:spcPts val="103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Най-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бързият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начин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промени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една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190"/>
              </a:lnSpc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организация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чрез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племенната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ѝ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култура.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1390"/>
              </a:spcBef>
            </a:pP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Голяма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част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благосъстоянието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развиващите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икономики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бъде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създадено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малки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компании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малко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20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служители.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Племена</a:t>
            </a:r>
            <a:r>
              <a:rPr spc="-175" dirty="0"/>
              <a:t> </a:t>
            </a:r>
            <a:r>
              <a:rPr dirty="0"/>
              <a:t>и</a:t>
            </a:r>
            <a:r>
              <a:rPr spc="-160" dirty="0"/>
              <a:t> </a:t>
            </a:r>
            <a:r>
              <a:rPr spc="-30" dirty="0"/>
              <a:t>брандове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67"/>
            <a:ext cx="4001262" cy="531431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53965" y="2166873"/>
            <a:ext cx="6463030" cy="3113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9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Всеки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бранд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създава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свое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племе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и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30"/>
              </a:lnSpc>
              <a:spcBef>
                <a:spcPts val="209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колкото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голямо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племето,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толкова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по-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силен</a:t>
            </a:r>
            <a:r>
              <a:rPr sz="28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 бранда.</a:t>
            </a:r>
            <a:endParaRPr sz="2800">
              <a:latin typeface="Calibri"/>
              <a:cs typeface="Calibri"/>
            </a:endParaRPr>
          </a:p>
          <a:p>
            <a:pPr marL="12700" marR="64769">
              <a:lnSpc>
                <a:spcPts val="3020"/>
              </a:lnSpc>
              <a:spcBef>
                <a:spcPts val="140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Apple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най-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скъпото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корпоративно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племе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света.</a:t>
            </a:r>
            <a:endParaRPr sz="2800">
              <a:latin typeface="Calibri"/>
              <a:cs typeface="Calibri"/>
            </a:endParaRPr>
          </a:p>
          <a:p>
            <a:pPr marL="12700" marR="361315">
              <a:lnSpc>
                <a:spcPts val="3020"/>
              </a:lnSpc>
              <a:spcBef>
                <a:spcPts val="141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Добрият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маркетинг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винаги</a:t>
            </a:r>
            <a:r>
              <a:rPr sz="28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апелира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към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племенното</a:t>
            </a:r>
            <a:r>
              <a:rPr sz="28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чувство.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60579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Млади</a:t>
            </a:r>
            <a:r>
              <a:rPr spc="-200" dirty="0"/>
              <a:t> </a:t>
            </a:r>
            <a:r>
              <a:rPr dirty="0"/>
              <a:t>и</a:t>
            </a:r>
            <a:r>
              <a:rPr spc="-185" dirty="0"/>
              <a:t> </a:t>
            </a:r>
            <a:r>
              <a:rPr spc="-25" dirty="0"/>
              <a:t>стари</a:t>
            </a:r>
            <a:r>
              <a:rPr spc="-195" dirty="0"/>
              <a:t> </a:t>
            </a:r>
            <a:r>
              <a:rPr spc="-20" dirty="0"/>
              <a:t>племена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81127" y="1985899"/>
            <a:ext cx="6873240" cy="381127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36195">
              <a:lnSpc>
                <a:spcPct val="90000"/>
              </a:lnSpc>
              <a:spcBef>
                <a:spcPts val="415"/>
              </a:spcBef>
            </a:pP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Днешната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младеж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склонна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облича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като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20" dirty="0">
                <a:solidFill>
                  <a:srgbClr val="404040"/>
                </a:solidFill>
                <a:latin typeface="Calibri"/>
                <a:cs typeface="Calibri"/>
              </a:rPr>
              <a:t>родителите</a:t>
            </a:r>
            <a:r>
              <a:rPr sz="26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си,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слуша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тяхната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музика,</a:t>
            </a:r>
            <a:r>
              <a:rPr sz="26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да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носи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същите</a:t>
            </a:r>
            <a:r>
              <a:rPr sz="2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прически.</a:t>
            </a:r>
            <a:r>
              <a:rPr sz="2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Изключение</a:t>
            </a:r>
            <a:r>
              <a:rPr sz="26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правят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децата</a:t>
            </a:r>
            <a:r>
              <a:rPr sz="2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мигрантите,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които</a:t>
            </a:r>
            <a:r>
              <a:rPr sz="2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склонни</a:t>
            </a:r>
            <a:r>
              <a:rPr sz="26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да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приемат</a:t>
            </a:r>
            <a:r>
              <a:rPr sz="26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културата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новата</a:t>
            </a:r>
            <a:r>
              <a:rPr sz="2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си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нация,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вместо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2810"/>
              </a:lnSpc>
            </a:pP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тази</a:t>
            </a:r>
            <a:r>
              <a:rPr sz="2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родителите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си.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ts val="2810"/>
              </a:lnSpc>
              <a:spcBef>
                <a:spcPts val="1445"/>
              </a:spcBef>
            </a:pP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2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2025г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света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живеят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sz="2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милиард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души</a:t>
            </a:r>
            <a:r>
              <a:rPr sz="2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25" dirty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възраст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над</a:t>
            </a:r>
            <a:r>
              <a:rPr sz="2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65</a:t>
            </a:r>
            <a:r>
              <a:rPr sz="26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години.</a:t>
            </a:r>
            <a:r>
              <a:rPr sz="26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Неизбежно</a:t>
            </a:r>
            <a:r>
              <a:rPr sz="26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endParaRPr sz="2600">
              <a:latin typeface="Calibri"/>
              <a:cs typeface="Calibri"/>
            </a:endParaRPr>
          </a:p>
          <a:p>
            <a:pPr marL="12700" marR="1041400">
              <a:lnSpc>
                <a:spcPts val="2810"/>
              </a:lnSpc>
            </a:pP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навлизането</a:t>
            </a:r>
            <a:r>
              <a:rPr sz="26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6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широка</a:t>
            </a:r>
            <a:r>
              <a:rPr sz="26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гама</a:t>
            </a:r>
            <a:r>
              <a:rPr sz="2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продукти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насочени</a:t>
            </a:r>
            <a:r>
              <a:rPr sz="2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към</a:t>
            </a:r>
            <a:r>
              <a:rPr sz="2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404040"/>
                </a:solidFill>
                <a:latin typeface="Calibri"/>
                <a:cs typeface="Calibri"/>
              </a:rPr>
              <a:t>„среброкосия</a:t>
            </a:r>
            <a:r>
              <a:rPr sz="26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404040"/>
                </a:solidFill>
                <a:latin typeface="Calibri"/>
                <a:cs typeface="Calibri"/>
              </a:rPr>
              <a:t>пазар“.</a:t>
            </a:r>
            <a:endParaRPr sz="26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9063" y="2524251"/>
            <a:ext cx="4445381" cy="2500503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80"/>
            <a:ext cx="6275705" cy="557784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613522" y="0"/>
            <a:ext cx="4578985" cy="6858000"/>
          </a:xfrm>
          <a:custGeom>
            <a:avLst/>
            <a:gdLst/>
            <a:ahLst/>
            <a:cxnLst/>
            <a:rect l="l" t="t" r="r" b="b"/>
            <a:pathLst>
              <a:path w="4578984" h="6858000">
                <a:moveTo>
                  <a:pt x="0" y="0"/>
                </a:moveTo>
                <a:lnTo>
                  <a:pt x="0" y="6858000"/>
                </a:lnTo>
                <a:lnTo>
                  <a:pt x="4578476" y="6858000"/>
                </a:lnTo>
                <a:lnTo>
                  <a:pt x="4578477" y="0"/>
                </a:lnTo>
                <a:lnTo>
                  <a:pt x="0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76641" y="2802077"/>
            <a:ext cx="348551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0" dirty="0">
                <a:solidFill>
                  <a:srgbClr val="FFFFFF"/>
                </a:solidFill>
              </a:rPr>
              <a:t>Универсалност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7556881" y="0"/>
            <a:ext cx="64135" cy="6858000"/>
          </a:xfrm>
          <a:custGeom>
            <a:avLst/>
            <a:gdLst/>
            <a:ahLst/>
            <a:cxnLst/>
            <a:rect l="l" t="t" r="r" b="b"/>
            <a:pathLst>
              <a:path w="64134" h="6858000">
                <a:moveTo>
                  <a:pt x="64007" y="0"/>
                </a:moveTo>
                <a:lnTo>
                  <a:pt x="0" y="0"/>
                </a:lnTo>
                <a:lnTo>
                  <a:pt x="0" y="6858000"/>
                </a:lnTo>
                <a:lnTo>
                  <a:pt x="64007" y="6858000"/>
                </a:lnTo>
                <a:lnTo>
                  <a:pt x="64007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Универсалност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4001262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737235" marR="1483360">
              <a:lnSpc>
                <a:spcPts val="3020"/>
              </a:lnSpc>
              <a:spcBef>
                <a:spcPts val="480"/>
              </a:spcBef>
            </a:pPr>
            <a:r>
              <a:rPr spc="-10" dirty="0"/>
              <a:t>Универсалността</a:t>
            </a:r>
            <a:r>
              <a:rPr spc="-50" dirty="0"/>
              <a:t> </a:t>
            </a:r>
            <a:r>
              <a:rPr dirty="0"/>
              <a:t>е</a:t>
            </a:r>
            <a:r>
              <a:rPr spc="-50" dirty="0"/>
              <a:t> </a:t>
            </a:r>
            <a:r>
              <a:rPr spc="-10" dirty="0"/>
              <a:t>диаметрално противоположна</a:t>
            </a:r>
            <a:r>
              <a:rPr spc="-75" dirty="0"/>
              <a:t> </a:t>
            </a:r>
            <a:r>
              <a:rPr dirty="0"/>
              <a:t>на</a:t>
            </a:r>
            <a:r>
              <a:rPr spc="-95" dirty="0"/>
              <a:t> </a:t>
            </a:r>
            <a:r>
              <a:rPr spc="-10" dirty="0"/>
              <a:t>трибализма.</a:t>
            </a:r>
          </a:p>
          <a:p>
            <a:pPr marL="737235" marR="5080">
              <a:lnSpc>
                <a:spcPts val="3020"/>
              </a:lnSpc>
              <a:spcBef>
                <a:spcPts val="1415"/>
              </a:spcBef>
            </a:pPr>
            <a:r>
              <a:rPr spc="-10" dirty="0"/>
              <a:t>Универсалност</a:t>
            </a:r>
            <a:r>
              <a:rPr spc="-100" dirty="0"/>
              <a:t> </a:t>
            </a:r>
            <a:r>
              <a:rPr dirty="0"/>
              <a:t>значи</a:t>
            </a:r>
            <a:r>
              <a:rPr spc="-95" dirty="0"/>
              <a:t> </a:t>
            </a:r>
            <a:r>
              <a:rPr dirty="0"/>
              <a:t>например</a:t>
            </a:r>
            <a:r>
              <a:rPr spc="-85" dirty="0"/>
              <a:t> </a:t>
            </a:r>
            <a:r>
              <a:rPr spc="-10" dirty="0"/>
              <a:t>навсякъде </a:t>
            </a:r>
            <a:r>
              <a:rPr dirty="0"/>
              <a:t>да</a:t>
            </a:r>
            <a:r>
              <a:rPr spc="-50" dirty="0"/>
              <a:t> </a:t>
            </a:r>
            <a:r>
              <a:rPr dirty="0"/>
              <a:t>се</a:t>
            </a:r>
            <a:r>
              <a:rPr spc="-40" dirty="0"/>
              <a:t> </a:t>
            </a:r>
            <a:r>
              <a:rPr dirty="0"/>
              <a:t>говори</a:t>
            </a:r>
            <a:r>
              <a:rPr spc="-35" dirty="0"/>
              <a:t> </a:t>
            </a:r>
            <a:r>
              <a:rPr spc="-10" dirty="0"/>
              <a:t>английски</a:t>
            </a:r>
            <a:r>
              <a:rPr spc="-40" dirty="0"/>
              <a:t> </a:t>
            </a:r>
            <a:r>
              <a:rPr dirty="0"/>
              <a:t>и</a:t>
            </a:r>
            <a:r>
              <a:rPr spc="-35" dirty="0"/>
              <a:t> </a:t>
            </a:r>
            <a:r>
              <a:rPr dirty="0"/>
              <a:t>всички</a:t>
            </a:r>
            <a:r>
              <a:rPr spc="-25" dirty="0"/>
              <a:t> </a:t>
            </a:r>
            <a:r>
              <a:rPr dirty="0"/>
              <a:t>да</a:t>
            </a:r>
            <a:r>
              <a:rPr spc="-40" dirty="0"/>
              <a:t> </a:t>
            </a:r>
            <a:r>
              <a:rPr spc="-20" dirty="0"/>
              <a:t>ядат </a:t>
            </a:r>
            <a:r>
              <a:rPr spc="-10" dirty="0"/>
              <a:t>McDonalds’s.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40671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Глобализацията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59181" y="1813686"/>
            <a:ext cx="8267065" cy="311340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Глобализацията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продължи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намалява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разходите,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засилва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конкуренцията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свива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маржовете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endParaRPr sz="2800">
              <a:latin typeface="Calibri"/>
              <a:cs typeface="Calibri"/>
            </a:endParaRPr>
          </a:p>
          <a:p>
            <a:pPr marL="12700" marR="513715">
              <a:lnSpc>
                <a:spcPts val="3020"/>
              </a:lnSpc>
              <a:spcBef>
                <a:spcPts val="1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печалба,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като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същевременно</a:t>
            </a:r>
            <a:r>
              <a:rPr sz="2800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унищожава</a:t>
            </a:r>
            <a:r>
              <a:rPr sz="2800" spc="-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местните култури.</a:t>
            </a:r>
            <a:endParaRPr sz="2800">
              <a:latin typeface="Calibri"/>
              <a:cs typeface="Calibri"/>
            </a:endParaRPr>
          </a:p>
          <a:p>
            <a:pPr marL="12700" marR="1072515">
              <a:lnSpc>
                <a:spcPts val="3030"/>
              </a:lnSpc>
              <a:spcBef>
                <a:spcPts val="140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Цените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стоките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различните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държави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се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сближават.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Уголемяването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намалява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избора.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35314" y="1961388"/>
            <a:ext cx="3135122" cy="3471037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Мегаверигите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67"/>
            <a:ext cx="4001262" cy="531431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737235" marR="895985">
              <a:lnSpc>
                <a:spcPct val="90000"/>
              </a:lnSpc>
              <a:spcBef>
                <a:spcPts val="430"/>
              </a:spcBef>
            </a:pPr>
            <a:r>
              <a:rPr dirty="0"/>
              <a:t>В</a:t>
            </a:r>
            <a:r>
              <a:rPr spc="-45" dirty="0"/>
              <a:t> </a:t>
            </a:r>
            <a:r>
              <a:rPr dirty="0"/>
              <a:t>голяма</a:t>
            </a:r>
            <a:r>
              <a:rPr spc="-65" dirty="0"/>
              <a:t> </a:t>
            </a:r>
            <a:r>
              <a:rPr dirty="0"/>
              <a:t>част</a:t>
            </a:r>
            <a:r>
              <a:rPr spc="-30" dirty="0"/>
              <a:t> </a:t>
            </a:r>
            <a:r>
              <a:rPr dirty="0"/>
              <a:t>от</a:t>
            </a:r>
            <a:r>
              <a:rPr spc="-35" dirty="0"/>
              <a:t> </a:t>
            </a:r>
            <a:r>
              <a:rPr dirty="0"/>
              <a:t>Европа</a:t>
            </a:r>
            <a:r>
              <a:rPr spc="-40" dirty="0"/>
              <a:t> </a:t>
            </a:r>
            <a:r>
              <a:rPr dirty="0"/>
              <a:t>над</a:t>
            </a:r>
            <a:r>
              <a:rPr spc="-45" dirty="0"/>
              <a:t> </a:t>
            </a:r>
            <a:r>
              <a:rPr dirty="0"/>
              <a:t>70%</a:t>
            </a:r>
            <a:r>
              <a:rPr spc="-25" dirty="0"/>
              <a:t> от </a:t>
            </a:r>
            <a:r>
              <a:rPr dirty="0"/>
              <a:t>търговията</a:t>
            </a:r>
            <a:r>
              <a:rPr spc="-25" dirty="0"/>
              <a:t> </a:t>
            </a:r>
            <a:r>
              <a:rPr dirty="0"/>
              <a:t>на</a:t>
            </a:r>
            <a:r>
              <a:rPr spc="-35" dirty="0"/>
              <a:t> </a:t>
            </a:r>
            <a:r>
              <a:rPr dirty="0"/>
              <a:t>дребно</a:t>
            </a:r>
            <a:r>
              <a:rPr spc="-20" dirty="0"/>
              <a:t> </a:t>
            </a:r>
            <a:r>
              <a:rPr dirty="0"/>
              <a:t>се</a:t>
            </a:r>
            <a:r>
              <a:rPr spc="-40" dirty="0"/>
              <a:t> </a:t>
            </a:r>
            <a:r>
              <a:rPr dirty="0"/>
              <a:t>пада</a:t>
            </a:r>
            <a:r>
              <a:rPr spc="-30" dirty="0"/>
              <a:t> </a:t>
            </a:r>
            <a:r>
              <a:rPr dirty="0"/>
              <a:t>на</a:t>
            </a:r>
            <a:r>
              <a:rPr spc="-35" dirty="0"/>
              <a:t> </a:t>
            </a:r>
            <a:r>
              <a:rPr spc="-50" dirty="0"/>
              <a:t>4-5 </a:t>
            </a:r>
            <a:r>
              <a:rPr dirty="0"/>
              <a:t>търговски</a:t>
            </a:r>
            <a:r>
              <a:rPr spc="-95" dirty="0"/>
              <a:t> </a:t>
            </a:r>
            <a:r>
              <a:rPr spc="-10" dirty="0"/>
              <a:t>вериги</a:t>
            </a:r>
          </a:p>
          <a:p>
            <a:pPr marL="737235">
              <a:lnSpc>
                <a:spcPts val="3190"/>
              </a:lnSpc>
              <a:spcBef>
                <a:spcPts val="1070"/>
              </a:spcBef>
            </a:pPr>
            <a:r>
              <a:rPr spc="-20" dirty="0"/>
              <a:t>Продажбите</a:t>
            </a:r>
            <a:r>
              <a:rPr spc="-35" dirty="0"/>
              <a:t> </a:t>
            </a:r>
            <a:r>
              <a:rPr dirty="0"/>
              <a:t>на</a:t>
            </a:r>
            <a:r>
              <a:rPr spc="-30" dirty="0"/>
              <a:t> </a:t>
            </a:r>
            <a:r>
              <a:rPr dirty="0"/>
              <a:t>веригите</a:t>
            </a:r>
            <a:r>
              <a:rPr spc="-35" dirty="0"/>
              <a:t> </a:t>
            </a:r>
            <a:r>
              <a:rPr dirty="0"/>
              <a:t>в</a:t>
            </a:r>
            <a:r>
              <a:rPr spc="-30" dirty="0"/>
              <a:t> </a:t>
            </a:r>
            <a:r>
              <a:rPr dirty="0"/>
              <a:t>ЕС</a:t>
            </a:r>
            <a:r>
              <a:rPr spc="-45" dirty="0"/>
              <a:t> </a:t>
            </a:r>
            <a:r>
              <a:rPr spc="-25" dirty="0"/>
              <a:t>се</a:t>
            </a:r>
          </a:p>
          <a:p>
            <a:pPr marL="737235" marR="5080">
              <a:lnSpc>
                <a:spcPts val="3030"/>
              </a:lnSpc>
              <a:spcBef>
                <a:spcPts val="204"/>
              </a:spcBef>
            </a:pPr>
            <a:r>
              <a:rPr dirty="0"/>
              <a:t>увеличават</a:t>
            </a:r>
            <a:r>
              <a:rPr spc="-65" dirty="0"/>
              <a:t> </a:t>
            </a:r>
            <a:r>
              <a:rPr dirty="0"/>
              <a:t>с</a:t>
            </a:r>
            <a:r>
              <a:rPr spc="-30" dirty="0"/>
              <a:t> </a:t>
            </a:r>
            <a:r>
              <a:rPr dirty="0"/>
              <a:t>25%</a:t>
            </a:r>
            <a:r>
              <a:rPr spc="-30" dirty="0"/>
              <a:t> </a:t>
            </a:r>
            <a:r>
              <a:rPr dirty="0"/>
              <a:t>в</a:t>
            </a:r>
            <a:r>
              <a:rPr spc="-35" dirty="0"/>
              <a:t> </a:t>
            </a:r>
            <a:r>
              <a:rPr spc="-10" dirty="0"/>
              <a:t>последните</a:t>
            </a:r>
            <a:r>
              <a:rPr spc="-30" dirty="0"/>
              <a:t> </a:t>
            </a:r>
            <a:r>
              <a:rPr dirty="0"/>
              <a:t>15</a:t>
            </a:r>
            <a:r>
              <a:rPr spc="-35" dirty="0"/>
              <a:t> </a:t>
            </a:r>
            <a:r>
              <a:rPr spc="-10" dirty="0"/>
              <a:t>години, </a:t>
            </a:r>
            <a:r>
              <a:rPr dirty="0"/>
              <a:t>но</a:t>
            </a:r>
            <a:r>
              <a:rPr spc="-65" dirty="0"/>
              <a:t> </a:t>
            </a:r>
            <a:r>
              <a:rPr spc="-10" dirty="0"/>
              <a:t>търговската</a:t>
            </a:r>
            <a:r>
              <a:rPr spc="-65" dirty="0"/>
              <a:t> </a:t>
            </a:r>
            <a:r>
              <a:rPr dirty="0"/>
              <a:t>площ</a:t>
            </a:r>
            <a:r>
              <a:rPr spc="-45" dirty="0"/>
              <a:t> </a:t>
            </a:r>
            <a:r>
              <a:rPr dirty="0"/>
              <a:t>расте</a:t>
            </a:r>
            <a:r>
              <a:rPr spc="-50" dirty="0"/>
              <a:t> </a:t>
            </a:r>
            <a:r>
              <a:rPr dirty="0"/>
              <a:t>два</a:t>
            </a:r>
            <a:r>
              <a:rPr spc="-75" dirty="0"/>
              <a:t> </a:t>
            </a:r>
            <a:r>
              <a:rPr dirty="0"/>
              <a:t>пъти</a:t>
            </a:r>
            <a:r>
              <a:rPr spc="-50" dirty="0"/>
              <a:t> </a:t>
            </a:r>
            <a:r>
              <a:rPr spc="-25" dirty="0"/>
              <a:t>по-</a:t>
            </a:r>
          </a:p>
          <a:p>
            <a:pPr marL="737235">
              <a:lnSpc>
                <a:spcPts val="2805"/>
              </a:lnSpc>
            </a:pPr>
            <a:r>
              <a:rPr dirty="0"/>
              <a:t>бързо,</a:t>
            </a:r>
            <a:r>
              <a:rPr spc="-70" dirty="0"/>
              <a:t> </a:t>
            </a:r>
            <a:r>
              <a:rPr dirty="0"/>
              <a:t>така</a:t>
            </a:r>
            <a:r>
              <a:rPr spc="-75" dirty="0"/>
              <a:t> </a:t>
            </a:r>
            <a:r>
              <a:rPr dirty="0"/>
              <a:t>че</a:t>
            </a:r>
            <a:r>
              <a:rPr spc="-85" dirty="0"/>
              <a:t> </a:t>
            </a:r>
            <a:r>
              <a:rPr dirty="0"/>
              <a:t>ефективността</a:t>
            </a:r>
            <a:r>
              <a:rPr spc="-60" dirty="0"/>
              <a:t> </a:t>
            </a:r>
            <a:r>
              <a:rPr dirty="0"/>
              <a:t>като</a:t>
            </a:r>
            <a:r>
              <a:rPr spc="-70" dirty="0"/>
              <a:t> </a:t>
            </a:r>
            <a:r>
              <a:rPr spc="-20" dirty="0"/>
              <a:t>цяло</a:t>
            </a:r>
          </a:p>
          <a:p>
            <a:pPr marL="737235">
              <a:lnSpc>
                <a:spcPts val="3190"/>
              </a:lnSpc>
            </a:pPr>
            <a:r>
              <a:rPr spc="-10" dirty="0"/>
              <a:t>намалява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413257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Ценовите</a:t>
            </a:r>
            <a:r>
              <a:rPr spc="-225" dirty="0"/>
              <a:t> </a:t>
            </a:r>
            <a:r>
              <a:rPr spc="-10" dirty="0"/>
              <a:t>войни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324" y="1813686"/>
            <a:ext cx="9948545" cy="17824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Конкурирането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само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база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цена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жестока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битка,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която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води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до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пълно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заличаване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маржа.</a:t>
            </a:r>
            <a:endParaRPr sz="2800">
              <a:latin typeface="Calibri"/>
              <a:cs typeface="Calibri"/>
            </a:endParaRPr>
          </a:p>
          <a:p>
            <a:pPr marL="12700" marR="394970">
              <a:lnSpc>
                <a:spcPts val="3020"/>
              </a:lnSpc>
              <a:spcBef>
                <a:spcPts val="141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Само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най-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големите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ефективни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търговци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могат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оцелеят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такава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битка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то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цената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огромен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спад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рентабилността.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3025" y="4082580"/>
            <a:ext cx="9525000" cy="2229739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dirty="0"/>
              <a:t>7-</a:t>
            </a:r>
            <a:r>
              <a:rPr spc="-190" dirty="0"/>
              <a:t> </a:t>
            </a:r>
            <a:r>
              <a:rPr dirty="0"/>
              <a:t>те</a:t>
            </a:r>
            <a:r>
              <a:rPr spc="-200" dirty="0"/>
              <a:t> </a:t>
            </a:r>
            <a:r>
              <a:rPr spc="-40" dirty="0"/>
              <a:t>ключа</a:t>
            </a:r>
            <a:r>
              <a:rPr spc="-185" dirty="0"/>
              <a:t> </a:t>
            </a:r>
            <a:r>
              <a:rPr dirty="0"/>
              <a:t>на</a:t>
            </a:r>
            <a:r>
              <a:rPr spc="-180" dirty="0"/>
              <a:t> </a:t>
            </a:r>
            <a:r>
              <a:rPr spc="-10" dirty="0"/>
              <a:t>успеха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67"/>
            <a:ext cx="4001262" cy="531431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53965" y="2030246"/>
            <a:ext cx="2342515" cy="396049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ЦЕНА</a:t>
            </a:r>
            <a:endParaRPr sz="2800" dirty="0">
              <a:latin typeface="Calibri"/>
              <a:cs typeface="Calibri"/>
            </a:endParaRPr>
          </a:p>
          <a:p>
            <a:pPr marL="12700" marR="932180">
              <a:lnSpc>
                <a:spcPct val="131800"/>
              </a:lnSpc>
              <a:spcBef>
                <a:spcPts val="5"/>
              </a:spcBef>
            </a:pP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СКОРОСТ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ИЗБОР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КАЧЕСТВО</a:t>
            </a:r>
            <a:endParaRPr sz="2800" dirty="0">
              <a:latin typeface="Calibri"/>
              <a:cs typeface="Calibri"/>
            </a:endParaRPr>
          </a:p>
          <a:p>
            <a:pPr marL="12700" marR="5080">
              <a:lnSpc>
                <a:spcPct val="131600"/>
              </a:lnSpc>
              <a:spcBef>
                <a:spcPts val="5"/>
              </a:spcBef>
            </a:pPr>
            <a:r>
              <a:rPr sz="2800" b="1" i="1" spc="-10" dirty="0">
                <a:solidFill>
                  <a:srgbClr val="2583C5"/>
                </a:solidFill>
                <a:latin typeface="Calibri"/>
                <a:cs typeface="Calibri"/>
              </a:rPr>
              <a:t>ИЗЖИВЯВАНЕ ВДЪХНОВЕНИЕ ДОВЕРИЕ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Луксозните</a:t>
            </a:r>
            <a:r>
              <a:rPr spc="-190" dirty="0"/>
              <a:t> </a:t>
            </a:r>
            <a:r>
              <a:rPr spc="-10" dirty="0"/>
              <a:t>стоки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118"/>
            <a:ext cx="4001262" cy="526117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53965" y="2166873"/>
            <a:ext cx="6275070" cy="3497579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През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следващите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20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години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появят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над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500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милиона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нови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потребители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от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985"/>
              </a:lnSpc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средната</a:t>
            </a:r>
            <a:r>
              <a:rPr sz="2800" spc="-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класа.</a:t>
            </a:r>
            <a:endParaRPr sz="2800">
              <a:latin typeface="Calibri"/>
              <a:cs typeface="Calibri"/>
            </a:endParaRPr>
          </a:p>
          <a:p>
            <a:pPr marL="12700" marR="128905">
              <a:lnSpc>
                <a:spcPts val="3020"/>
              </a:lnSpc>
              <a:spcBef>
                <a:spcPts val="1450"/>
              </a:spcBef>
            </a:pP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Това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доведе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бум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продажбите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луксозни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стоки,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най-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вече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аксесоари.</a:t>
            </a:r>
            <a:endParaRPr sz="2800">
              <a:latin typeface="Calibri"/>
              <a:cs typeface="Calibri"/>
            </a:endParaRPr>
          </a:p>
          <a:p>
            <a:pPr marL="12700" marR="628650" algn="just">
              <a:lnSpc>
                <a:spcPts val="3020"/>
              </a:lnSpc>
              <a:spcBef>
                <a:spcPts val="141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претенциозните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потребители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ще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отдадат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предпочитание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нишовите марки.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694166" y="2574798"/>
            <a:ext cx="3060065" cy="98361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5080">
              <a:lnSpc>
                <a:spcPts val="3470"/>
              </a:lnSpc>
              <a:spcBef>
                <a:spcPts val="720"/>
              </a:spcBef>
            </a:pPr>
            <a:r>
              <a:rPr sz="3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Клиентската </a:t>
            </a:r>
            <a:r>
              <a:rPr sz="3400" b="0" spc="-55" dirty="0">
                <a:solidFill>
                  <a:srgbClr val="404040"/>
                </a:solidFill>
                <a:latin typeface="Calibri Light"/>
                <a:cs typeface="Calibri Light"/>
              </a:rPr>
              <a:t>удовлетвореност</a:t>
            </a:r>
            <a:endParaRPr sz="340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1023" y="284289"/>
            <a:ext cx="8188959" cy="5765800"/>
            <a:chOff x="161023" y="284289"/>
            <a:chExt cx="8188959" cy="5765800"/>
          </a:xfrm>
        </p:grpSpPr>
        <p:sp>
          <p:nvSpPr>
            <p:cNvPr id="5" name="object 5"/>
            <p:cNvSpPr/>
            <p:nvPr/>
          </p:nvSpPr>
          <p:spPr>
            <a:xfrm>
              <a:off x="7856982" y="1791335"/>
              <a:ext cx="0" cy="2743200"/>
            </a:xfrm>
            <a:custGeom>
              <a:avLst/>
              <a:gdLst/>
              <a:ahLst/>
              <a:cxnLst/>
              <a:rect l="l" t="t" r="r" b="b"/>
              <a:pathLst>
                <a:path h="2743200">
                  <a:moveTo>
                    <a:pt x="0" y="0"/>
                  </a:moveTo>
                  <a:lnTo>
                    <a:pt x="0" y="2743200"/>
                  </a:lnTo>
                </a:path>
              </a:pathLst>
            </a:custGeom>
            <a:ln w="635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023" y="284289"/>
              <a:ext cx="8188579" cy="57657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81201" y="3332733"/>
            <a:ext cx="1418590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Продукти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51475" y="3300476"/>
            <a:ext cx="970280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Услуги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85541" y="3843654"/>
            <a:ext cx="2084070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00" b="1" spc="-10" dirty="0">
                <a:solidFill>
                  <a:srgbClr val="AC0051"/>
                </a:solidFill>
                <a:latin typeface="Calibri"/>
                <a:cs typeface="Calibri"/>
              </a:rPr>
              <a:t>Преживяване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939278" y="601725"/>
            <a:ext cx="2312035" cy="142430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ct val="85000"/>
              </a:lnSpc>
              <a:spcBef>
                <a:spcPts val="705"/>
              </a:spcBef>
            </a:pPr>
            <a:r>
              <a:rPr sz="3400" spc="-50" dirty="0"/>
              <a:t>Бъдещето</a:t>
            </a:r>
            <a:r>
              <a:rPr sz="3400" spc="-130" dirty="0"/>
              <a:t> </a:t>
            </a:r>
            <a:r>
              <a:rPr sz="3400" spc="-25" dirty="0"/>
              <a:t>на </a:t>
            </a:r>
            <a:r>
              <a:rPr sz="3400" spc="-10" dirty="0"/>
              <a:t>търговските центрове</a:t>
            </a:r>
            <a:endParaRPr sz="34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118"/>
            <a:ext cx="6909816" cy="531431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892160" y="2085720"/>
            <a:ext cx="3566160" cy="0"/>
          </a:xfrm>
          <a:custGeom>
            <a:avLst/>
            <a:gdLst/>
            <a:ahLst/>
            <a:cxnLst/>
            <a:rect l="l" t="t" r="r" b="b"/>
            <a:pathLst>
              <a:path w="3566159">
                <a:moveTo>
                  <a:pt x="0" y="0"/>
                </a:moveTo>
                <a:lnTo>
                  <a:pt x="35661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39278" y="2166873"/>
            <a:ext cx="3616325" cy="408749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25400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Въпреки</a:t>
            </a:r>
            <a:r>
              <a:rPr sz="28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електронната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търговия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има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ръст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масовите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продажби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дребно</a:t>
            </a:r>
            <a:endParaRPr sz="2800">
              <a:latin typeface="Calibri"/>
              <a:cs typeface="Calibri"/>
            </a:endParaRPr>
          </a:p>
          <a:p>
            <a:pPr marL="12700" marR="266065">
              <a:lnSpc>
                <a:spcPts val="3030"/>
              </a:lnSpc>
              <a:spcBef>
                <a:spcPts val="144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разкриват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нови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физически</a:t>
            </a:r>
            <a:r>
              <a:rPr sz="2800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обекти,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805"/>
              </a:lnSpc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многократно</a:t>
            </a:r>
            <a:endParaRPr sz="2800">
              <a:latin typeface="Calibri"/>
              <a:cs typeface="Calibri"/>
            </a:endParaRPr>
          </a:p>
          <a:p>
            <a:pPr marL="12700" marR="1082040">
              <a:lnSpc>
                <a:spcPts val="3030"/>
              </a:lnSpc>
              <a:spcBef>
                <a:spcPts val="204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надхвърлящи</a:t>
            </a:r>
            <a:r>
              <a:rPr sz="2800" spc="-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по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размери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975"/>
              </a:lnSpc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съществуващите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досега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80"/>
            <a:ext cx="6275705" cy="557784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613522" y="0"/>
            <a:ext cx="4578985" cy="6858000"/>
          </a:xfrm>
          <a:custGeom>
            <a:avLst/>
            <a:gdLst/>
            <a:ahLst/>
            <a:cxnLst/>
            <a:rect l="l" t="t" r="r" b="b"/>
            <a:pathLst>
              <a:path w="4578984" h="6858000">
                <a:moveTo>
                  <a:pt x="0" y="0"/>
                </a:moveTo>
                <a:lnTo>
                  <a:pt x="0" y="6858000"/>
                </a:lnTo>
                <a:lnTo>
                  <a:pt x="4578476" y="6858000"/>
                </a:lnTo>
                <a:lnTo>
                  <a:pt x="4578477" y="0"/>
                </a:lnTo>
                <a:lnTo>
                  <a:pt x="0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76641" y="2802077"/>
            <a:ext cx="29483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5" dirty="0">
                <a:solidFill>
                  <a:srgbClr val="FFFFFF"/>
                </a:solidFill>
              </a:rPr>
              <a:t>Радикалност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7556881" y="0"/>
            <a:ext cx="64135" cy="6858000"/>
          </a:xfrm>
          <a:custGeom>
            <a:avLst/>
            <a:gdLst/>
            <a:ahLst/>
            <a:cxnLst/>
            <a:rect l="l" t="t" r="r" b="b"/>
            <a:pathLst>
              <a:path w="64134" h="6858000">
                <a:moveTo>
                  <a:pt x="64007" y="0"/>
                </a:moveTo>
                <a:lnTo>
                  <a:pt x="0" y="0"/>
                </a:lnTo>
                <a:lnTo>
                  <a:pt x="0" y="6858000"/>
                </a:lnTo>
                <a:lnTo>
                  <a:pt x="64007" y="6858000"/>
                </a:lnTo>
                <a:lnTo>
                  <a:pt x="64007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53965" y="635253"/>
            <a:ext cx="3664585" cy="137922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lnSpc>
                <a:spcPts val="4900"/>
              </a:lnSpc>
              <a:spcBef>
                <a:spcPts val="980"/>
              </a:spcBef>
            </a:pPr>
            <a:r>
              <a:rPr spc="-45" dirty="0"/>
              <a:t>Радикалност</a:t>
            </a:r>
            <a:r>
              <a:rPr spc="-220" dirty="0"/>
              <a:t> </a:t>
            </a:r>
            <a:r>
              <a:rPr spc="-50" dirty="0"/>
              <a:t>и </a:t>
            </a:r>
            <a:r>
              <a:rPr spc="-10" dirty="0"/>
              <a:t>активизъм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796" y="1032852"/>
            <a:ext cx="4001262" cy="491718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94360">
              <a:lnSpc>
                <a:spcPts val="3020"/>
              </a:lnSpc>
              <a:spcBef>
                <a:spcPts val="480"/>
              </a:spcBef>
            </a:pPr>
            <a:r>
              <a:rPr spc="-25" dirty="0"/>
              <a:t>Възход</a:t>
            </a:r>
            <a:r>
              <a:rPr spc="-75" dirty="0"/>
              <a:t> </a:t>
            </a:r>
            <a:r>
              <a:rPr dirty="0"/>
              <a:t>на</a:t>
            </a:r>
            <a:r>
              <a:rPr spc="-55" dirty="0"/>
              <a:t> </a:t>
            </a:r>
            <a:r>
              <a:rPr spc="-10" dirty="0"/>
              <a:t>радикалния</a:t>
            </a:r>
            <a:r>
              <a:rPr spc="-65" dirty="0"/>
              <a:t> </a:t>
            </a:r>
            <a:r>
              <a:rPr dirty="0"/>
              <a:t>активизъм</a:t>
            </a:r>
            <a:r>
              <a:rPr spc="-70" dirty="0"/>
              <a:t> </a:t>
            </a:r>
            <a:r>
              <a:rPr dirty="0"/>
              <a:t>и</a:t>
            </a:r>
            <a:r>
              <a:rPr spc="-65" dirty="0"/>
              <a:t> </a:t>
            </a:r>
            <a:r>
              <a:rPr spc="-10" dirty="0"/>
              <a:t>крайните идеологии</a:t>
            </a:r>
          </a:p>
          <a:p>
            <a:pPr marL="12700" marR="187960">
              <a:lnSpc>
                <a:spcPts val="3020"/>
              </a:lnSpc>
              <a:spcBef>
                <a:spcPts val="1415"/>
              </a:spcBef>
            </a:pPr>
            <a:r>
              <a:rPr dirty="0"/>
              <a:t>Засилено</a:t>
            </a:r>
            <a:r>
              <a:rPr spc="-90" dirty="0"/>
              <a:t> </a:t>
            </a:r>
            <a:r>
              <a:rPr spc="-10" dirty="0"/>
              <a:t>въздействие</a:t>
            </a:r>
            <a:r>
              <a:rPr spc="-85" dirty="0"/>
              <a:t> </a:t>
            </a:r>
            <a:r>
              <a:rPr dirty="0"/>
              <a:t>на</a:t>
            </a:r>
            <a:r>
              <a:rPr spc="-90" dirty="0"/>
              <a:t> </a:t>
            </a:r>
            <a:r>
              <a:rPr dirty="0"/>
              <a:t>активистите</a:t>
            </a:r>
            <a:r>
              <a:rPr spc="-80" dirty="0"/>
              <a:t> </a:t>
            </a:r>
            <a:r>
              <a:rPr dirty="0"/>
              <a:t>във</a:t>
            </a:r>
            <a:r>
              <a:rPr spc="-90" dirty="0"/>
              <a:t> </a:t>
            </a:r>
            <a:r>
              <a:rPr spc="-10" dirty="0"/>
              <a:t>всяка </a:t>
            </a:r>
            <a:r>
              <a:rPr dirty="0"/>
              <a:t>една</a:t>
            </a:r>
            <a:r>
              <a:rPr spc="-85" dirty="0"/>
              <a:t> </a:t>
            </a:r>
            <a:r>
              <a:rPr spc="-10" dirty="0"/>
              <a:t>сфера</a:t>
            </a:r>
          </a:p>
          <a:p>
            <a:pPr marL="12700" marR="5080">
              <a:lnSpc>
                <a:spcPts val="3020"/>
              </a:lnSpc>
              <a:spcBef>
                <a:spcPts val="1415"/>
              </a:spcBef>
            </a:pPr>
            <a:r>
              <a:rPr dirty="0"/>
              <a:t>Партньорства</a:t>
            </a:r>
            <a:r>
              <a:rPr spc="-70" dirty="0"/>
              <a:t> </a:t>
            </a:r>
            <a:r>
              <a:rPr dirty="0"/>
              <a:t>между</a:t>
            </a:r>
            <a:r>
              <a:rPr spc="-120" dirty="0"/>
              <a:t> </a:t>
            </a:r>
            <a:r>
              <a:rPr dirty="0"/>
              <a:t>бизнеси</a:t>
            </a:r>
            <a:r>
              <a:rPr spc="-90" dirty="0"/>
              <a:t> </a:t>
            </a:r>
            <a:r>
              <a:rPr dirty="0"/>
              <a:t>и</a:t>
            </a:r>
            <a:r>
              <a:rPr spc="-90" dirty="0"/>
              <a:t> </a:t>
            </a:r>
            <a:r>
              <a:rPr spc="-10" dirty="0"/>
              <a:t>благотворителни организации</a:t>
            </a:r>
            <a:r>
              <a:rPr spc="-40" dirty="0"/>
              <a:t> </a:t>
            </a:r>
            <a:r>
              <a:rPr dirty="0"/>
              <a:t>за</a:t>
            </a:r>
            <a:r>
              <a:rPr spc="-10" dirty="0"/>
              <a:t> </a:t>
            </a:r>
            <a:r>
              <a:rPr spc="-20" dirty="0"/>
              <a:t>взаимоизгоден</a:t>
            </a:r>
            <a:r>
              <a:rPr spc="-40" dirty="0"/>
              <a:t> </a:t>
            </a:r>
            <a:r>
              <a:rPr spc="-10" dirty="0"/>
              <a:t>маркетинг</a:t>
            </a:r>
          </a:p>
          <a:p>
            <a:pPr marL="12700" marR="48260">
              <a:lnSpc>
                <a:spcPts val="3030"/>
              </a:lnSpc>
              <a:spcBef>
                <a:spcPts val="1390"/>
              </a:spcBef>
            </a:pPr>
            <a:r>
              <a:rPr spc="-10" dirty="0"/>
              <a:t>Увеличаване</a:t>
            </a:r>
            <a:r>
              <a:rPr spc="-100" dirty="0"/>
              <a:t> </a:t>
            </a:r>
            <a:r>
              <a:rPr dirty="0"/>
              <a:t>броя</a:t>
            </a:r>
            <a:r>
              <a:rPr spc="-60" dirty="0"/>
              <a:t> </a:t>
            </a:r>
            <a:r>
              <a:rPr dirty="0"/>
              <a:t>на</a:t>
            </a:r>
            <a:r>
              <a:rPr spc="-80" dirty="0"/>
              <a:t> </a:t>
            </a:r>
            <a:r>
              <a:rPr spc="-10" dirty="0"/>
              <a:t>компаниите,</a:t>
            </a:r>
            <a:r>
              <a:rPr spc="-75" dirty="0"/>
              <a:t> </a:t>
            </a:r>
            <a:r>
              <a:rPr dirty="0"/>
              <a:t>които</a:t>
            </a:r>
            <a:r>
              <a:rPr spc="-65" dirty="0"/>
              <a:t> </a:t>
            </a:r>
            <a:r>
              <a:rPr spc="-10" dirty="0"/>
              <a:t>заделят </a:t>
            </a:r>
            <a:r>
              <a:rPr dirty="0"/>
              <a:t>от</a:t>
            </a:r>
            <a:r>
              <a:rPr spc="-60" dirty="0"/>
              <a:t> </a:t>
            </a:r>
            <a:r>
              <a:rPr spc="-10" dirty="0"/>
              <a:t>маркетинговия</a:t>
            </a:r>
            <a:r>
              <a:rPr spc="-65" dirty="0"/>
              <a:t> </a:t>
            </a:r>
            <a:r>
              <a:rPr dirty="0"/>
              <a:t>си</a:t>
            </a:r>
            <a:r>
              <a:rPr spc="-60" dirty="0"/>
              <a:t> </a:t>
            </a:r>
            <a:r>
              <a:rPr spc="-10" dirty="0"/>
              <a:t>бюджет</a:t>
            </a:r>
            <a:r>
              <a:rPr spc="-55" dirty="0"/>
              <a:t> </a:t>
            </a:r>
            <a:r>
              <a:rPr spc="-25" dirty="0"/>
              <a:t>за</a:t>
            </a:r>
          </a:p>
          <a:p>
            <a:pPr marL="12700">
              <a:lnSpc>
                <a:spcPts val="2975"/>
              </a:lnSpc>
            </a:pPr>
            <a:r>
              <a:rPr spc="-20" dirty="0"/>
              <a:t>общественополезни</a:t>
            </a:r>
            <a:r>
              <a:rPr spc="-65" dirty="0"/>
              <a:t> </a:t>
            </a:r>
            <a:r>
              <a:rPr dirty="0"/>
              <a:t>и</a:t>
            </a:r>
            <a:r>
              <a:rPr spc="-50" dirty="0"/>
              <a:t> </a:t>
            </a:r>
            <a:r>
              <a:rPr dirty="0"/>
              <a:t>екологични</a:t>
            </a:r>
            <a:r>
              <a:rPr spc="-50" dirty="0"/>
              <a:t> </a:t>
            </a:r>
            <a:r>
              <a:rPr spc="-10" dirty="0"/>
              <a:t>дейности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87306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Социална</a:t>
            </a:r>
            <a:r>
              <a:rPr spc="-170" dirty="0"/>
              <a:t> </a:t>
            </a:r>
            <a:r>
              <a:rPr spc="-45" dirty="0"/>
              <a:t>отговорност</a:t>
            </a:r>
            <a:r>
              <a:rPr spc="-170" dirty="0"/>
              <a:t> </a:t>
            </a:r>
            <a:r>
              <a:rPr dirty="0"/>
              <a:t>и</a:t>
            </a:r>
            <a:r>
              <a:rPr spc="-200" dirty="0"/>
              <a:t> </a:t>
            </a:r>
            <a:r>
              <a:rPr spc="-10" dirty="0"/>
              <a:t>резултати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324" y="1813686"/>
            <a:ext cx="9617710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Високата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социална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отговорност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води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високи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резултати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развитието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бизнеса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6324" y="3187238"/>
            <a:ext cx="4169410" cy="1710689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Повече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клиенти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4430"/>
              </a:lnSpc>
              <a:spcBef>
                <a:spcPts val="114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мотивирани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служители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Повече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инвестиции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86268" y="3187238"/>
            <a:ext cx="2852420" cy="17106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1700"/>
              </a:lnSpc>
              <a:spcBef>
                <a:spcPts val="95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Печалба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Производителност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Цена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акциите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44290" y="3539616"/>
            <a:ext cx="578485" cy="171450"/>
          </a:xfrm>
          <a:custGeom>
            <a:avLst/>
            <a:gdLst/>
            <a:ahLst/>
            <a:cxnLst/>
            <a:rect l="l" t="t" r="r" b="b"/>
            <a:pathLst>
              <a:path w="578485" h="171450">
                <a:moveTo>
                  <a:pt x="406781" y="0"/>
                </a:moveTo>
                <a:lnTo>
                  <a:pt x="406781" y="171450"/>
                </a:lnTo>
                <a:lnTo>
                  <a:pt x="521081" y="114300"/>
                </a:lnTo>
                <a:lnTo>
                  <a:pt x="435356" y="114300"/>
                </a:lnTo>
                <a:lnTo>
                  <a:pt x="435356" y="57150"/>
                </a:lnTo>
                <a:lnTo>
                  <a:pt x="521080" y="57150"/>
                </a:lnTo>
                <a:lnTo>
                  <a:pt x="406781" y="0"/>
                </a:lnTo>
                <a:close/>
              </a:path>
              <a:path w="578485" h="171450">
                <a:moveTo>
                  <a:pt x="406781" y="57150"/>
                </a:moveTo>
                <a:lnTo>
                  <a:pt x="0" y="57150"/>
                </a:lnTo>
                <a:lnTo>
                  <a:pt x="0" y="114300"/>
                </a:lnTo>
                <a:lnTo>
                  <a:pt x="406781" y="114300"/>
                </a:lnTo>
                <a:lnTo>
                  <a:pt x="406781" y="57150"/>
                </a:lnTo>
                <a:close/>
              </a:path>
              <a:path w="578485" h="171450">
                <a:moveTo>
                  <a:pt x="521080" y="57150"/>
                </a:moveTo>
                <a:lnTo>
                  <a:pt x="435356" y="57150"/>
                </a:lnTo>
                <a:lnTo>
                  <a:pt x="435356" y="114300"/>
                </a:lnTo>
                <a:lnTo>
                  <a:pt x="521081" y="114300"/>
                </a:lnTo>
                <a:lnTo>
                  <a:pt x="578231" y="85725"/>
                </a:lnTo>
                <a:lnTo>
                  <a:pt x="521080" y="5715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17184" y="4083177"/>
            <a:ext cx="578485" cy="171450"/>
          </a:xfrm>
          <a:custGeom>
            <a:avLst/>
            <a:gdLst/>
            <a:ahLst/>
            <a:cxnLst/>
            <a:rect l="l" t="t" r="r" b="b"/>
            <a:pathLst>
              <a:path w="578485" h="171450">
                <a:moveTo>
                  <a:pt x="406780" y="0"/>
                </a:moveTo>
                <a:lnTo>
                  <a:pt x="406780" y="171450"/>
                </a:lnTo>
                <a:lnTo>
                  <a:pt x="521080" y="114300"/>
                </a:lnTo>
                <a:lnTo>
                  <a:pt x="435355" y="114300"/>
                </a:lnTo>
                <a:lnTo>
                  <a:pt x="435355" y="57150"/>
                </a:lnTo>
                <a:lnTo>
                  <a:pt x="521080" y="57150"/>
                </a:lnTo>
                <a:lnTo>
                  <a:pt x="406780" y="0"/>
                </a:lnTo>
                <a:close/>
              </a:path>
              <a:path w="578485" h="171450">
                <a:moveTo>
                  <a:pt x="406780" y="57150"/>
                </a:moveTo>
                <a:lnTo>
                  <a:pt x="0" y="57150"/>
                </a:lnTo>
                <a:lnTo>
                  <a:pt x="0" y="114300"/>
                </a:lnTo>
                <a:lnTo>
                  <a:pt x="406780" y="114300"/>
                </a:lnTo>
                <a:lnTo>
                  <a:pt x="406780" y="57150"/>
                </a:lnTo>
                <a:close/>
              </a:path>
              <a:path w="578485" h="171450">
                <a:moveTo>
                  <a:pt x="521080" y="57150"/>
                </a:moveTo>
                <a:lnTo>
                  <a:pt x="435355" y="57150"/>
                </a:lnTo>
                <a:lnTo>
                  <a:pt x="435355" y="114300"/>
                </a:lnTo>
                <a:lnTo>
                  <a:pt x="521080" y="114300"/>
                </a:lnTo>
                <a:lnTo>
                  <a:pt x="578230" y="85725"/>
                </a:lnTo>
                <a:lnTo>
                  <a:pt x="521080" y="5715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92853" y="4626609"/>
            <a:ext cx="578485" cy="171450"/>
          </a:xfrm>
          <a:custGeom>
            <a:avLst/>
            <a:gdLst/>
            <a:ahLst/>
            <a:cxnLst/>
            <a:rect l="l" t="t" r="r" b="b"/>
            <a:pathLst>
              <a:path w="578485" h="171450">
                <a:moveTo>
                  <a:pt x="406781" y="0"/>
                </a:moveTo>
                <a:lnTo>
                  <a:pt x="406781" y="171450"/>
                </a:lnTo>
                <a:lnTo>
                  <a:pt x="521081" y="114300"/>
                </a:lnTo>
                <a:lnTo>
                  <a:pt x="435356" y="114300"/>
                </a:lnTo>
                <a:lnTo>
                  <a:pt x="435356" y="57150"/>
                </a:lnTo>
                <a:lnTo>
                  <a:pt x="521081" y="57150"/>
                </a:lnTo>
                <a:lnTo>
                  <a:pt x="406781" y="0"/>
                </a:lnTo>
                <a:close/>
              </a:path>
              <a:path w="578485" h="171450">
                <a:moveTo>
                  <a:pt x="406781" y="57150"/>
                </a:moveTo>
                <a:lnTo>
                  <a:pt x="0" y="57150"/>
                </a:lnTo>
                <a:lnTo>
                  <a:pt x="0" y="114300"/>
                </a:lnTo>
                <a:lnTo>
                  <a:pt x="406781" y="114300"/>
                </a:lnTo>
                <a:lnTo>
                  <a:pt x="406781" y="57150"/>
                </a:lnTo>
                <a:close/>
              </a:path>
              <a:path w="578485" h="171450">
                <a:moveTo>
                  <a:pt x="521081" y="57150"/>
                </a:moveTo>
                <a:lnTo>
                  <a:pt x="435356" y="57150"/>
                </a:lnTo>
                <a:lnTo>
                  <a:pt x="435356" y="114300"/>
                </a:lnTo>
                <a:lnTo>
                  <a:pt x="521081" y="114300"/>
                </a:lnTo>
                <a:lnTo>
                  <a:pt x="578231" y="85725"/>
                </a:lnTo>
                <a:lnTo>
                  <a:pt x="521081" y="5715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46619" y="3335528"/>
            <a:ext cx="171450" cy="427990"/>
          </a:xfrm>
          <a:custGeom>
            <a:avLst/>
            <a:gdLst/>
            <a:ahLst/>
            <a:cxnLst/>
            <a:rect l="l" t="t" r="r" b="b"/>
            <a:pathLst>
              <a:path w="171450" h="427989">
                <a:moveTo>
                  <a:pt x="114300" y="142875"/>
                </a:moveTo>
                <a:lnTo>
                  <a:pt x="57150" y="142875"/>
                </a:lnTo>
                <a:lnTo>
                  <a:pt x="57150" y="427863"/>
                </a:lnTo>
                <a:lnTo>
                  <a:pt x="114300" y="427863"/>
                </a:lnTo>
                <a:lnTo>
                  <a:pt x="114300" y="142875"/>
                </a:lnTo>
                <a:close/>
              </a:path>
              <a:path w="171450" h="427989">
                <a:moveTo>
                  <a:pt x="85725" y="0"/>
                </a:moveTo>
                <a:lnTo>
                  <a:pt x="0" y="171450"/>
                </a:lnTo>
                <a:lnTo>
                  <a:pt x="57150" y="171450"/>
                </a:lnTo>
                <a:lnTo>
                  <a:pt x="57150" y="142875"/>
                </a:lnTo>
                <a:lnTo>
                  <a:pt x="157162" y="142875"/>
                </a:lnTo>
                <a:lnTo>
                  <a:pt x="85725" y="0"/>
                </a:lnTo>
                <a:close/>
              </a:path>
              <a:path w="171450" h="427989">
                <a:moveTo>
                  <a:pt x="157162" y="142875"/>
                </a:moveTo>
                <a:lnTo>
                  <a:pt x="114300" y="142875"/>
                </a:lnTo>
                <a:lnTo>
                  <a:pt x="114300" y="171450"/>
                </a:lnTo>
                <a:lnTo>
                  <a:pt x="171450" y="171450"/>
                </a:lnTo>
                <a:lnTo>
                  <a:pt x="157162" y="142875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75194" y="4498340"/>
            <a:ext cx="171450" cy="427990"/>
          </a:xfrm>
          <a:custGeom>
            <a:avLst/>
            <a:gdLst/>
            <a:ahLst/>
            <a:cxnLst/>
            <a:rect l="l" t="t" r="r" b="b"/>
            <a:pathLst>
              <a:path w="171450" h="427989">
                <a:moveTo>
                  <a:pt x="114300" y="142875"/>
                </a:moveTo>
                <a:lnTo>
                  <a:pt x="57150" y="142875"/>
                </a:lnTo>
                <a:lnTo>
                  <a:pt x="57150" y="427990"/>
                </a:lnTo>
                <a:lnTo>
                  <a:pt x="114300" y="427990"/>
                </a:lnTo>
                <a:lnTo>
                  <a:pt x="114300" y="142875"/>
                </a:lnTo>
                <a:close/>
              </a:path>
              <a:path w="171450" h="427989">
                <a:moveTo>
                  <a:pt x="85725" y="0"/>
                </a:moveTo>
                <a:lnTo>
                  <a:pt x="0" y="171450"/>
                </a:lnTo>
                <a:lnTo>
                  <a:pt x="57150" y="171450"/>
                </a:lnTo>
                <a:lnTo>
                  <a:pt x="57150" y="142875"/>
                </a:lnTo>
                <a:lnTo>
                  <a:pt x="157162" y="142875"/>
                </a:lnTo>
                <a:lnTo>
                  <a:pt x="85725" y="0"/>
                </a:lnTo>
                <a:close/>
              </a:path>
              <a:path w="171450" h="427989">
                <a:moveTo>
                  <a:pt x="157162" y="142875"/>
                </a:moveTo>
                <a:lnTo>
                  <a:pt x="114300" y="142875"/>
                </a:lnTo>
                <a:lnTo>
                  <a:pt x="114300" y="171450"/>
                </a:lnTo>
                <a:lnTo>
                  <a:pt x="171450" y="171450"/>
                </a:lnTo>
                <a:lnTo>
                  <a:pt x="157162" y="142875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75194" y="3950334"/>
            <a:ext cx="171450" cy="427990"/>
          </a:xfrm>
          <a:custGeom>
            <a:avLst/>
            <a:gdLst/>
            <a:ahLst/>
            <a:cxnLst/>
            <a:rect l="l" t="t" r="r" b="b"/>
            <a:pathLst>
              <a:path w="171450" h="427989">
                <a:moveTo>
                  <a:pt x="114300" y="142875"/>
                </a:moveTo>
                <a:lnTo>
                  <a:pt x="57150" y="142875"/>
                </a:lnTo>
                <a:lnTo>
                  <a:pt x="57150" y="427863"/>
                </a:lnTo>
                <a:lnTo>
                  <a:pt x="114300" y="427863"/>
                </a:lnTo>
                <a:lnTo>
                  <a:pt x="114300" y="142875"/>
                </a:lnTo>
                <a:close/>
              </a:path>
              <a:path w="171450" h="427989">
                <a:moveTo>
                  <a:pt x="85725" y="0"/>
                </a:moveTo>
                <a:lnTo>
                  <a:pt x="0" y="171450"/>
                </a:lnTo>
                <a:lnTo>
                  <a:pt x="57150" y="171450"/>
                </a:lnTo>
                <a:lnTo>
                  <a:pt x="57150" y="142875"/>
                </a:lnTo>
                <a:lnTo>
                  <a:pt x="157162" y="142875"/>
                </a:lnTo>
                <a:lnTo>
                  <a:pt x="85725" y="0"/>
                </a:lnTo>
                <a:close/>
              </a:path>
              <a:path w="171450" h="427989">
                <a:moveTo>
                  <a:pt x="157162" y="142875"/>
                </a:moveTo>
                <a:lnTo>
                  <a:pt x="114300" y="142875"/>
                </a:lnTo>
                <a:lnTo>
                  <a:pt x="114300" y="171450"/>
                </a:lnTo>
                <a:lnTo>
                  <a:pt x="171450" y="171450"/>
                </a:lnTo>
                <a:lnTo>
                  <a:pt x="157162" y="142875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1784" rIns="0" bIns="0" rtlCol="0">
            <a:spAutoFit/>
          </a:bodyPr>
          <a:lstStyle/>
          <a:p>
            <a:pPr marL="6807834" marR="5080">
              <a:lnSpc>
                <a:spcPts val="3470"/>
              </a:lnSpc>
              <a:spcBef>
                <a:spcPts val="720"/>
              </a:spcBef>
            </a:pPr>
            <a:r>
              <a:rPr sz="3400" spc="-10" dirty="0"/>
              <a:t>Социална </a:t>
            </a:r>
            <a:r>
              <a:rPr sz="3400" spc="-60" dirty="0"/>
              <a:t>отговорност</a:t>
            </a:r>
            <a:r>
              <a:rPr sz="3400" spc="-95" dirty="0"/>
              <a:t> </a:t>
            </a:r>
            <a:r>
              <a:rPr sz="3400" spc="-50" dirty="0"/>
              <a:t>и </a:t>
            </a:r>
            <a:r>
              <a:rPr sz="3400" spc="-10" dirty="0"/>
              <a:t>лоялност</a:t>
            </a:r>
            <a:endParaRPr sz="34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305" y="1573783"/>
            <a:ext cx="5003419" cy="384822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892160" y="2085720"/>
            <a:ext cx="3566160" cy="0"/>
          </a:xfrm>
          <a:custGeom>
            <a:avLst/>
            <a:gdLst/>
            <a:ahLst/>
            <a:cxnLst/>
            <a:rect l="l" t="t" r="r" b="b"/>
            <a:pathLst>
              <a:path w="3566159">
                <a:moveTo>
                  <a:pt x="0" y="0"/>
                </a:moveTo>
                <a:lnTo>
                  <a:pt x="35661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688329" y="2166873"/>
            <a:ext cx="5842000" cy="370332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0"/>
              </a:spcBef>
            </a:pP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Потребителите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средната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класа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са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лоялни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към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социално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отговорните компании</a:t>
            </a:r>
            <a:endParaRPr sz="2800">
              <a:latin typeface="Calibri"/>
              <a:cs typeface="Calibri"/>
            </a:endParaRPr>
          </a:p>
          <a:p>
            <a:pPr marL="12700" marR="123825">
              <a:lnSpc>
                <a:spcPct val="90000"/>
              </a:lnSpc>
              <a:spcBef>
                <a:spcPts val="140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Над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50%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потребителите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световен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мащаб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готови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плащат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повече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за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продуктите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услугите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компании,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които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социално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ангажирани.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855"/>
              </a:lnSpc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сравнение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през</a:t>
            </a:r>
            <a:r>
              <a:rPr sz="2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2011г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били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само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195"/>
              </a:lnSpc>
            </a:pP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10%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80"/>
            <a:ext cx="6275705" cy="557784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613522" y="0"/>
            <a:ext cx="4578985" cy="6858000"/>
          </a:xfrm>
          <a:custGeom>
            <a:avLst/>
            <a:gdLst/>
            <a:ahLst/>
            <a:cxnLst/>
            <a:rect l="l" t="t" r="r" b="b"/>
            <a:pathLst>
              <a:path w="4578984" h="6858000">
                <a:moveTo>
                  <a:pt x="0" y="0"/>
                </a:moveTo>
                <a:lnTo>
                  <a:pt x="0" y="6858000"/>
                </a:lnTo>
                <a:lnTo>
                  <a:pt x="4578476" y="6858000"/>
                </a:lnTo>
                <a:lnTo>
                  <a:pt x="4578477" y="0"/>
                </a:lnTo>
                <a:lnTo>
                  <a:pt x="0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76641" y="2802077"/>
            <a:ext cx="13017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" dirty="0">
                <a:solidFill>
                  <a:srgbClr val="FFFFFF"/>
                </a:solidFill>
              </a:rPr>
              <a:t>Етика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7556881" y="0"/>
            <a:ext cx="64135" cy="6858000"/>
          </a:xfrm>
          <a:custGeom>
            <a:avLst/>
            <a:gdLst/>
            <a:ahLst/>
            <a:cxnLst/>
            <a:rect l="l" t="t" r="r" b="b"/>
            <a:pathLst>
              <a:path w="64134" h="6858000">
                <a:moveTo>
                  <a:pt x="64007" y="0"/>
                </a:moveTo>
                <a:lnTo>
                  <a:pt x="0" y="0"/>
                </a:lnTo>
                <a:lnTo>
                  <a:pt x="0" y="6858000"/>
                </a:lnTo>
                <a:lnTo>
                  <a:pt x="64007" y="6858000"/>
                </a:lnTo>
                <a:lnTo>
                  <a:pt x="64007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14204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Етика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324" y="1677186"/>
            <a:ext cx="9371965" cy="2481580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Етиката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най-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важното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лице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бъдещето.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20"/>
              </a:lnSpc>
              <a:spcBef>
                <a:spcPts val="145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Без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споделени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етични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норми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нашето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бъдеще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деградира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хаос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беззаконие,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крайно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богатство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бедност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масови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социални</a:t>
            </a:r>
            <a:r>
              <a:rPr sz="28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вълнения.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Етиката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свързана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ценностите,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целта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смисъла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живота.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42409" y="4424895"/>
            <a:ext cx="2952750" cy="1552575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484"/>
                </a:lnTo>
                <a:lnTo>
                  <a:pt x="12192000" y="6648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2548" rIns="0" bIns="0" rtlCol="0">
            <a:spAutoFit/>
          </a:bodyPr>
          <a:lstStyle/>
          <a:p>
            <a:pPr marL="389001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Етика</a:t>
            </a:r>
            <a:r>
              <a:rPr spc="-185" dirty="0"/>
              <a:t> </a:t>
            </a:r>
            <a:r>
              <a:rPr dirty="0"/>
              <a:t>в</a:t>
            </a:r>
            <a:r>
              <a:rPr spc="-160" dirty="0"/>
              <a:t> </a:t>
            </a:r>
            <a:r>
              <a:rPr spc="-35" dirty="0"/>
              <a:t>компанията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41"/>
            <a:ext cx="4001262" cy="531444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974716" y="2086229"/>
            <a:ext cx="6090285" cy="0"/>
          </a:xfrm>
          <a:custGeom>
            <a:avLst/>
            <a:gdLst/>
            <a:ahLst/>
            <a:cxnLst/>
            <a:rect l="l" t="t" r="r" b="b"/>
            <a:pathLst>
              <a:path w="6090284">
                <a:moveTo>
                  <a:pt x="0" y="0"/>
                </a:moveTo>
                <a:lnTo>
                  <a:pt x="6089777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53965" y="2166873"/>
            <a:ext cx="6781165" cy="388175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219710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Етиката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работното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място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свързана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очаквано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поведение,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спазване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правила, придържане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определени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граници.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30"/>
              </a:lnSpc>
              <a:spcBef>
                <a:spcPts val="144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Етиката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касае</a:t>
            </a:r>
            <a:r>
              <a:rPr sz="28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не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личното,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общото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бъдеще-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повече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блага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възможно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най-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голям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брой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хора.</a:t>
            </a:r>
            <a:endParaRPr sz="2800">
              <a:latin typeface="Calibri"/>
              <a:cs typeface="Calibri"/>
            </a:endParaRPr>
          </a:p>
          <a:p>
            <a:pPr marL="12700" marR="25400" algn="just">
              <a:lnSpc>
                <a:spcPct val="90000"/>
              </a:lnSpc>
              <a:spcBef>
                <a:spcPts val="134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Младите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хора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искат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работят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компании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които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вярват,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продават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продукти,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които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ще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направят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света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добро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място.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080"/>
            <a:ext cx="6275705" cy="557784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613522" y="0"/>
            <a:ext cx="4578985" cy="6858000"/>
          </a:xfrm>
          <a:custGeom>
            <a:avLst/>
            <a:gdLst/>
            <a:ahLst/>
            <a:cxnLst/>
            <a:rect l="l" t="t" r="r" b="b"/>
            <a:pathLst>
              <a:path w="4578984" h="6858000">
                <a:moveTo>
                  <a:pt x="0" y="0"/>
                </a:moveTo>
                <a:lnTo>
                  <a:pt x="0" y="6858000"/>
                </a:lnTo>
                <a:lnTo>
                  <a:pt x="4578476" y="6858000"/>
                </a:lnTo>
                <a:lnTo>
                  <a:pt x="4578477" y="0"/>
                </a:lnTo>
                <a:lnTo>
                  <a:pt x="0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76641" y="724281"/>
            <a:ext cx="3177540" cy="277622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 marR="5080">
              <a:lnSpc>
                <a:spcPct val="85000"/>
              </a:lnSpc>
              <a:spcBef>
                <a:spcPts val="840"/>
              </a:spcBef>
            </a:pPr>
            <a:r>
              <a:rPr sz="4100" spc="-40" dirty="0">
                <a:solidFill>
                  <a:srgbClr val="FFFFFF"/>
                </a:solidFill>
              </a:rPr>
              <a:t>Животът</a:t>
            </a:r>
            <a:r>
              <a:rPr sz="4100" spc="-190" dirty="0">
                <a:solidFill>
                  <a:srgbClr val="FFFFFF"/>
                </a:solidFill>
              </a:rPr>
              <a:t> </a:t>
            </a:r>
            <a:r>
              <a:rPr sz="4100" spc="-50" dirty="0">
                <a:solidFill>
                  <a:srgbClr val="FFFFFF"/>
                </a:solidFill>
              </a:rPr>
              <a:t>е </a:t>
            </a:r>
            <a:r>
              <a:rPr sz="4100" spc="-35" dirty="0">
                <a:solidFill>
                  <a:srgbClr val="FFFFFF"/>
                </a:solidFill>
              </a:rPr>
              <a:t>твърде</a:t>
            </a:r>
            <a:r>
              <a:rPr sz="4100" spc="-200" dirty="0">
                <a:solidFill>
                  <a:srgbClr val="FFFFFF"/>
                </a:solidFill>
              </a:rPr>
              <a:t> </a:t>
            </a:r>
            <a:r>
              <a:rPr sz="4100" spc="-45" dirty="0">
                <a:solidFill>
                  <a:srgbClr val="FFFFFF"/>
                </a:solidFill>
              </a:rPr>
              <a:t>кратък, </a:t>
            </a:r>
            <a:r>
              <a:rPr sz="4100" dirty="0">
                <a:solidFill>
                  <a:srgbClr val="FFFFFF"/>
                </a:solidFill>
              </a:rPr>
              <a:t>за</a:t>
            </a:r>
            <a:r>
              <a:rPr sz="4100" spc="-160" dirty="0">
                <a:solidFill>
                  <a:srgbClr val="FFFFFF"/>
                </a:solidFill>
              </a:rPr>
              <a:t> </a:t>
            </a:r>
            <a:r>
              <a:rPr sz="4100" dirty="0">
                <a:solidFill>
                  <a:srgbClr val="FFFFFF"/>
                </a:solidFill>
              </a:rPr>
              <a:t>да</a:t>
            </a:r>
            <a:r>
              <a:rPr sz="4100" spc="-170" dirty="0">
                <a:solidFill>
                  <a:srgbClr val="FFFFFF"/>
                </a:solidFill>
              </a:rPr>
              <a:t> </a:t>
            </a:r>
            <a:r>
              <a:rPr sz="4100" spc="-10" dirty="0">
                <a:solidFill>
                  <a:srgbClr val="FFFFFF"/>
                </a:solidFill>
              </a:rPr>
              <a:t>правим </a:t>
            </a:r>
            <a:r>
              <a:rPr sz="4100" spc="-30" dirty="0">
                <a:solidFill>
                  <a:srgbClr val="FFFFFF"/>
                </a:solidFill>
              </a:rPr>
              <a:t>неща,</a:t>
            </a:r>
            <a:r>
              <a:rPr sz="4100" spc="-160" dirty="0">
                <a:solidFill>
                  <a:srgbClr val="FFFFFF"/>
                </a:solidFill>
              </a:rPr>
              <a:t> </a:t>
            </a:r>
            <a:r>
              <a:rPr sz="4100" dirty="0">
                <a:solidFill>
                  <a:srgbClr val="FFFFFF"/>
                </a:solidFill>
              </a:rPr>
              <a:t>в</a:t>
            </a:r>
            <a:r>
              <a:rPr sz="4100" spc="-140" dirty="0">
                <a:solidFill>
                  <a:srgbClr val="FFFFFF"/>
                </a:solidFill>
              </a:rPr>
              <a:t> </a:t>
            </a:r>
            <a:r>
              <a:rPr sz="4100" spc="-20" dirty="0">
                <a:solidFill>
                  <a:srgbClr val="FFFFFF"/>
                </a:solidFill>
              </a:rPr>
              <a:t>които </a:t>
            </a:r>
            <a:r>
              <a:rPr sz="4100" dirty="0">
                <a:solidFill>
                  <a:srgbClr val="FFFFFF"/>
                </a:solidFill>
              </a:rPr>
              <a:t>не</a:t>
            </a:r>
            <a:r>
              <a:rPr sz="4100" spc="-160" dirty="0">
                <a:solidFill>
                  <a:srgbClr val="FFFFFF"/>
                </a:solidFill>
              </a:rPr>
              <a:t> </a:t>
            </a:r>
            <a:r>
              <a:rPr sz="4100" spc="-10" dirty="0">
                <a:solidFill>
                  <a:srgbClr val="FFFFFF"/>
                </a:solidFill>
              </a:rPr>
              <a:t>вярваме!</a:t>
            </a:r>
            <a:endParaRPr sz="4100"/>
          </a:p>
        </p:txBody>
      </p:sp>
      <p:sp>
        <p:nvSpPr>
          <p:cNvPr id="5" name="object 5"/>
          <p:cNvSpPr/>
          <p:nvPr/>
        </p:nvSpPr>
        <p:spPr>
          <a:xfrm>
            <a:off x="7556881" y="0"/>
            <a:ext cx="64135" cy="6858000"/>
          </a:xfrm>
          <a:custGeom>
            <a:avLst/>
            <a:gdLst/>
            <a:ahLst/>
            <a:cxnLst/>
            <a:rect l="l" t="t" r="r" b="b"/>
            <a:pathLst>
              <a:path w="64134" h="6858000">
                <a:moveTo>
                  <a:pt x="64007" y="0"/>
                </a:moveTo>
                <a:lnTo>
                  <a:pt x="0" y="0"/>
                </a:lnTo>
                <a:lnTo>
                  <a:pt x="0" y="6858000"/>
                </a:lnTo>
                <a:lnTo>
                  <a:pt x="64007" y="6858000"/>
                </a:lnTo>
                <a:lnTo>
                  <a:pt x="64007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40763"/>
            <a:ext cx="12192000" cy="34518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75628" y="2581148"/>
            <a:ext cx="347535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Новото</a:t>
            </a:r>
            <a:r>
              <a:rPr sz="4000" b="1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бъдеще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4315"/>
            <a:ext cx="12192000" cy="523875"/>
            <a:chOff x="0" y="6334315"/>
            <a:chExt cx="12192000" cy="523875"/>
          </a:xfrm>
        </p:grpSpPr>
        <p:sp>
          <p:nvSpPr>
            <p:cNvPr id="3" name="object 3"/>
            <p:cNvSpPr/>
            <p:nvPr/>
          </p:nvSpPr>
          <p:spPr>
            <a:xfrm>
              <a:off x="3175" y="6400799"/>
              <a:ext cx="12188825" cy="457200"/>
            </a:xfrm>
            <a:custGeom>
              <a:avLst/>
              <a:gdLst/>
              <a:ahLst/>
              <a:cxnLst/>
              <a:rect l="l" t="t" r="r" b="b"/>
              <a:pathLst>
                <a:path w="12188825" h="457200">
                  <a:moveTo>
                    <a:pt x="12188825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825" y="457199"/>
                  </a:lnTo>
                  <a:lnTo>
                    <a:pt x="12188825" y="0"/>
                  </a:lnTo>
                  <a:close/>
                </a:path>
              </a:pathLst>
            </a:custGeom>
            <a:solidFill>
              <a:srgbClr val="2583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4315"/>
              <a:ext cx="12192000" cy="66675"/>
            </a:xfrm>
            <a:custGeom>
              <a:avLst/>
              <a:gdLst/>
              <a:ahLst/>
              <a:cxnLst/>
              <a:rect l="l" t="t" r="r" b="b"/>
              <a:pathLst>
                <a:path w="12192000" h="66675">
                  <a:moveTo>
                    <a:pt x="12192000" y="0"/>
                  </a:moveTo>
                  <a:lnTo>
                    <a:pt x="0" y="0"/>
                  </a:lnTo>
                  <a:lnTo>
                    <a:pt x="0" y="66484"/>
                  </a:lnTo>
                  <a:lnTo>
                    <a:pt x="12192000" y="6648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1CA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809613" y="1521332"/>
            <a:ext cx="4519295" cy="273177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700" marR="5080">
              <a:lnSpc>
                <a:spcPct val="85000"/>
              </a:lnSpc>
              <a:spcBef>
                <a:spcPts val="1005"/>
              </a:spcBef>
            </a:pPr>
            <a:r>
              <a:rPr sz="5000" b="0" spc="-10" dirty="0">
                <a:solidFill>
                  <a:srgbClr val="252525"/>
                </a:solidFill>
                <a:latin typeface="Calibri Light"/>
                <a:cs typeface="Calibri Light"/>
              </a:rPr>
              <a:t>Грабнете </a:t>
            </a:r>
            <a:r>
              <a:rPr sz="5000" b="0" spc="-50" dirty="0">
                <a:solidFill>
                  <a:srgbClr val="252525"/>
                </a:solidFill>
                <a:latin typeface="Calibri Light"/>
                <a:cs typeface="Calibri Light"/>
              </a:rPr>
              <a:t>бъдещето</a:t>
            </a:r>
            <a:r>
              <a:rPr sz="5000" b="0" spc="-16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5000" b="0" dirty="0">
                <a:solidFill>
                  <a:srgbClr val="252525"/>
                </a:solidFill>
                <a:latin typeface="Calibri Light"/>
                <a:cs typeface="Calibri Light"/>
              </a:rPr>
              <a:t>в</a:t>
            </a:r>
            <a:r>
              <a:rPr sz="5000" b="0" spc="-15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5000" b="0" spc="-20" dirty="0">
                <a:solidFill>
                  <a:srgbClr val="252525"/>
                </a:solidFill>
                <a:latin typeface="Calibri Light"/>
                <a:cs typeface="Calibri Light"/>
              </a:rPr>
              <a:t>ръце </a:t>
            </a:r>
            <a:r>
              <a:rPr sz="5000" b="0" spc="-10" dirty="0">
                <a:solidFill>
                  <a:srgbClr val="252525"/>
                </a:solidFill>
                <a:latin typeface="Calibri Light"/>
                <a:cs typeface="Calibri Light"/>
              </a:rPr>
              <a:t>или</a:t>
            </a:r>
            <a:r>
              <a:rPr sz="5000" b="0" spc="-19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5000" b="0" dirty="0">
                <a:solidFill>
                  <a:srgbClr val="252525"/>
                </a:solidFill>
                <a:latin typeface="Calibri Light"/>
                <a:cs typeface="Calibri Light"/>
              </a:rPr>
              <a:t>то</a:t>
            </a:r>
            <a:r>
              <a:rPr sz="5000" b="0" spc="-18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5000" b="0" dirty="0">
                <a:solidFill>
                  <a:srgbClr val="252525"/>
                </a:solidFill>
                <a:latin typeface="Calibri Light"/>
                <a:cs typeface="Calibri Light"/>
              </a:rPr>
              <a:t>ще</a:t>
            </a:r>
            <a:r>
              <a:rPr sz="5000" b="0" spc="-204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5000" b="0" spc="-25" dirty="0">
                <a:solidFill>
                  <a:srgbClr val="252525"/>
                </a:solidFill>
                <a:latin typeface="Calibri Light"/>
                <a:cs typeface="Calibri Light"/>
              </a:rPr>
              <a:t>ви </a:t>
            </a:r>
            <a:r>
              <a:rPr sz="5000" b="0" spc="-35" dirty="0">
                <a:solidFill>
                  <a:srgbClr val="252525"/>
                </a:solidFill>
                <a:latin typeface="Calibri Light"/>
                <a:cs typeface="Calibri Light"/>
              </a:rPr>
              <a:t>грабне</a:t>
            </a:r>
            <a:r>
              <a:rPr sz="5000" b="0" spc="-17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5000" b="0" dirty="0">
                <a:solidFill>
                  <a:srgbClr val="252525"/>
                </a:solidFill>
                <a:latin typeface="Calibri Light"/>
                <a:cs typeface="Calibri Light"/>
              </a:rPr>
              <a:t>в</a:t>
            </a:r>
            <a:r>
              <a:rPr sz="5000" b="0" spc="-17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5000" b="0" spc="-10" dirty="0">
                <a:solidFill>
                  <a:srgbClr val="252525"/>
                </a:solidFill>
                <a:latin typeface="Calibri Light"/>
                <a:cs typeface="Calibri Light"/>
              </a:rPr>
              <a:t>своите.</a:t>
            </a:r>
            <a:endParaRPr sz="5000">
              <a:latin typeface="Calibri Light"/>
              <a:cs typeface="Calibri Ligh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96" y="640143"/>
            <a:ext cx="5462016" cy="5054041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6805041" y="4343400"/>
            <a:ext cx="4389120" cy="0"/>
          </a:xfrm>
          <a:custGeom>
            <a:avLst/>
            <a:gdLst/>
            <a:ahLst/>
            <a:cxnLst/>
            <a:rect l="l" t="t" r="r" b="b"/>
            <a:pathLst>
              <a:path w="4389120">
                <a:moveTo>
                  <a:pt x="0" y="0"/>
                </a:moveTo>
                <a:lnTo>
                  <a:pt x="4389119" y="0"/>
                </a:lnTo>
              </a:path>
            </a:pathLst>
          </a:custGeom>
          <a:ln w="6350">
            <a:solidFill>
              <a:srgbClr val="3440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55657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От</a:t>
            </a:r>
            <a:r>
              <a:rPr spc="-195" dirty="0"/>
              <a:t> </a:t>
            </a:r>
            <a:r>
              <a:rPr spc="-35" dirty="0"/>
              <a:t>какво</a:t>
            </a:r>
            <a:r>
              <a:rPr spc="-180" dirty="0"/>
              <a:t> </a:t>
            </a:r>
            <a:r>
              <a:rPr dirty="0"/>
              <a:t>да</a:t>
            </a:r>
            <a:r>
              <a:rPr spc="-175" dirty="0"/>
              <a:t> </a:t>
            </a:r>
            <a:r>
              <a:rPr dirty="0"/>
              <a:t>се</a:t>
            </a:r>
            <a:r>
              <a:rPr spc="-190" dirty="0"/>
              <a:t> </a:t>
            </a:r>
            <a:r>
              <a:rPr spc="-10" dirty="0"/>
              <a:t>пазим?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55447" y="1813686"/>
            <a:ext cx="7826375" cy="405828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1303020">
              <a:lnSpc>
                <a:spcPts val="3020"/>
              </a:lnSpc>
              <a:spcBef>
                <a:spcPts val="48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Най-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големият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риск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всяка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организация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е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институционалната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слепота!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Неспособността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виждаме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по-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широкия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контекст.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30"/>
              </a:lnSpc>
              <a:spcBef>
                <a:spcPts val="144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Нашите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собствени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очила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Calibri"/>
                <a:cs typeface="Calibri"/>
              </a:rPr>
              <a:t>допълнително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изкривяват възприятията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реакциите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ни,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които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бездруго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endParaRPr sz="2800">
              <a:latin typeface="Calibri"/>
              <a:cs typeface="Calibri"/>
            </a:endParaRPr>
          </a:p>
          <a:p>
            <a:pPr marL="12700" marR="264795">
              <a:lnSpc>
                <a:spcPts val="3020"/>
              </a:lnSpc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оформени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8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нашия</a:t>
            </a:r>
            <a:r>
              <a:rPr sz="2800" spc="-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произход,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култура,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история</a:t>
            </a:r>
            <a:r>
              <a:rPr sz="28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опит.</a:t>
            </a:r>
            <a:endParaRPr sz="2800">
              <a:latin typeface="Calibri"/>
              <a:cs typeface="Calibri"/>
            </a:endParaRPr>
          </a:p>
          <a:p>
            <a:pPr marL="12700" marR="419100">
              <a:lnSpc>
                <a:spcPts val="3020"/>
              </a:lnSpc>
              <a:spcBef>
                <a:spcPts val="140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Свалете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очилата</a:t>
            </a:r>
            <a:r>
              <a:rPr sz="28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създайте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достатъчно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мислено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пространство,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видите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през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чуждите!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93718" y="2032254"/>
            <a:ext cx="3025155" cy="34710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" y="6334315"/>
            <a:ext cx="12188825" cy="64135"/>
          </a:xfrm>
          <a:custGeom>
            <a:avLst/>
            <a:gdLst/>
            <a:ahLst/>
            <a:cxnLst/>
            <a:rect l="l" t="t" r="r" b="b"/>
            <a:pathLst>
              <a:path w="12188825" h="64135">
                <a:moveTo>
                  <a:pt x="12188825" y="0"/>
                </a:moveTo>
                <a:lnTo>
                  <a:pt x="0" y="0"/>
                </a:lnTo>
                <a:lnTo>
                  <a:pt x="0" y="64008"/>
                </a:lnTo>
                <a:lnTo>
                  <a:pt x="12188825" y="64008"/>
                </a:lnTo>
                <a:lnTo>
                  <a:pt x="12188825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3533" y="1737867"/>
            <a:ext cx="9967595" cy="0"/>
          </a:xfrm>
          <a:custGeom>
            <a:avLst/>
            <a:gdLst/>
            <a:ahLst/>
            <a:cxnLst/>
            <a:rect l="l" t="t" r="r" b="b"/>
            <a:pathLst>
              <a:path w="9967595">
                <a:moveTo>
                  <a:pt x="0" y="0"/>
                </a:moveTo>
                <a:lnTo>
                  <a:pt x="9966972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6324" y="908380"/>
            <a:ext cx="87649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Истината</a:t>
            </a:r>
            <a:r>
              <a:rPr spc="-225" dirty="0"/>
              <a:t> </a:t>
            </a:r>
            <a:r>
              <a:rPr dirty="0"/>
              <a:t>за</a:t>
            </a:r>
            <a:r>
              <a:rPr spc="-170" dirty="0"/>
              <a:t> </a:t>
            </a:r>
            <a:r>
              <a:rPr spc="-45" dirty="0"/>
              <a:t>пазарните</a:t>
            </a:r>
            <a:r>
              <a:rPr spc="-204" dirty="0"/>
              <a:t> </a:t>
            </a:r>
            <a:r>
              <a:rPr spc="-25" dirty="0"/>
              <a:t>проучвания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324" y="1813686"/>
            <a:ext cx="6059805" cy="3497579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963930">
              <a:lnSpc>
                <a:spcPts val="3020"/>
              </a:lnSpc>
              <a:spcBef>
                <a:spcPts val="480"/>
              </a:spcBef>
            </a:pP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Полезни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само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краткотрайни прогнози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1365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Помагат</a:t>
            </a:r>
            <a:r>
              <a:rPr sz="28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следим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настроенията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клиентите,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но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настроенията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се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менят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за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часове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отговор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нови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продукти,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социални</a:t>
            </a:r>
            <a:r>
              <a:rPr sz="2800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медии,</a:t>
            </a:r>
            <a:r>
              <a:rPr sz="28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скандали,</a:t>
            </a:r>
            <a:r>
              <a:rPr sz="2800" spc="-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спортни събития…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Не</a:t>
            </a:r>
            <a:r>
              <a:rPr sz="2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могат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да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предсказват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бъдещето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20557" y="1916302"/>
            <a:ext cx="3135122" cy="34292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2055</Words>
  <Application>Microsoft Office PowerPoint</Application>
  <PresentationFormat>Widescreen</PresentationFormat>
  <Paragraphs>240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2" baseType="lpstr">
      <vt:lpstr>Calibri</vt:lpstr>
      <vt:lpstr>Calibri Light</vt:lpstr>
      <vt:lpstr>Office Theme</vt:lpstr>
      <vt:lpstr>PowerPoint Presentation</vt:lpstr>
      <vt:lpstr>Новата икономика</vt:lpstr>
      <vt:lpstr>Накъде отиваме</vt:lpstr>
      <vt:lpstr>Икономика на преживяването</vt:lpstr>
      <vt:lpstr>PowerPoint Presentation</vt:lpstr>
      <vt:lpstr>Новото бъдеще</vt:lpstr>
      <vt:lpstr>PowerPoint Presentation</vt:lpstr>
      <vt:lpstr>От какво да се пазим?</vt:lpstr>
      <vt:lpstr>Истината за пазарните проучвания</vt:lpstr>
      <vt:lpstr>Изследване на бъдещето</vt:lpstr>
      <vt:lpstr>Дългосрочните тенденции</vt:lpstr>
      <vt:lpstr>Дългосрочните тенденции</vt:lpstr>
      <vt:lpstr>Дългосрочните тенденции</vt:lpstr>
      <vt:lpstr>Тенденции и антитенденции</vt:lpstr>
      <vt:lpstr>Големите промени през последните 20 години</vt:lpstr>
      <vt:lpstr>Шестте лица на бъдещето</vt:lpstr>
      <vt:lpstr>Шестте лица на бъдещето</vt:lpstr>
      <vt:lpstr>Шестте лица на бъдещето</vt:lpstr>
      <vt:lpstr>Бързина</vt:lpstr>
      <vt:lpstr>Бързина</vt:lpstr>
      <vt:lpstr>Дигиталното време</vt:lpstr>
      <vt:lpstr>Бъдещи реакции срещу хипердигиталния начин на живот</vt:lpstr>
      <vt:lpstr>40 годишно въздействие за 20 секунди</vt:lpstr>
      <vt:lpstr>Примери за непредвидени събития</vt:lpstr>
      <vt:lpstr>Управление на риска</vt:lpstr>
      <vt:lpstr>Бързината в ежедневния бизнес</vt:lpstr>
      <vt:lpstr>Конвергенция или иновация</vt:lpstr>
      <vt:lpstr>Простотата и емоцията- въпрос на оцеляване</vt:lpstr>
      <vt:lpstr>Бъдещето на печата и медиите</vt:lpstr>
      <vt:lpstr>Урбанизация</vt:lpstr>
      <vt:lpstr>Урбанизация</vt:lpstr>
      <vt:lpstr>Благата</vt:lpstr>
      <vt:lpstr>Живот в градовете</vt:lpstr>
      <vt:lpstr>Бъдещето на здравеопазването</vt:lpstr>
      <vt:lpstr>Епохата на скъпоценното дете</vt:lpstr>
      <vt:lpstr>Социалност</vt:lpstr>
      <vt:lpstr>Социалност</vt:lpstr>
      <vt:lpstr>Новите племена</vt:lpstr>
      <vt:lpstr>Трибализмът и ЕС</vt:lpstr>
      <vt:lpstr>Племенният принцип в компаниите</vt:lpstr>
      <vt:lpstr>Племена и брандове</vt:lpstr>
      <vt:lpstr>Млади и стари племена</vt:lpstr>
      <vt:lpstr>Универсалност</vt:lpstr>
      <vt:lpstr>Универсалност</vt:lpstr>
      <vt:lpstr>Глобализацията</vt:lpstr>
      <vt:lpstr>Мегаверигите</vt:lpstr>
      <vt:lpstr>Ценовите войни</vt:lpstr>
      <vt:lpstr>7- те ключа на успеха</vt:lpstr>
      <vt:lpstr>Луксозните стоки</vt:lpstr>
      <vt:lpstr>Бъдещето на търговските центрове</vt:lpstr>
      <vt:lpstr>Радикалност</vt:lpstr>
      <vt:lpstr>Радикалност и активизъм</vt:lpstr>
      <vt:lpstr>Социална отговорност и резултати</vt:lpstr>
      <vt:lpstr>Социална отговорност и лоялност</vt:lpstr>
      <vt:lpstr>Етика</vt:lpstr>
      <vt:lpstr>Етика</vt:lpstr>
      <vt:lpstr>Етика в компанията</vt:lpstr>
      <vt:lpstr>Животът е твърде кратък, за да правим неща, в които не вярваме!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Ralica Boteva</dc:creator>
  <cp:lastModifiedBy>Aneliya Kaneva</cp:lastModifiedBy>
  <cp:revision>1</cp:revision>
  <dcterms:created xsi:type="dcterms:W3CDTF">2024-10-01T11:13:11Z</dcterms:created>
  <dcterms:modified xsi:type="dcterms:W3CDTF">2024-10-01T11:22:49Z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2024-10-01T00:00:00Z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2024-10-01T00:00:00Z</vt:filetime>
  </property>
  <property fmtid="{D5CDD505-2E9C-101B-9397-08002B2CF9AE}" pid="5" name="Producer">
    <vt:lpwstr>Microsoft® PowerPoint® for Microsoft 365</vt:lpwstr>
  </property>
</Properties>
</file>