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857" r:id="rId6"/>
    <p:sldMasterId id="2147483831" r:id="rId7"/>
    <p:sldMasterId id="2147483861" r:id="rId8"/>
    <p:sldMasterId id="2147483889" r:id="rId9"/>
    <p:sldMasterId id="2147483887" r:id="rId10"/>
  </p:sldMasterIdLst>
  <p:notesMasterIdLst>
    <p:notesMasterId r:id="rId19"/>
  </p:notesMasterIdLst>
  <p:handoutMasterIdLst>
    <p:handoutMasterId r:id="rId20"/>
  </p:handoutMasterIdLst>
  <p:sldIdLst>
    <p:sldId id="1090" r:id="rId11"/>
    <p:sldId id="1101" r:id="rId12"/>
    <p:sldId id="1065" r:id="rId13"/>
    <p:sldId id="1097" r:id="rId14"/>
    <p:sldId id="1066" r:id="rId15"/>
    <p:sldId id="1100" r:id="rId16"/>
    <p:sldId id="1092" r:id="rId17"/>
    <p:sldId id="1102" r:id="rId18"/>
  </p:sldIdLst>
  <p:sldSz cx="12192000" cy="6858000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1248" userDrawn="1">
          <p15:clr>
            <a:srgbClr val="A4A3A4"/>
          </p15:clr>
        </p15:guide>
        <p15:guide id="6" orient="horz" pos="864" userDrawn="1">
          <p15:clr>
            <a:srgbClr val="A4A3A4"/>
          </p15:clr>
        </p15:guide>
        <p15:guide id="7" orient="horz" pos="3696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08" userDrawn="1">
          <p15:clr>
            <a:srgbClr val="A4A3A4"/>
          </p15:clr>
        </p15:guide>
        <p15:guide id="10" orient="horz" pos="1920" userDrawn="1">
          <p15:clr>
            <a:srgbClr val="A4A3A4"/>
          </p15:clr>
        </p15:guide>
        <p15:guide id="11" orient="horz" pos="1392" userDrawn="1">
          <p15:clr>
            <a:srgbClr val="A4A3A4"/>
          </p15:clr>
        </p15:guide>
        <p15:guide id="12" pos="3360" userDrawn="1">
          <p15:clr>
            <a:srgbClr val="A4A3A4"/>
          </p15:clr>
        </p15:guide>
        <p15:guide id="13" pos="4080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  <p15:guide id="15" orient="horz" pos="576" userDrawn="1">
          <p15:clr>
            <a:srgbClr val="A4A3A4"/>
          </p15:clr>
        </p15:guide>
        <p15:guide id="16" pos="624" userDrawn="1">
          <p15:clr>
            <a:srgbClr val="A4A3A4"/>
          </p15:clr>
        </p15:guide>
        <p15:guide id="17" pos="432" userDrawn="1">
          <p15:clr>
            <a:srgbClr val="A4A3A4"/>
          </p15:clr>
        </p15:guide>
        <p15:guide id="18" orient="horz" pos="2208" userDrawn="1">
          <p15:clr>
            <a:srgbClr val="A4A3A4"/>
          </p15:clr>
        </p15:guide>
        <p15:guide id="19" pos="4848" userDrawn="1">
          <p15:clr>
            <a:srgbClr val="A4A3A4"/>
          </p15:clr>
        </p15:guide>
        <p15:guide id="20" orient="horz" pos="25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732E81"/>
    <a:srgbClr val="457DC8"/>
    <a:srgbClr val="0047C8"/>
    <a:srgbClr val="374CD6"/>
    <a:srgbClr val="10233F"/>
    <a:srgbClr val="004BF5"/>
    <a:srgbClr val="0A5496"/>
    <a:srgbClr val="082E87"/>
    <a:srgbClr val="F0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1" autoAdjust="0"/>
    <p:restoredTop sz="86437" autoAdjust="0"/>
  </p:normalViewPr>
  <p:slideViewPr>
    <p:cSldViewPr showGuides="1">
      <p:cViewPr varScale="1">
        <p:scale>
          <a:sx n="59" d="100"/>
          <a:sy n="59" d="100"/>
        </p:scale>
        <p:origin x="450" y="72"/>
      </p:cViewPr>
      <p:guideLst>
        <p:guide orient="horz" pos="1536"/>
        <p:guide pos="3840"/>
        <p:guide orient="horz" pos="1248"/>
        <p:guide orient="horz" pos="864"/>
        <p:guide orient="horz" pos="3696"/>
        <p:guide pos="640"/>
        <p:guide pos="7008"/>
        <p:guide orient="horz" pos="1920"/>
        <p:guide orient="horz" pos="1392"/>
        <p:guide pos="3360"/>
        <p:guide pos="4080"/>
        <p:guide orient="horz" pos="192"/>
        <p:guide orient="horz" pos="576"/>
        <p:guide pos="624"/>
        <p:guide pos="432"/>
        <p:guide orient="horz" pos="2208"/>
        <p:guide pos="4848"/>
        <p:guide orient="horz" pos="25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88"/>
    </p:cViewPr>
  </p:sorterViewPr>
  <p:notesViewPr>
    <p:cSldViewPr showGuides="1">
      <p:cViewPr varScale="1">
        <p:scale>
          <a:sx n="91" d="100"/>
          <a:sy n="91" d="100"/>
        </p:scale>
        <p:origin x="247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2742" cy="465621"/>
          </a:xfrm>
          <a:prstGeom prst="rect">
            <a:avLst/>
          </a:prstGeom>
        </p:spPr>
        <p:txBody>
          <a:bodyPr vert="horz" lIns="91840" tIns="45920" rIns="91840" bIns="459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184"/>
            <a:ext cx="2982742" cy="465621"/>
          </a:xfrm>
          <a:prstGeom prst="rect">
            <a:avLst/>
          </a:prstGeom>
        </p:spPr>
        <p:txBody>
          <a:bodyPr vert="horz" lIns="91840" tIns="45920" rIns="91840" bIns="459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4" y="8829184"/>
            <a:ext cx="2982742" cy="465621"/>
          </a:xfrm>
          <a:prstGeom prst="rect">
            <a:avLst/>
          </a:prstGeom>
        </p:spPr>
        <p:txBody>
          <a:bodyPr vert="horz" wrap="square" lIns="91840" tIns="45920" rIns="91840" bIns="4592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2742" cy="465621"/>
          </a:xfrm>
          <a:prstGeom prst="rect">
            <a:avLst/>
          </a:prstGeom>
        </p:spPr>
        <p:txBody>
          <a:bodyPr vert="horz" lIns="92852" tIns="46425" rIns="92852" bIns="4642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514" y="3"/>
            <a:ext cx="2982742" cy="465621"/>
          </a:xfrm>
          <a:prstGeom prst="rect">
            <a:avLst/>
          </a:prstGeom>
        </p:spPr>
        <p:txBody>
          <a:bodyPr vert="horz" wrap="square" lIns="92852" tIns="46425" rIns="92852" bIns="46425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6/21/2024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8500"/>
            <a:ext cx="61944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52" tIns="46425" rIns="92852" bIns="4642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05" y="4416191"/>
            <a:ext cx="5504204" cy="4182580"/>
          </a:xfrm>
          <a:prstGeom prst="rect">
            <a:avLst/>
          </a:prstGeom>
        </p:spPr>
        <p:txBody>
          <a:bodyPr vert="horz" lIns="92852" tIns="46425" rIns="92852" bIns="4642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184"/>
            <a:ext cx="2982742" cy="465621"/>
          </a:xfrm>
          <a:prstGeom prst="rect">
            <a:avLst/>
          </a:prstGeom>
        </p:spPr>
        <p:txBody>
          <a:bodyPr vert="horz" lIns="92852" tIns="46425" rIns="92852" bIns="4642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514" y="8829184"/>
            <a:ext cx="2982742" cy="465621"/>
          </a:xfrm>
          <a:prstGeom prst="rect">
            <a:avLst/>
          </a:prstGeom>
        </p:spPr>
        <p:txBody>
          <a:bodyPr vert="horz" wrap="square" lIns="92852" tIns="46425" rIns="92852" bIns="46425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649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86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621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705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33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36495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5" name="Picture 2" descr="http://www.lionsclubs.org/cs-assets/_files/images/logos/lionlogo_2c.jp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521" y="5701738"/>
            <a:ext cx="886508" cy="83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8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82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80" r:id="rId12"/>
    <p:sldLayoutId id="2147483875" r:id="rId13"/>
    <p:sldLayoutId id="2147483878" r:id="rId14"/>
    <p:sldLayoutId id="2147483879" r:id="rId15"/>
    <p:sldLayoutId id="2147483876" r:id="rId1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66" r:id="rId4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lionsclubs.org/en/resources-for-members/resource-center/zone-region-chairperson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80472" y="3553308"/>
            <a:ext cx="10668000" cy="170835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bg-BG" sz="6000" kern="0" dirty="0">
                <a:solidFill>
                  <a:srgbClr val="EBB700"/>
                </a:solidFill>
              </a:rPr>
              <a:t>Основи за Председатели на Зони/Региони</a:t>
            </a:r>
            <a:endParaRPr lang="en-US" sz="6000" kern="0" dirty="0">
              <a:solidFill>
                <a:srgbClr val="EBB700"/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0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33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339578" y="2280793"/>
            <a:ext cx="9525000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Да затвърдим разбирането на отговорностите на Председателите на Зони/Региони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lang="bg-BG" sz="3200" dirty="0">
              <a:solidFill>
                <a:schemeClr val="bg1"/>
              </a:solidFill>
            </a:endParaRPr>
          </a:p>
          <a:p>
            <a:pPr marL="457200" indent="-4572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marL="457200" lvl="0" indent="-4572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Да се запознаем  в детайли с два ресурса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81101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5214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5400" kern="0" dirty="0">
                <a:solidFill>
                  <a:schemeClr val="bg1"/>
                </a:solidFill>
              </a:rPr>
              <a:t>Цели на сесията</a:t>
            </a:r>
            <a:endParaRPr lang="en-US" sz="54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78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" t="9867" r="630" b="6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066800" y="2130161"/>
            <a:ext cx="9601200" cy="1527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bg-BG" sz="4800" dirty="0"/>
              <a:t>Отговорности на Председателя на Зона/Регион</a:t>
            </a:r>
            <a:endParaRPr lang="en-US" sz="4800" dirty="0"/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FC3A3D-523B-410A-9E40-0B9A36880005}"/>
              </a:ext>
            </a:extLst>
          </p:cNvPr>
          <p:cNvSpPr txBox="1">
            <a:spLocks/>
          </p:cNvSpPr>
          <p:nvPr/>
        </p:nvSpPr>
        <p:spPr>
          <a:xfrm>
            <a:off x="1524000" y="228600"/>
            <a:ext cx="10013156" cy="109361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Упражнение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bg-BG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Отговорности на ЗП/РП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BB1B3E-B796-419B-AC91-7EADCE585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0"/>
            <a:ext cx="4114800" cy="2743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074FB0-478C-4700-BEEC-AC77138C0961}"/>
              </a:ext>
            </a:extLst>
          </p:cNvPr>
          <p:cNvSpPr txBox="1">
            <a:spLocks/>
          </p:cNvSpPr>
          <p:nvPr/>
        </p:nvSpPr>
        <p:spPr>
          <a:xfrm>
            <a:off x="5100685" y="2133600"/>
            <a:ext cx="6705600" cy="3733800"/>
          </a:xfrm>
          <a:prstGeom prst="rect">
            <a:avLst/>
          </a:prstGeom>
        </p:spPr>
        <p:txBody>
          <a:bodyPr>
            <a:normAutofit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bg-BG" sz="3200" kern="0" dirty="0">
                <a:latin typeface="Arial" charset="0"/>
                <a:cs typeface="Arial" charset="0"/>
              </a:rPr>
              <a:t>Прочетете двете отговорности в Помагалото си на стр. 3 и 4 и отговорете на въпросите, които следват. </a:t>
            </a:r>
            <a:endParaRPr lang="en-US" sz="3200" kern="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US" sz="3200" kern="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bg-BG" sz="3200" kern="0" dirty="0">
                <a:latin typeface="Arial" charset="0"/>
                <a:ea typeface="Arial" charset="0"/>
                <a:cs typeface="Arial" charset="0"/>
              </a:rPr>
              <a:t>Имате</a:t>
            </a:r>
            <a:r>
              <a:rPr lang="en-US" sz="3200" kern="0" dirty="0"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bg-BG" sz="3200" kern="0" dirty="0">
                <a:latin typeface="Arial" charset="0"/>
                <a:ea typeface="Arial" charset="0"/>
                <a:cs typeface="Arial" charset="0"/>
              </a:rPr>
              <a:t>минути за това упражнение.</a:t>
            </a:r>
            <a:endParaRPr lang="en-US" sz="2400" kern="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88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" t="8212" r="474" b="8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448975" y="2819400"/>
            <a:ext cx="966450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bg-BG" sz="4800" kern="0" dirty="0"/>
              <a:t>Полезни ресурси</a:t>
            </a:r>
            <a:endParaRPr lang="en-US" sz="4800" kern="0" dirty="0"/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7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438400"/>
            <a:ext cx="8629423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922068" y="12341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03980" y="507577"/>
            <a:ext cx="8836928" cy="54457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chemeClr val="bg1"/>
                </a:solidFill>
              </a:rPr>
              <a:t>Ресурси за ЗП/РП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CC7BE6-D0FE-6B85-2E2D-F08BCEA035E1}"/>
              </a:ext>
            </a:extLst>
          </p:cNvPr>
          <p:cNvSpPr txBox="1"/>
          <p:nvPr/>
        </p:nvSpPr>
        <p:spPr>
          <a:xfrm>
            <a:off x="2621757" y="1747791"/>
            <a:ext cx="891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0B2EAA-6EBF-2F31-F413-7FF818F6733B}"/>
              </a:ext>
            </a:extLst>
          </p:cNvPr>
          <p:cNvSpPr txBox="1"/>
          <p:nvPr/>
        </p:nvSpPr>
        <p:spPr>
          <a:xfrm>
            <a:off x="2803980" y="1905000"/>
            <a:ext cx="82450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2800" dirty="0">
                <a:solidFill>
                  <a:schemeClr val="bg1"/>
                </a:solidFill>
              </a:rPr>
              <a:t>Ръководство за организиране на срещи на Консулативния Комитет на ДУ 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2800" dirty="0">
                <a:solidFill>
                  <a:schemeClr val="bg1"/>
                </a:solidFill>
              </a:rPr>
              <a:t>Е-Книга на Председателя на Зона/Регион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2800" dirty="0">
                <a:solidFill>
                  <a:schemeClr val="bg1"/>
                </a:solidFill>
              </a:rPr>
              <a:t>Налични са на уебсайта </a:t>
            </a:r>
            <a:r>
              <a:rPr lang="en-US" sz="2800" dirty="0">
                <a:solidFill>
                  <a:schemeClr val="bg1"/>
                </a:solidFill>
                <a:hlinkClick r:id="rId4"/>
              </a:rPr>
              <a:t>https://www.lionsclubs.org/en/resources-for-members/resource-center/zone-region-chairpersons</a:t>
            </a:r>
            <a:r>
              <a:rPr lang="bg-BG" sz="2800" dirty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916E71-52D9-80A9-45B2-E0A7F2492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6359">
            <a:off x="322952" y="495193"/>
            <a:ext cx="2146063" cy="2774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7D21E8-8A6E-7466-EB24-8A33FCB6B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96933">
            <a:off x="402901" y="3139751"/>
            <a:ext cx="1975569" cy="25355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7519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FC3A3D-523B-410A-9E40-0B9A36880005}"/>
              </a:ext>
            </a:extLst>
          </p:cNvPr>
          <p:cNvSpPr txBox="1">
            <a:spLocks/>
          </p:cNvSpPr>
          <p:nvPr/>
        </p:nvSpPr>
        <p:spPr>
          <a:xfrm>
            <a:off x="1219200" y="228600"/>
            <a:ext cx="10317956" cy="109361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Упражнение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bg-BG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Тест за ресурсите 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BB1B3E-B796-419B-AC91-7EADCE585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" y="2643157"/>
            <a:ext cx="4114800" cy="2743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074FB0-478C-4700-BEEC-AC77138C0961}"/>
              </a:ext>
            </a:extLst>
          </p:cNvPr>
          <p:cNvSpPr txBox="1">
            <a:spLocks/>
          </p:cNvSpPr>
          <p:nvPr/>
        </p:nvSpPr>
        <p:spPr>
          <a:xfrm>
            <a:off x="5257800" y="1371600"/>
            <a:ext cx="6705600" cy="5051286"/>
          </a:xfrm>
          <a:prstGeom prst="rect">
            <a:avLst/>
          </a:prstGeom>
        </p:spPr>
        <p:txBody>
          <a:bodyPr>
            <a:normAutofit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b="1" kern="0" dirty="0">
              <a:latin typeface="Arial" charset="0"/>
              <a:cs typeface="Arial" charset="0"/>
            </a:endParaRPr>
          </a:p>
          <a:p>
            <a:pPr marL="514350" indent="-514350">
              <a:buAutoNum type="arabicPeriod"/>
            </a:pPr>
            <a:endParaRPr lang="en-US" sz="3200" b="1" kern="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DC674-1937-5F7B-B614-E94DE8122418}"/>
              </a:ext>
            </a:extLst>
          </p:cNvPr>
          <p:cNvSpPr txBox="1"/>
          <p:nvPr/>
        </p:nvSpPr>
        <p:spPr>
          <a:xfrm>
            <a:off x="5257800" y="1946970"/>
            <a:ext cx="6477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/>
              <a:t>Прегледайте въприсите на теста от стр. </a:t>
            </a:r>
            <a:r>
              <a:rPr lang="en-US" sz="3200" dirty="0"/>
              <a:t>5 - 7 </a:t>
            </a:r>
            <a:r>
              <a:rPr lang="bg-BG" sz="3200" dirty="0"/>
              <a:t>в Помагалото.</a:t>
            </a:r>
            <a:endParaRPr lang="en-US" sz="3200" dirty="0"/>
          </a:p>
          <a:p>
            <a:endParaRPr lang="en-US" sz="3200" dirty="0"/>
          </a:p>
          <a:p>
            <a:r>
              <a:rPr lang="bg-BG" sz="3200" dirty="0"/>
              <a:t>Ползвайте ресурсите, за да отговорите на въпросите. </a:t>
            </a:r>
          </a:p>
          <a:p>
            <a:endParaRPr lang="en-US" sz="3200" dirty="0"/>
          </a:p>
          <a:p>
            <a:r>
              <a:rPr lang="bg-BG" sz="3200" dirty="0"/>
              <a:t>Имате</a:t>
            </a:r>
            <a:r>
              <a:rPr lang="en-US" sz="3200" dirty="0"/>
              <a:t>10 </a:t>
            </a:r>
            <a:r>
              <a:rPr lang="bg-BG" sz="3200" dirty="0"/>
              <a:t>минути за теста.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8172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339578" y="2280793"/>
            <a:ext cx="9525000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Да затвърдим разбирането на отговорностите на Председателите на Зони/Региони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lang="bg-BG" sz="3200" dirty="0">
              <a:solidFill>
                <a:schemeClr val="bg1"/>
              </a:solidFill>
            </a:endParaRPr>
          </a:p>
          <a:p>
            <a:pPr marL="457200" indent="-4572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marL="457200" lvl="0" indent="-4572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Да се запознаем  в детайли с два ресурса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81101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5214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5400" kern="0" dirty="0">
                <a:solidFill>
                  <a:schemeClr val="bg1"/>
                </a:solidFill>
              </a:rPr>
              <a:t>Цели на сесията</a:t>
            </a:r>
            <a:endParaRPr lang="en-US" sz="54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57861"/>
      </p:ext>
    </p:extLst>
  </p:cSld>
  <p:clrMapOvr>
    <a:masterClrMapping/>
  </p:clrMapOvr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6A8C181-E056-415E-9B59-40F04FA43837}">
  <ds:schemaRefs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a7495015-d16d-4dd1-a72f-488cd8119f34"/>
  </ds:schemaRefs>
</ds:datastoreItem>
</file>

<file path=customXml/itemProps5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66307</TotalTime>
  <Words>186</Words>
  <Application>Microsoft Office PowerPoint</Application>
  <PresentationFormat>Widescreen</PresentationFormat>
  <Paragraphs>60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Arial</vt:lpstr>
      <vt:lpstr>Arial Hebrew Scholar</vt:lpstr>
      <vt:lpstr>Calibri</vt:lpstr>
      <vt:lpstr>Helvetica</vt:lpstr>
      <vt:lpstr>Helvetica Neue</vt:lpstr>
      <vt:lpstr>Open sans</vt:lpstr>
      <vt:lpstr>Segoe UI</vt:lpstr>
      <vt:lpstr>ヒラギノ角ゴ Pro W3</vt:lpstr>
      <vt:lpstr>Blue Page Number</vt:lpstr>
      <vt:lpstr>White Page Number</vt:lpstr>
      <vt:lpstr>No Page Number</vt:lpstr>
      <vt:lpstr>MASTER SLIDE - BLANK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Aneliya Kaneva</cp:lastModifiedBy>
  <cp:revision>1570</cp:revision>
  <cp:lastPrinted>2018-08-22T13:48:40Z</cp:lastPrinted>
  <dcterms:created xsi:type="dcterms:W3CDTF">2016-11-15T15:12:50Z</dcterms:created>
  <dcterms:modified xsi:type="dcterms:W3CDTF">2024-06-21T10:56:44Z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