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861" r:id="rId1"/>
    <p:sldMasterId id="2147483857" r:id="rId2"/>
    <p:sldMasterId id="2147483831" r:id="rId3"/>
    <p:sldMasterId id="2147483648" r:id="rId4"/>
  </p:sldMasterIdLst>
  <p:notesMasterIdLst>
    <p:notesMasterId r:id="rId24"/>
  </p:notesMasterIdLst>
  <p:sldIdLst>
    <p:sldId id="307" r:id="rId5"/>
    <p:sldId id="313" r:id="rId6"/>
    <p:sldId id="309" r:id="rId7"/>
    <p:sldId id="322" r:id="rId8"/>
    <p:sldId id="267" r:id="rId9"/>
    <p:sldId id="324" r:id="rId10"/>
    <p:sldId id="333" r:id="rId11"/>
    <p:sldId id="323" r:id="rId12"/>
    <p:sldId id="311" r:id="rId13"/>
    <p:sldId id="295" r:id="rId14"/>
    <p:sldId id="327" r:id="rId15"/>
    <p:sldId id="328" r:id="rId16"/>
    <p:sldId id="326" r:id="rId17"/>
    <p:sldId id="332" r:id="rId18"/>
    <p:sldId id="310" r:id="rId19"/>
    <p:sldId id="331" r:id="rId20"/>
    <p:sldId id="268" r:id="rId21"/>
    <p:sldId id="329" r:id="rId22"/>
    <p:sldId id="334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86" autoAdjust="0"/>
    <p:restoredTop sz="90726" autoAdjust="0"/>
  </p:normalViewPr>
  <p:slideViewPr>
    <p:cSldViewPr snapToGrid="0">
      <p:cViewPr varScale="1">
        <p:scale>
          <a:sx n="58" d="100"/>
          <a:sy n="58" d="100"/>
        </p:scale>
        <p:origin x="102" y="23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DB560E-A3D9-4D16-AD3A-A472AACA864C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B834D-8B5C-4E6B-A3BC-D72999FAF0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55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79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312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554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57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85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9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568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453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97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0.xml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5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61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Goal Setting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75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2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</a:rPr>
              <a:t>Lorem ipsum dolor sit amet, illud </a:t>
            </a:r>
            <a:r>
              <a:rPr lang="en-US" sz="1800" dirty="0" err="1">
                <a:solidFill>
                  <a:schemeClr val="bg1"/>
                </a:solidFill>
              </a:rPr>
              <a:t>dolorem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voluptaria</a:t>
            </a:r>
            <a:r>
              <a:rPr lang="en-US" sz="1800" dirty="0">
                <a:solidFill>
                  <a:schemeClr val="bg1"/>
                </a:solidFill>
              </a:rPr>
              <a:t> id vel. Duo no </a:t>
            </a:r>
            <a:r>
              <a:rPr lang="en-US" sz="1800" dirty="0" err="1">
                <a:solidFill>
                  <a:schemeClr val="bg1"/>
                </a:solidFill>
              </a:rPr>
              <a:t>prompta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accusam</a:t>
            </a:r>
            <a:r>
              <a:rPr lang="en-US" sz="1800" dirty="0">
                <a:solidFill>
                  <a:schemeClr val="bg1"/>
                </a:solidFill>
              </a:rPr>
              <a:t>, </a:t>
            </a:r>
            <a:r>
              <a:rPr lang="en-US" sz="1800" dirty="0" err="1">
                <a:solidFill>
                  <a:schemeClr val="bg1"/>
                </a:solidFill>
              </a:rPr>
              <a:t>discere</a:t>
            </a:r>
            <a:r>
              <a:rPr lang="en-US" sz="1800" dirty="0">
                <a:solidFill>
                  <a:schemeClr val="bg1"/>
                </a:solidFill>
              </a:rPr>
              <a:t> minimum </a:t>
            </a:r>
            <a:r>
              <a:rPr lang="en-US" sz="1800" dirty="0" err="1">
                <a:solidFill>
                  <a:schemeClr val="bg1"/>
                </a:solidFill>
              </a:rPr>
              <a:t>corrumpit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vel</a:t>
            </a:r>
            <a:r>
              <a:rPr lang="en-US" sz="18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70" y="2847222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61" y="4129887"/>
            <a:ext cx="1513719" cy="1156083"/>
          </a:xfrm>
          <a:prstGeom prst="rect">
            <a:avLst/>
          </a:prstGeom>
        </p:spPr>
        <p:txBody>
          <a:bodyPr wrap="square" lIns="47622" tIns="23811" rIns="47622" bIns="23811">
            <a:spAutoFit/>
          </a:bodyPr>
          <a:lstStyle/>
          <a:p>
            <a:pPr algn="ctr"/>
            <a:r>
              <a:rPr lang="en-US" sz="72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" action="ppaction://noaction"/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6" y="4343400"/>
            <a:ext cx="1740311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5217" tIns="42609" rIns="85217" bIns="42609" rtlCol="0" anchor="ctr"/>
          <a:lstStyle/>
          <a:p>
            <a:pPr algn="ctr"/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3" y="1600613"/>
            <a:ext cx="2514236" cy="2380163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267" y="0"/>
            <a:ext cx="10777469" cy="68580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700" b="1">
                <a:solidFill>
                  <a:srgbClr val="0A5496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7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7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27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38932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028674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371566" indent="0">
              <a:buNone/>
              <a:defRPr sz="135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35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35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3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2" y="1"/>
            <a:ext cx="12189523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75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2" y="2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r>
              <a:rPr lang="en-US" sz="1800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7" y="4048122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>
                <a:solidFill>
                  <a:schemeClr val="bg1"/>
                </a:solidFill>
              </a:defRPr>
            </a:lvl1pPr>
            <a:lvl2pPr marL="389324" indent="0" algn="ctr">
              <a:buNone/>
              <a:defRPr sz="3000">
                <a:solidFill>
                  <a:srgbClr val="F0C300"/>
                </a:solidFill>
              </a:defRPr>
            </a:lvl2pPr>
            <a:lvl3pPr marL="685783" indent="0" algn="ctr">
              <a:buNone/>
              <a:defRPr sz="3000">
                <a:solidFill>
                  <a:srgbClr val="F0C300"/>
                </a:solidFill>
              </a:defRPr>
            </a:lvl3pPr>
            <a:lvl4pPr marL="1028674" indent="0" algn="ctr">
              <a:buNone/>
              <a:defRPr sz="3000">
                <a:solidFill>
                  <a:srgbClr val="F0C300"/>
                </a:solidFill>
              </a:defRPr>
            </a:lvl4pPr>
            <a:lvl5pPr marL="1371566" indent="0" algn="ctr">
              <a:buNone/>
              <a:defRPr sz="3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3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014" tIns="35507" rIns="71014" bIns="35507" rtlCol="0" anchor="ctr"/>
          <a:lstStyle/>
          <a:p>
            <a:pPr algn="ctr"/>
            <a:endParaRPr lang="en-US" sz="18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30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817771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19966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rgbClr val="00338D"/>
              </a:solidFill>
            </a:endParaRPr>
          </a:p>
        </p:txBody>
      </p:sp>
    </p:spTree>
    <p:custDataLst>
      <p:tags r:id="rId9"/>
    </p:custDataLst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4" r:id="rId2"/>
    <p:sldLayoutId id="2147483858" r:id="rId3"/>
    <p:sldLayoutId id="2147483879" r:id="rId4"/>
    <p:sldLayoutId id="2147483877" r:id="rId5"/>
    <p:sldLayoutId id="2147483860" r:id="rId6"/>
    <p:sldLayoutId id="2147483876" r:id="rId7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20040"/>
            <a:ext cx="5588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75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7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45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68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1606682" y="4001892"/>
            <a:ext cx="8978630" cy="161379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Поставяне на Цели в Зоната и план за действие 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057401" y="2348088"/>
            <a:ext cx="7581900" cy="4109155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en-US" sz="3600" dirty="0"/>
          </a:p>
          <a:p>
            <a:pPr>
              <a:spcBef>
                <a:spcPts val="0"/>
              </a:spcBef>
            </a:pPr>
            <a:r>
              <a:rPr lang="bg-BG" sz="4000" dirty="0"/>
              <a:t>Цел без план е просто желание</a:t>
            </a:r>
            <a:r>
              <a:rPr lang="en-US" sz="3600" dirty="0"/>
              <a:t>.</a:t>
            </a:r>
          </a:p>
          <a:p>
            <a:pPr>
              <a:spcBef>
                <a:spcPts val="0"/>
              </a:spcBef>
            </a:pPr>
            <a:endParaRPr lang="en-US" b="1" dirty="0"/>
          </a:p>
          <a:p>
            <a:pPr marL="285750" indent="-285750" algn="r">
              <a:buFontTx/>
              <a:buChar char="-"/>
            </a:pPr>
            <a:r>
              <a:rPr lang="en-US" sz="2400" i="1" dirty="0"/>
              <a:t>Antoine de Saint-Exupéry</a:t>
            </a:r>
          </a:p>
          <a:p>
            <a:pPr algn="r"/>
            <a:r>
              <a:rPr lang="en-US" sz="2400" i="1" dirty="0"/>
              <a:t>Author</a:t>
            </a:r>
          </a:p>
          <a:p>
            <a:pPr algn="r"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617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2D119C-8568-42BA-9594-382DC6F07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02" y="126886"/>
            <a:ext cx="10243090" cy="6583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832ECD-E144-4123-B8A9-353958F10DB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236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207583" y="207583"/>
            <a:ext cx="6858000" cy="6442833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487795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675163" y="2016738"/>
            <a:ext cx="5092507" cy="230832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Елементи на Плана за действие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442833" y="1915076"/>
            <a:ext cx="5633428" cy="346432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Формулиране на Цел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bg-BG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Отговорник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Необходими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ресурси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Начална и Крайна Дата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86978" indent="-571500">
              <a:spcBef>
                <a:spcPts val="0"/>
              </a:spcBef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Промени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F063BD-1218-47CA-A0D8-E2746F72F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38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527680" y="2362246"/>
            <a:ext cx="4836381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Действия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7325714" y="784154"/>
            <a:ext cx="44363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478" indent="0" algn="ctr">
              <a:spcBef>
                <a:spcPts val="0"/>
              </a:spcBef>
              <a:buNone/>
            </a:pP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Помнете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както и целите, действията също могат да бъдат 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endParaRPr lang="en-US" sz="28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Doubt, Portrait, Doubts, Notion, Think">
            <a:extLst>
              <a:ext uri="{FF2B5EF4-FFF2-40B4-BE49-F238E27FC236}">
                <a16:creationId xmlns:a16="http://schemas.microsoft.com/office/drawing/2014/main" id="{16726A5F-DB47-4015-A2BB-878CD16E7F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/>
          <a:stretch/>
        </p:blipFill>
        <p:spPr bwMode="auto">
          <a:xfrm>
            <a:off x="7781606" y="3147076"/>
            <a:ext cx="3363317" cy="256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3007DF7-207B-4D4A-9AFD-8A1B2456E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50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34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4291501" y="506777"/>
            <a:ext cx="6780645" cy="118151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pPr algn="ctr"/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Създайте План за Действие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C6B65B7-0A9E-484A-AD0E-E210DEF70802}"/>
              </a:ext>
            </a:extLst>
          </p:cNvPr>
          <p:cNvSpPr txBox="1">
            <a:spLocks/>
          </p:cNvSpPr>
          <p:nvPr/>
        </p:nvSpPr>
        <p:spPr>
          <a:xfrm>
            <a:off x="4291501" y="1809930"/>
            <a:ext cx="7696200" cy="4140090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Разделяне на </a:t>
            </a:r>
            <a:r>
              <a:rPr lang="en-US" sz="3200" kern="0" dirty="0">
                <a:ea typeface="Arial" charset="0"/>
                <a:cs typeface="Arial" charset="0"/>
              </a:rPr>
              <a:t>3-4 </a:t>
            </a:r>
            <a:r>
              <a:rPr lang="bg-BG" sz="3200" kern="0" dirty="0">
                <a:ea typeface="Arial" charset="0"/>
                <a:cs typeface="Arial" charset="0"/>
              </a:rPr>
              <a:t>групи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Всяка група да избере от стр. </a:t>
            </a:r>
            <a:r>
              <a:rPr lang="en-US" sz="3200" kern="0" dirty="0">
                <a:ea typeface="Arial" charset="0"/>
                <a:cs typeface="Arial" charset="0"/>
              </a:rPr>
              <a:t>2-3 </a:t>
            </a:r>
            <a:r>
              <a:rPr lang="bg-BG" sz="3200" kern="0" dirty="0">
                <a:ea typeface="Arial" charset="0"/>
                <a:cs typeface="Arial" charset="0"/>
              </a:rPr>
              <a:t>на помагалото една от редактираните</a:t>
            </a:r>
            <a:r>
              <a:rPr lang="en-US" sz="3200" kern="0" dirty="0">
                <a:ea typeface="Arial" charset="0"/>
                <a:cs typeface="Arial" charset="0"/>
              </a:rPr>
              <a:t> SMART </a:t>
            </a:r>
            <a:r>
              <a:rPr lang="bg-BG" sz="3200" kern="0" dirty="0">
                <a:ea typeface="Arial" charset="0"/>
                <a:cs typeface="Arial" charset="0"/>
              </a:rPr>
              <a:t>цели</a:t>
            </a:r>
            <a:r>
              <a:rPr lang="en-US" sz="3200" kern="0" dirty="0">
                <a:ea typeface="Arial" charset="0"/>
                <a:cs typeface="Arial" charset="0"/>
              </a:rPr>
              <a:t>. </a:t>
            </a:r>
          </a:p>
          <a:p>
            <a:pPr>
              <a:spcBef>
                <a:spcPts val="0"/>
              </a:spcBef>
            </a:pPr>
            <a:r>
              <a:rPr lang="bg-BG" sz="3200" kern="0" dirty="0">
                <a:cs typeface="Arial" charset="0"/>
              </a:rPr>
              <a:t>Обсъдете в групата как да попълните </a:t>
            </a:r>
            <a:r>
              <a:rPr lang="en-US" sz="3200" kern="0" dirty="0">
                <a:cs typeface="Arial" charset="0"/>
              </a:rPr>
              <a:t> </a:t>
            </a:r>
            <a:r>
              <a:rPr lang="bg-BG" sz="3200" kern="0" dirty="0">
                <a:cs typeface="Arial" charset="0"/>
              </a:rPr>
              <a:t>примерния план за действие, като ползвате определенията на стр.4.</a:t>
            </a:r>
            <a:r>
              <a:rPr lang="en-US" sz="3200" kern="0" dirty="0">
                <a:cs typeface="Arial" charset="0"/>
              </a:rPr>
              <a:t> 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F292EE-FEB2-4894-B775-AFFC265174CA}"/>
              </a:ext>
            </a:extLst>
          </p:cNvPr>
          <p:cNvSpPr txBox="1"/>
          <p:nvPr/>
        </p:nvSpPr>
        <p:spPr>
          <a:xfrm>
            <a:off x="38160" y="4120822"/>
            <a:ext cx="403423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500" b="1" i="1" dirty="0">
                <a:solidFill>
                  <a:srgbClr val="FF0000"/>
                </a:solidFill>
              </a:rPr>
              <a:t>Върнете се на а стр.</a:t>
            </a:r>
            <a:r>
              <a:rPr lang="en-US" sz="1500" b="1" i="1" dirty="0">
                <a:solidFill>
                  <a:srgbClr val="FF0000"/>
                </a:solidFill>
              </a:rPr>
              <a:t> 2-3 </a:t>
            </a:r>
            <a:r>
              <a:rPr lang="bg-BG" sz="1500" b="1" i="1" dirty="0"/>
              <a:t>в Помагалото си</a:t>
            </a:r>
            <a:r>
              <a:rPr lang="en-US" sz="1500" b="1" i="1" dirty="0"/>
              <a:t>. </a:t>
            </a:r>
            <a:r>
              <a:rPr lang="bg-BG" sz="1500" b="1" i="1" dirty="0"/>
              <a:t>Ползвайте </a:t>
            </a:r>
            <a:r>
              <a:rPr lang="bg-BG" sz="1500" b="1" i="1" dirty="0">
                <a:solidFill>
                  <a:srgbClr val="FF0000"/>
                </a:solidFill>
              </a:rPr>
              <a:t>стр.</a:t>
            </a:r>
            <a:r>
              <a:rPr lang="en-US" sz="1500" b="1" i="1" dirty="0">
                <a:solidFill>
                  <a:srgbClr val="FF0000"/>
                </a:solidFill>
              </a:rPr>
              <a:t> 4-5 </a:t>
            </a:r>
            <a:r>
              <a:rPr lang="bg-BG" sz="1500" b="1" i="1" dirty="0"/>
              <a:t>за попълване</a:t>
            </a:r>
            <a:r>
              <a:rPr lang="en-US" sz="1500" b="1" i="1" dirty="0"/>
              <a:t>. </a:t>
            </a:r>
            <a:r>
              <a:rPr lang="bg-BG" sz="1500" b="1" i="1" dirty="0"/>
              <a:t>Имате 10 минути за работа.</a:t>
            </a:r>
            <a:endParaRPr lang="en-US" sz="1500" b="1" i="1" dirty="0"/>
          </a:p>
        </p:txBody>
      </p:sp>
    </p:spTree>
    <p:extLst>
      <p:ext uri="{BB962C8B-B14F-4D97-AF65-F5344CB8AC3E}">
        <p14:creationId xmlns:p14="http://schemas.microsoft.com/office/powerpoint/2010/main" val="189233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607963" y="1936869"/>
            <a:ext cx="8976075" cy="1749914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Приложете знанията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0C100A-A429-4FB0-B686-78409384870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609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01" y="1880674"/>
            <a:ext cx="3719244" cy="21945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B3D4C43-E312-4C83-B2EE-7896B695FC94}"/>
              </a:ext>
            </a:extLst>
          </p:cNvPr>
          <p:cNvSpPr/>
          <p:nvPr/>
        </p:nvSpPr>
        <p:spPr>
          <a:xfrm>
            <a:off x="4994360" y="461328"/>
            <a:ext cx="61522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4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bg-BG" sz="4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 на Зоната</a:t>
            </a:r>
            <a:endParaRPr lang="en-US" sz="30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7BF2883-F91A-4849-B258-A9CAAAD2E56E}"/>
              </a:ext>
            </a:extLst>
          </p:cNvPr>
          <p:cNvSpPr txBox="1">
            <a:spLocks/>
          </p:cNvSpPr>
          <p:nvPr/>
        </p:nvSpPr>
        <p:spPr>
          <a:xfrm>
            <a:off x="4302363" y="1784767"/>
            <a:ext cx="7607415" cy="4585135"/>
          </a:xfrm>
          <a:prstGeom prst="rect">
            <a:avLst/>
          </a:prstGeom>
        </p:spPr>
        <p:txBody>
          <a:bodyPr>
            <a:no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Вземете предвид целите на Дистрикта и Вашите за Зоната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charset="0"/>
              </a:rPr>
              <a:t>Създайте план за действие и изпълнение на целите на ЗП за своята Зона на стр. 6</a:t>
            </a:r>
            <a:r>
              <a:rPr lang="en-US" sz="3200" kern="0" dirty="0"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Създайте примерен план за действие за цели на ДУ на стр. 7.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bg-BG" sz="3200" kern="0" dirty="0">
                <a:cs typeface="Arial" charset="0"/>
              </a:rPr>
              <a:t>Предайте своя план за споделяне с останалите</a:t>
            </a:r>
            <a:r>
              <a:rPr lang="en-US" sz="3200" kern="0" dirty="0">
                <a:cs typeface="Arial" charset="0"/>
              </a:rPr>
              <a:t>.</a:t>
            </a:r>
            <a:r>
              <a:rPr lang="bg-BG" sz="3200" kern="0" dirty="0">
                <a:cs typeface="Arial" charset="0"/>
              </a:rPr>
              <a:t> </a:t>
            </a:r>
            <a:r>
              <a:rPr lang="en-US" sz="3200" kern="0" dirty="0">
                <a:cs typeface="Arial" charset="0"/>
              </a:rPr>
              <a:t>(</a:t>
            </a:r>
            <a:r>
              <a:rPr lang="bg-BG" sz="3200" kern="0" dirty="0">
                <a:cs typeface="Arial" charset="0"/>
              </a:rPr>
              <a:t>поставяне на стената</a:t>
            </a:r>
            <a:r>
              <a:rPr lang="en-US" sz="3200" kern="0" dirty="0">
                <a:cs typeface="Arial" charset="0"/>
              </a:rPr>
              <a:t>)</a:t>
            </a:r>
          </a:p>
          <a:p>
            <a:pPr>
              <a:spcBef>
                <a:spcPts val="0"/>
              </a:spcBef>
            </a:pPr>
            <a:endParaRPr lang="en-US" sz="3300" kern="0" dirty="0">
              <a:latin typeface="Arial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49EE2-08A7-4E19-B41E-0A8497E347EF}"/>
              </a:ext>
            </a:extLst>
          </p:cNvPr>
          <p:cNvSpPr txBox="1"/>
          <p:nvPr/>
        </p:nvSpPr>
        <p:spPr>
          <a:xfrm>
            <a:off x="-36263" y="4180390"/>
            <a:ext cx="383004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6–7 </a:t>
            </a:r>
            <a:r>
              <a:rPr lang="en-US" sz="1500" b="1" i="1" dirty="0"/>
              <a:t>in your participant manual. </a:t>
            </a:r>
          </a:p>
          <a:p>
            <a:endParaRPr lang="en-US" sz="400" b="1" i="1" dirty="0"/>
          </a:p>
          <a:p>
            <a:r>
              <a:rPr lang="en-US" sz="1500" b="1" i="1" dirty="0"/>
              <a:t>You have 20 minutes to complete the exercise.</a:t>
            </a:r>
          </a:p>
        </p:txBody>
      </p:sp>
    </p:spTree>
    <p:extLst>
      <p:ext uri="{BB962C8B-B14F-4D97-AF65-F5344CB8AC3E}">
        <p14:creationId xmlns:p14="http://schemas.microsoft.com/office/powerpoint/2010/main" val="3027577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190750" y="4295053"/>
            <a:ext cx="7830705" cy="56269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Когато е очевидно, че целите не могат да бъдат постигнати, не ги променяйте, променете действията. </a:t>
            </a:r>
            <a:endParaRPr lang="en-US" sz="3600" dirty="0"/>
          </a:p>
          <a:p>
            <a:pPr algn="r"/>
            <a:endParaRPr lang="en-US" sz="2000" i="1" dirty="0"/>
          </a:p>
          <a:p>
            <a:pPr algn="r"/>
            <a:r>
              <a:rPr lang="en-US" i="1" dirty="0"/>
              <a:t>-</a:t>
            </a:r>
            <a:r>
              <a:rPr lang="bg-BG" sz="2400" i="1" dirty="0"/>
              <a:t>Конфуций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035879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851944" y="2010125"/>
            <a:ext cx="4013568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Финална Мисъл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E1136AB-A6B2-448B-9645-8D970A495298}"/>
              </a:ext>
            </a:extLst>
          </p:cNvPr>
          <p:cNvSpPr txBox="1">
            <a:spLocks/>
          </p:cNvSpPr>
          <p:nvPr/>
        </p:nvSpPr>
        <p:spPr>
          <a:xfrm>
            <a:off x="6632530" y="1264341"/>
            <a:ext cx="4951493" cy="1253015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>
              <a:spcBef>
                <a:spcPts val="0"/>
              </a:spcBef>
              <a:buNone/>
            </a:pP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78" indent="0" algn="ctr">
              <a:spcBef>
                <a:spcPts val="0"/>
              </a:spcBef>
              <a:buNone/>
            </a:pP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да гледате в помагалото, колко от вас могат да посочат всяка от характеристиките на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Image result for raised hand">
            <a:extLst>
              <a:ext uri="{FF2B5EF4-FFF2-40B4-BE49-F238E27FC236}">
                <a16:creationId xmlns:a16="http://schemas.microsoft.com/office/drawing/2014/main" id="{2026EE7E-7C24-443B-BE42-4CDC8547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123" y="4761473"/>
            <a:ext cx="3302759" cy="13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4E721B-FE2D-4D83-959E-D3FE57CCD8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5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3000093" y="2356102"/>
            <a:ext cx="8875358" cy="258554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поставяме</a:t>
            </a:r>
            <a:r>
              <a:rPr lang="en-US" sz="3600" kern="0" dirty="0">
                <a:solidFill>
                  <a:schemeClr val="bg1"/>
                </a:solidFill>
              </a:rPr>
              <a:t> SMART</a:t>
            </a:r>
            <a:r>
              <a:rPr lang="bg-BG" sz="3600" kern="0" dirty="0">
                <a:solidFill>
                  <a:schemeClr val="bg1"/>
                </a:solidFill>
              </a:rPr>
              <a:t> - умни</a:t>
            </a:r>
            <a:r>
              <a:rPr lang="en-US" sz="3600" kern="0" dirty="0">
                <a:solidFill>
                  <a:schemeClr val="bg1"/>
                </a:solidFill>
              </a:rPr>
              <a:t> </a:t>
            </a:r>
            <a:r>
              <a:rPr lang="bg-BG" sz="3600" kern="0" dirty="0">
                <a:solidFill>
                  <a:schemeClr val="bg1"/>
                </a:solidFill>
              </a:rPr>
              <a:t>цели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Да съставяме план за действия </a:t>
            </a:r>
            <a:endParaRPr lang="en-US" sz="3600" kern="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bg-BG" sz="3600" kern="0" dirty="0">
                <a:solidFill>
                  <a:schemeClr val="bg1"/>
                </a:solidFill>
              </a:rPr>
              <a:t>Приложение на уменията за</a:t>
            </a:r>
            <a:r>
              <a:rPr lang="en-US" sz="3600" kern="0" dirty="0">
                <a:solidFill>
                  <a:schemeClr val="bg1"/>
                </a:solidFill>
              </a:rPr>
              <a:t> SMART </a:t>
            </a:r>
            <a:r>
              <a:rPr lang="bg-BG" sz="3600" kern="0" dirty="0">
                <a:solidFill>
                  <a:schemeClr val="bg1"/>
                </a:solidFill>
              </a:rPr>
              <a:t>цели и планиране </a:t>
            </a:r>
            <a:endParaRPr lang="en-US" sz="2800" kern="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121363" y="202376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63149" y="1067227"/>
            <a:ext cx="8373905" cy="84912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 на сесията</a:t>
            </a:r>
            <a:endParaRPr lang="en-US" sz="5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9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2199373" y="2227635"/>
            <a:ext cx="7793254" cy="1201366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Да поставяме</a:t>
            </a:r>
            <a:r>
              <a:rPr lang="en-US" sz="6000" kern="0" dirty="0">
                <a:solidFill>
                  <a:srgbClr val="00338D"/>
                </a:solidFill>
              </a:rPr>
              <a:t> SMART </a:t>
            </a:r>
            <a:r>
              <a:rPr lang="bg-BG" sz="6000" kern="0" dirty="0">
                <a:solidFill>
                  <a:srgbClr val="00338D"/>
                </a:solidFill>
              </a:rPr>
              <a:t>цели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B0B059-2BAE-49DB-AF99-0257FCAF9BA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79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382174" y="1859339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Какво 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?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383983" y="2024709"/>
            <a:ext cx="5938503" cy="1404289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Можете ли да посочите всички характеристики на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8" name="Picture 4" descr="Target, Goal, Success, Dart Board, Darts">
            <a:extLst>
              <a:ext uri="{FF2B5EF4-FFF2-40B4-BE49-F238E27FC236}">
                <a16:creationId xmlns:a16="http://schemas.microsoft.com/office/drawing/2014/main" id="{024D36AA-C1B5-4551-B664-113435EEB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734" y="4000499"/>
            <a:ext cx="3429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4BB04B7-FFB4-410E-940A-A14EFC5BA6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041921" y="3287949"/>
            <a:ext cx="6038850" cy="287420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bg-BG" sz="3600" dirty="0"/>
              <a:t>Поставянето на цели е само първата стъпка към превръщането на невидимото във видимо.</a:t>
            </a:r>
            <a:endParaRPr lang="en-US" sz="3600" dirty="0"/>
          </a:p>
          <a:p>
            <a:pPr algn="r"/>
            <a:endParaRPr lang="en-US" sz="2400" i="1" dirty="0"/>
          </a:p>
          <a:p>
            <a:pPr algn="r"/>
            <a:r>
              <a:rPr lang="en-US" sz="2400" i="1" dirty="0"/>
              <a:t>Tony Robbins</a:t>
            </a:r>
          </a:p>
          <a:p>
            <a:pPr algn="r"/>
            <a:r>
              <a:rPr lang="en-US" sz="2400" i="1" dirty="0"/>
              <a:t>Author, Life Coach, and Philanthropist </a:t>
            </a:r>
          </a:p>
        </p:txBody>
      </p:sp>
    </p:spTree>
    <p:extLst>
      <p:ext uri="{BB962C8B-B14F-4D97-AF65-F5344CB8AC3E}">
        <p14:creationId xmlns:p14="http://schemas.microsoft.com/office/powerpoint/2010/main" val="51826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70131" y="-8021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2576941" y="201239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335DA3-992D-9440-B1BD-2CA57DF992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7" cy="702199"/>
          </a:xfrm>
          <a:prstGeom prst="rect">
            <a:avLst/>
          </a:prstGeom>
        </p:spPr>
      </p:pic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2" name="Headline">
            <a:extLst>
              <a:ext uri="{FF2B5EF4-FFF2-40B4-BE49-F238E27FC236}">
                <a16:creationId xmlns:a16="http://schemas.microsoft.com/office/drawing/2014/main" id="{22C1B3AF-4449-4710-A8EC-2C385F4AFF27}"/>
              </a:ext>
            </a:extLst>
          </p:cNvPr>
          <p:cNvSpPr txBox="1">
            <a:spLocks/>
          </p:cNvSpPr>
          <p:nvPr/>
        </p:nvSpPr>
        <p:spPr>
          <a:xfrm>
            <a:off x="2455874" y="1237709"/>
            <a:ext cx="9647082" cy="70903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400" kern="0" dirty="0">
                <a:solidFill>
                  <a:srgbClr val="00338D"/>
                </a:solidFill>
              </a:rPr>
              <a:t>Как се задава умна цел</a:t>
            </a:r>
            <a:r>
              <a:rPr lang="en-US" sz="4400" kern="0" dirty="0">
                <a:solidFill>
                  <a:srgbClr val="00338D"/>
                </a:solidFill>
              </a:rPr>
              <a:t>?</a:t>
            </a:r>
          </a:p>
        </p:txBody>
      </p:sp>
      <p:sp>
        <p:nvSpPr>
          <p:cNvPr id="14" name="Body Copy">
            <a:extLst>
              <a:ext uri="{FF2B5EF4-FFF2-40B4-BE49-F238E27FC236}">
                <a16:creationId xmlns:a16="http://schemas.microsoft.com/office/drawing/2014/main" id="{7CD7C896-102C-4672-9993-BEF448F8F785}"/>
              </a:ext>
            </a:extLst>
          </p:cNvPr>
          <p:cNvSpPr txBox="1">
            <a:spLocks/>
          </p:cNvSpPr>
          <p:nvPr/>
        </p:nvSpPr>
        <p:spPr>
          <a:xfrm>
            <a:off x="1902086" y="2886607"/>
            <a:ext cx="10289914" cy="3408027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S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pecific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/Конкретна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Какво трябва да се постигне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M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easurable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/Измерима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мери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A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ctionable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/Осъществима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Може ли да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</a:rPr>
              <a:t>R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ealistic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/Реалистична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Постижима ли е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15478">
              <a:spcBef>
                <a:spcPts val="0"/>
              </a:spcBef>
            </a:pPr>
            <a:r>
              <a:rPr lang="en-US" sz="3200" b="1" dirty="0">
                <a:solidFill>
                  <a:srgbClr val="FF0000"/>
                </a:solidFill>
              </a:rPr>
              <a:t>T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ime-bound</a:t>
            </a:r>
            <a:r>
              <a:rPr lang="bg-BG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/Със срок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	</a:t>
            </a:r>
            <a:r>
              <a:rPr lang="bg-BG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Кога ще се изпълни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29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ackground - Solid">
            <a:extLst>
              <a:ext uri="{FF2B5EF4-FFF2-40B4-BE49-F238E27FC236}">
                <a16:creationId xmlns:a16="http://schemas.microsoft.com/office/drawing/2014/main" id="{26686E2C-7ED9-1544-816E-ED77CB499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0D2240">
                  <a:alpha val="44000"/>
                </a:srgbClr>
              </a:solidFill>
            </a:endParaRPr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E39E4B24-8DD0-8746-989F-ADE4C1B100E8}"/>
              </a:ext>
            </a:extLst>
          </p:cNvPr>
          <p:cNvSpPr/>
          <p:nvPr/>
        </p:nvSpPr>
        <p:spPr>
          <a:xfrm rot="16200000" flipV="1">
            <a:off x="-105115" y="105115"/>
            <a:ext cx="6858000" cy="6647770"/>
          </a:xfrm>
          <a:custGeom>
            <a:avLst/>
            <a:gdLst>
              <a:gd name="connsiteX0" fmla="*/ 0 w 6858000"/>
              <a:gd name="connsiteY0" fmla="*/ 922089 h 6647770"/>
              <a:gd name="connsiteX1" fmla="*/ 0 w 6858000"/>
              <a:gd name="connsiteY1" fmla="*/ 2959412 h 6647770"/>
              <a:gd name="connsiteX2" fmla="*/ 0 w 6858000"/>
              <a:gd name="connsiteY2" fmla="*/ 4610448 h 6647770"/>
              <a:gd name="connsiteX3" fmla="*/ 0 w 6858000"/>
              <a:gd name="connsiteY3" fmla="*/ 6647770 h 6647770"/>
              <a:gd name="connsiteX4" fmla="*/ 6858000 w 6858000"/>
              <a:gd name="connsiteY4" fmla="*/ 6647770 h 6647770"/>
              <a:gd name="connsiteX5" fmla="*/ 6858000 w 6858000"/>
              <a:gd name="connsiteY5" fmla="*/ 4610448 h 6647770"/>
              <a:gd name="connsiteX6" fmla="*/ 6858000 w 6858000"/>
              <a:gd name="connsiteY6" fmla="*/ 2037322 h 6647770"/>
              <a:gd name="connsiteX7" fmla="*/ 6858000 w 6858000"/>
              <a:gd name="connsiteY7" fmla="*/ 0 h 6647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58000" h="6647770">
                <a:moveTo>
                  <a:pt x="0" y="922089"/>
                </a:moveTo>
                <a:lnTo>
                  <a:pt x="0" y="2959412"/>
                </a:lnTo>
                <a:lnTo>
                  <a:pt x="0" y="4610448"/>
                </a:lnTo>
                <a:lnTo>
                  <a:pt x="0" y="6647770"/>
                </a:lnTo>
                <a:lnTo>
                  <a:pt x="6858000" y="6647770"/>
                </a:lnTo>
                <a:lnTo>
                  <a:pt x="6858000" y="4610448"/>
                </a:lnTo>
                <a:lnTo>
                  <a:pt x="6858000" y="2037322"/>
                </a:lnTo>
                <a:lnTo>
                  <a:pt x="68580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A5E45F-A3AE-2E46-A663-87F532F6A4EC}"/>
              </a:ext>
            </a:extLst>
          </p:cNvPr>
          <p:cNvGrpSpPr/>
          <p:nvPr/>
        </p:nvGrpSpPr>
        <p:grpSpPr>
          <a:xfrm>
            <a:off x="4955038" y="0"/>
            <a:ext cx="1677492" cy="6858000"/>
            <a:chOff x="4955038" y="0"/>
            <a:chExt cx="1677492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BA8735-21A0-D941-BAFF-2C6DFDE50D15}"/>
                </a:ext>
              </a:extLst>
            </p:cNvPr>
            <p:cNvSpPr/>
            <p:nvPr/>
          </p:nvSpPr>
          <p:spPr>
            <a:xfrm>
              <a:off x="4955038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AABB41B-29AE-AA4C-A273-97195EE7BD4E}"/>
                </a:ext>
              </a:extLst>
            </p:cNvPr>
            <p:cNvSpPr/>
            <p:nvPr/>
          </p:nvSpPr>
          <p:spPr>
            <a:xfrm>
              <a:off x="5271561" y="0"/>
              <a:ext cx="1360969" cy="6858000"/>
            </a:xfrm>
            <a:custGeom>
              <a:avLst/>
              <a:gdLst>
                <a:gd name="connsiteX0" fmla="*/ 903769 w 1360969"/>
                <a:gd name="connsiteY0" fmla="*/ 0 h 6858000"/>
                <a:gd name="connsiteX1" fmla="*/ 1360969 w 1360969"/>
                <a:gd name="connsiteY1" fmla="*/ 0 h 6858000"/>
                <a:gd name="connsiteX2" fmla="*/ 457200 w 1360969"/>
                <a:gd name="connsiteY2" fmla="*/ 6858000 h 6858000"/>
                <a:gd name="connsiteX3" fmla="*/ 0 w 136096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0969" h="6858000">
                  <a:moveTo>
                    <a:pt x="903769" y="0"/>
                  </a:moveTo>
                  <a:lnTo>
                    <a:pt x="1360969" y="0"/>
                  </a:lnTo>
                  <a:lnTo>
                    <a:pt x="4572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D2240">
                <a:alpha val="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4685" tIns="47343" rIns="94685" bIns="47343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44000"/>
                  </a:schemeClr>
                </a:solidFill>
              </a:endParaRPr>
            </a:p>
          </p:txBody>
        </p:sp>
      </p:grpSp>
      <p:sp>
        <p:nvSpPr>
          <p:cNvPr id="25" name="Large #">
            <a:extLst>
              <a:ext uri="{FF2B5EF4-FFF2-40B4-BE49-F238E27FC236}">
                <a16:creationId xmlns:a16="http://schemas.microsoft.com/office/drawing/2014/main" id="{2E20D425-63F8-344E-9EAF-9DA816EF30EC}"/>
              </a:ext>
            </a:extLst>
          </p:cNvPr>
          <p:cNvSpPr txBox="1"/>
          <p:nvPr/>
        </p:nvSpPr>
        <p:spPr>
          <a:xfrm>
            <a:off x="256877" y="2632691"/>
            <a:ext cx="5092507" cy="156966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Създайте </a:t>
            </a:r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SMART</a:t>
            </a:r>
            <a:r>
              <a:rPr lang="bg-BG" sz="4800" b="1" dirty="0">
                <a:solidFill>
                  <a:srgbClr val="00338D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цел</a:t>
            </a:r>
            <a:endParaRPr lang="en-US" sz="8000" b="1" dirty="0">
              <a:solidFill>
                <a:srgbClr val="00338D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2" name="Page Number - White">
            <a:extLst>
              <a:ext uri="{FF2B5EF4-FFF2-40B4-BE49-F238E27FC236}">
                <a16:creationId xmlns:a16="http://schemas.microsoft.com/office/drawing/2014/main" id="{225A5E7C-DEA0-714B-805B-03D83CE1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E30DD2B7-055A-4E92-B885-B1122561F4A5}"/>
              </a:ext>
            </a:extLst>
          </p:cNvPr>
          <p:cNvSpPr txBox="1">
            <a:spLocks/>
          </p:cNvSpPr>
          <p:nvPr/>
        </p:nvSpPr>
        <p:spPr>
          <a:xfrm>
            <a:off x="6261117" y="1756855"/>
            <a:ext cx="5938503" cy="702200"/>
          </a:xfrm>
          <a:prstGeom prst="rect">
            <a:avLst/>
          </a:prstGeom>
        </p:spPr>
        <p:txBody>
          <a:bodyPr vert="horz" wrap="square" lIns="81632" tIns="40816" rIns="81632" bIns="40816" numCol="1" spcCol="63487" rtlCol="0">
            <a:noAutofit/>
          </a:bodyPr>
          <a:lstStyle>
            <a:lvl1pPr marL="816479" indent="-81647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9038" indent="-68039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21597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810236" indent="-544319" algn="l" defTabSz="1088639" rtl="0" eaLnBrk="1" latinLnBrk="0" hangingPunct="1">
              <a:spcBef>
                <a:spcPct val="20000"/>
              </a:spcBef>
              <a:buFont typeface="Arial"/>
              <a:buChar char="–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98875" indent="-544319" algn="l" defTabSz="1088639" rtl="0" eaLnBrk="1" latinLnBrk="0" hangingPunct="1">
              <a:spcBef>
                <a:spcPct val="20000"/>
              </a:spcBef>
              <a:buFont typeface="Arial"/>
              <a:buChar char="»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87514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76153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64792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53431" indent="-544319" algn="l" defTabSz="1088639" rtl="0" eaLnBrk="1" latinLnBrk="0" hangingPunct="1">
              <a:spcBef>
                <a:spcPct val="20000"/>
              </a:spcBef>
              <a:buFont typeface="Arial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478" indent="0" algn="ctr">
              <a:spcBef>
                <a:spcPts val="0"/>
              </a:spcBef>
              <a:buNone/>
            </a:pP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Променете това твърдение в 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bg-BG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7BACBA-6020-4CC6-AA96-19E30506202C}"/>
              </a:ext>
            </a:extLst>
          </p:cNvPr>
          <p:cNvSpPr/>
          <p:nvPr/>
        </p:nvSpPr>
        <p:spPr>
          <a:xfrm>
            <a:off x="6538767" y="3764846"/>
            <a:ext cx="506404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Клубните ръководители в моя Дистрикт ще завършат своето обучение</a:t>
            </a:r>
            <a:r>
              <a:rPr lang="en-US" sz="32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90DA4E-5D0F-4BCD-86FF-DC15DFC395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5594" y="5880021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3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-38160" y="-30823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sz="14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7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5176146" y="426815"/>
            <a:ext cx="5967244" cy="134471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kern="0" dirty="0">
                <a:solidFill>
                  <a:srgbClr val="00338D"/>
                </a:solidFill>
              </a:rPr>
              <a:t>		 </a:t>
            </a:r>
            <a:r>
              <a:rPr lang="bg-BG" kern="0" dirty="0">
                <a:solidFill>
                  <a:srgbClr val="0A5496"/>
                </a:solidFill>
                <a:latin typeface="Arial" charset="0"/>
                <a:cs typeface="Arial" charset="0"/>
              </a:rPr>
              <a:t>Упражнение</a:t>
            </a:r>
            <a:endParaRPr lang="en-US" kern="0" dirty="0">
              <a:solidFill>
                <a:srgbClr val="0A5496"/>
              </a:solidFill>
              <a:latin typeface="Arial" charset="0"/>
              <a:cs typeface="Arial" charset="0"/>
            </a:endParaRPr>
          </a:p>
          <a:p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Формулиране </a:t>
            </a:r>
            <a:r>
              <a:rPr lang="en-US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SMART </a:t>
            </a:r>
            <a:r>
              <a:rPr lang="bg-BG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цели</a:t>
            </a:r>
            <a:endParaRPr lang="en-US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3200" kern="0" dirty="0">
              <a:solidFill>
                <a:srgbClr val="00338D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E6FB5-4DDB-EC4A-8E8D-B84E48A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6856" y="5720867"/>
            <a:ext cx="896741" cy="8496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167A00-C32E-4669-8EAD-242B80A1B9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51490"/>
            <a:ext cx="3719244" cy="21945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E84104-2064-4E0A-8BC4-313BE757A90C}"/>
              </a:ext>
            </a:extLst>
          </p:cNvPr>
          <p:cNvSpPr txBox="1"/>
          <p:nvPr/>
        </p:nvSpPr>
        <p:spPr>
          <a:xfrm>
            <a:off x="-18285" y="4239291"/>
            <a:ext cx="38925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i="1" dirty="0"/>
              <a:t>Go to </a:t>
            </a:r>
            <a:r>
              <a:rPr lang="en-US" sz="1500" b="1" i="1" dirty="0">
                <a:solidFill>
                  <a:srgbClr val="FF0000"/>
                </a:solidFill>
              </a:rPr>
              <a:t>pages 1-3 </a:t>
            </a:r>
            <a:r>
              <a:rPr lang="en-US" sz="1500" b="1" i="1" dirty="0"/>
              <a:t>in your participant manual. </a:t>
            </a:r>
          </a:p>
          <a:p>
            <a:r>
              <a:rPr lang="en-US" sz="1500" b="1" i="1" dirty="0"/>
              <a:t>You have 10 minutes to complete the exercise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632B4B8-D3FE-4823-9D54-69D45052947E}"/>
              </a:ext>
            </a:extLst>
          </p:cNvPr>
          <p:cNvSpPr txBox="1">
            <a:spLocks/>
          </p:cNvSpPr>
          <p:nvPr/>
        </p:nvSpPr>
        <p:spPr>
          <a:xfrm>
            <a:off x="3912422" y="1851490"/>
            <a:ext cx="7881760" cy="3993679"/>
          </a:xfrm>
          <a:prstGeom prst="rect">
            <a:avLst/>
          </a:prstGeom>
        </p:spPr>
        <p:txBody>
          <a:bodyPr>
            <a:normAutofit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На стр.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 1-3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от ръководството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Прегледайте твърденията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Превърнете всяко твърдение в 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SMART </a:t>
            </a:r>
            <a:r>
              <a:rPr lang="bg-BG" sz="3200" kern="0" dirty="0">
                <a:ea typeface="Arial" charset="0"/>
                <a:cs typeface="Arial" panose="020B0604020202020204" pitchFamily="34" charset="0"/>
              </a:rPr>
              <a:t>цел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r>
              <a:rPr lang="bg-BG" sz="3200" kern="0" dirty="0">
                <a:ea typeface="Arial" charset="0"/>
                <a:cs typeface="Arial" panose="020B0604020202020204" pitchFamily="34" charset="0"/>
              </a:rPr>
              <a:t>Бъдете готови да споделите с участниците</a:t>
            </a:r>
            <a:r>
              <a:rPr lang="en-US" sz="3200" kern="0" dirty="0">
                <a:ea typeface="Arial" charset="0"/>
                <a:cs typeface="Arial" panose="020B0604020202020204" pitchFamily="34" charset="0"/>
              </a:rPr>
              <a:t>.</a:t>
            </a:r>
          </a:p>
          <a:p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3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 - Solid">
            <a:extLst>
              <a:ext uri="{FF2B5EF4-FFF2-40B4-BE49-F238E27FC236}">
                <a16:creationId xmlns:a16="http://schemas.microsoft.com/office/drawing/2014/main" id="{D9BC90B6-0FAA-9847-9F08-9267A2D376A7}"/>
              </a:ext>
            </a:extLst>
          </p:cNvPr>
          <p:cNvSpPr/>
          <p:nvPr/>
        </p:nvSpPr>
        <p:spPr>
          <a:xfrm>
            <a:off x="-2483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14" name="Background - Image">
            <a:extLst>
              <a:ext uri="{FF2B5EF4-FFF2-40B4-BE49-F238E27FC236}">
                <a16:creationId xmlns:a16="http://schemas.microsoft.com/office/drawing/2014/main" id="{B6FE224F-8160-EB45-B1E9-2A2EF8E494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0000"/>
          </a:blip>
          <a:srcRect l="8711" t="16425" r="13854" b="11766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B302187-9CA7-8D43-BA0A-B93259139B68}"/>
              </a:ext>
            </a:extLst>
          </p:cNvPr>
          <p:cNvSpPr txBox="1">
            <a:spLocks/>
          </p:cNvSpPr>
          <p:nvPr/>
        </p:nvSpPr>
        <p:spPr>
          <a:xfrm>
            <a:off x="1937861" y="2584119"/>
            <a:ext cx="8549879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6000" kern="0" dirty="0">
                <a:solidFill>
                  <a:srgbClr val="00338D"/>
                </a:solidFill>
              </a:rPr>
              <a:t>Създайте План за действие</a:t>
            </a:r>
            <a:endParaRPr lang="en-US" sz="6000" kern="0" dirty="0">
              <a:solidFill>
                <a:srgbClr val="00338D"/>
              </a:solidFill>
            </a:endParaRPr>
          </a:p>
        </p:txBody>
      </p:sp>
      <p:sp>
        <p:nvSpPr>
          <p:cNvPr id="4" name="Yellow Bar">
            <a:extLst>
              <a:ext uri="{FF2B5EF4-FFF2-40B4-BE49-F238E27FC236}">
                <a16:creationId xmlns:a16="http://schemas.microsoft.com/office/drawing/2014/main" id="{BB1323C2-86E0-EE4D-A8AE-3DDAADA40940}"/>
              </a:ext>
            </a:extLst>
          </p:cNvPr>
          <p:cNvSpPr/>
          <p:nvPr/>
        </p:nvSpPr>
        <p:spPr>
          <a:xfrm>
            <a:off x="5370871" y="3828838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age Number - Blue">
            <a:extLst>
              <a:ext uri="{FF2B5EF4-FFF2-40B4-BE49-F238E27FC236}">
                <a16:creationId xmlns:a16="http://schemas.microsoft.com/office/drawing/2014/main" id="{E941F36F-8306-BE4D-9BD0-B43EC4B645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2AF22E-482C-411E-B3F4-ECD0ED0759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635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JHDMhHvF"/>
  <p:tag name="ARTICULATE_SLIDE_COUNT" val="8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3405</TotalTime>
  <Words>486</Words>
  <Application>Microsoft Office PowerPoint</Application>
  <PresentationFormat>Widescreen</PresentationFormat>
  <Paragraphs>102</Paragraphs>
  <Slides>19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Open sans</vt:lpstr>
      <vt:lpstr>Segoe UI</vt:lpstr>
      <vt:lpstr>No Page Number</vt:lpstr>
      <vt:lpstr>Blue Page Number</vt:lpstr>
      <vt:lpstr>White Page Number</vt:lpstr>
      <vt:lpstr>MASTER SLIDE - 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Gonzales, Carlie</dc:creator>
  <cp:lastModifiedBy>Aneliya Kaneva</cp:lastModifiedBy>
  <cp:revision>154</cp:revision>
  <dcterms:created xsi:type="dcterms:W3CDTF">2018-01-08T19:50:10Z</dcterms:created>
  <dcterms:modified xsi:type="dcterms:W3CDTF">2024-07-02T09:58:56Z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5140FD15-F6EE-4189-9E5A-AC7F844DDE56</vt:lpwstr>
  </property>
  <property fmtid="{D5CDD505-2E9C-101B-9397-08002B2CF9AE}" pid="3" name="ArticulatePath">
    <vt:lpwstr>Presentation1</vt:lpwstr>
  </property>
</Properties>
</file>