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handoutMasterIdLst>
    <p:handoutMasterId r:id="rId17"/>
  </p:handoutMasterIdLst>
  <p:sldIdLst>
    <p:sldId id="312" r:id="rId2"/>
    <p:sldId id="314" r:id="rId3"/>
    <p:sldId id="317" r:id="rId4"/>
    <p:sldId id="315" r:id="rId5"/>
    <p:sldId id="319" r:id="rId6"/>
    <p:sldId id="306" r:id="rId7"/>
    <p:sldId id="318" r:id="rId8"/>
    <p:sldId id="323" r:id="rId9"/>
    <p:sldId id="309" r:id="rId10"/>
    <p:sldId id="310" r:id="rId11"/>
    <p:sldId id="308" r:id="rId12"/>
    <p:sldId id="320" r:id="rId13"/>
    <p:sldId id="321" r:id="rId14"/>
    <p:sldId id="322" r:id="rId15"/>
    <p:sldId id="324" r:id="rId16"/>
  </p:sldIdLst>
  <p:sldSz cx="12192000" cy="6858000"/>
  <p:notesSz cx="7010400" cy="92964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072A"/>
    <a:srgbClr val="AE0C45"/>
    <a:srgbClr val="430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808" y="7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4F375B7-8870-4581-8BC5-7076E680936F}" type="datetimeFigureOut">
              <a:rPr lang="bg-BG" smtClean="0"/>
              <a:t>11.9.2022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BB081F-9384-4593-B33B-B0E956CF27C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01515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 за редакция стил подзагл.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9/11/2022</a:t>
            </a:fld>
            <a:endParaRPr lang="en-US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09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037DD-DFCB-43AD-B3BE-75EB831471E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3679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037DD-DFCB-43AD-B3BE-75EB831471E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5017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52910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4495800" y="6349478"/>
            <a:ext cx="4114800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8338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6579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3300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6196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74530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29621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7123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9/11/2022</a:t>
            </a:fld>
            <a:endParaRPr lang="en-US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EEFFD-BDED-4BD3-8FDF-8839263EADA6}" type="slidenum">
              <a:rPr lang="bg-BG" smtClean="0"/>
              <a:t>‹#›</a:t>
            </a:fld>
            <a:endParaRPr lang="bg-BG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9448800" y="632605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bg-BG"/>
            </a:defPPr>
            <a:lvl1pPr marL="0" algn="l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rgbClr val="69072A"/>
                </a:solidFill>
              </a:rPr>
              <a:t>www.nlpbulgaria.bg</a:t>
            </a:r>
            <a:endParaRPr lang="bg-BG" sz="2000" dirty="0">
              <a:solidFill>
                <a:srgbClr val="6907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54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://www.nlpbulgaria.bg/index.php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://www.nlpbulgaria.bg/index.ph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hyperlink" Target="http://www.nlpbulgaria.bg/index.php" TargetMode="Externa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.png"/><Relationship Id="rId7" Type="http://schemas.openxmlformats.org/officeDocument/2006/relationships/hyperlink" Target="http://www.nlpbulgaria.bg/index.php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hyperlink" Target="http://www.nlpbulgaria.bg/index.php" TargetMode="External"/><Relationship Id="rId4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://www.nlpbulgaria.bg/index.php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gif"/><Relationship Id="rId5" Type="http://schemas.openxmlformats.org/officeDocument/2006/relationships/image" Target="../media/image1.png"/><Relationship Id="rId4" Type="http://schemas.openxmlformats.org/officeDocument/2006/relationships/hyperlink" Target="http://www.nlpbulgaria.bg/index.ph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nlpbulgaria.bg/index.php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://www.nlpbulgaria.bg/index.ph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://www.nlpbulgaria.bg/index.ph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://www.nlpbulgaria.bg/index.php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.png"/><Relationship Id="rId7" Type="http://schemas.openxmlformats.org/officeDocument/2006/relationships/hyperlink" Target="http://www.nlpbulgaria.bg/index.php" TargetMode="Externa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bbz2boNSeL0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://www.nlpbulgaria.bg/index.ph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://www.nlpbulgaria.bg/index.ph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://www.nlpbulgaria.bg/index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 txBox="1">
            <a:spLocks/>
          </p:cNvSpPr>
          <p:nvPr/>
        </p:nvSpPr>
        <p:spPr>
          <a:xfrm>
            <a:off x="1069675" y="2501622"/>
            <a:ext cx="10248182" cy="22008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g-BG" sz="6000" b="1" i="1" dirty="0">
                <a:solidFill>
                  <a:srgbClr val="AE0C45"/>
                </a:solidFill>
              </a:rPr>
              <a:t>Вълшебството на публичната изява и сторителинг</a:t>
            </a:r>
            <a:endParaRPr lang="bg-BG" sz="4800" i="1" dirty="0">
              <a:solidFill>
                <a:srgbClr val="AE0C45"/>
              </a:solidFill>
            </a:endParaRPr>
          </a:p>
        </p:txBody>
      </p:sp>
      <p:pic>
        <p:nvPicPr>
          <p:cNvPr id="3" name="Картина 2" descr="http://www.nlpbulgaria.bg/images/nlp-bulgaria-logo.pn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28" y="224552"/>
            <a:ext cx="1105798" cy="11226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095" y="159897"/>
            <a:ext cx="1463639" cy="118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bject 5"/>
          <p:cNvSpPr/>
          <p:nvPr/>
        </p:nvSpPr>
        <p:spPr>
          <a:xfrm>
            <a:off x="3423494" y="432092"/>
            <a:ext cx="2574107" cy="6858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Картина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47120" y="224552"/>
            <a:ext cx="1100880" cy="1100880"/>
          </a:xfrm>
          <a:prstGeom prst="rect">
            <a:avLst/>
          </a:prstGeom>
        </p:spPr>
      </p:pic>
      <p:pic>
        <p:nvPicPr>
          <p:cNvPr id="1026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3089"/>
            <a:ext cx="2887992" cy="160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737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85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Създаване на презентация</a:t>
            </a:r>
          </a:p>
        </p:txBody>
      </p:sp>
      <p:sp>
        <p:nvSpPr>
          <p:cNvPr id="4" name="Rectangle 3"/>
          <p:cNvSpPr/>
          <p:nvPr/>
        </p:nvSpPr>
        <p:spPr>
          <a:xfrm>
            <a:off x="4649273" y="1067713"/>
            <a:ext cx="2459865" cy="5035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40685" y="1867378"/>
            <a:ext cx="2459865" cy="5152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49272" y="2667044"/>
            <a:ext cx="2459865" cy="5569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733763" y="3407668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649272" y="3408697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587501" y="3440760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33763" y="4168382"/>
            <a:ext cx="2459865" cy="10806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649271" y="4147352"/>
            <a:ext cx="2459865" cy="11016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587501" y="4147352"/>
            <a:ext cx="2459865" cy="11054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733763" y="5437075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640685" y="5437075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587500" y="5389360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649271" y="6153953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26166" y="1100843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Отваряне</a:t>
            </a:r>
            <a:endParaRPr lang="en-US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917579" y="1765190"/>
            <a:ext cx="1906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Креативно отваряне</a:t>
            </a:r>
            <a:endParaRPr 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917579" y="2745472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Тема</a:t>
            </a:r>
            <a:endParaRPr lang="en-US" sz="2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864395" y="354979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Подтема 1</a:t>
            </a:r>
            <a:endParaRPr lang="en-US" sz="2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926166" y="352592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Подтема 2</a:t>
            </a:r>
            <a:endParaRPr lang="en-US" sz="20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8010658" y="3519727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Подтема 3</a:t>
            </a:r>
            <a:endParaRPr 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561922" y="4229801"/>
            <a:ext cx="2462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Мини отваряне</a:t>
            </a:r>
          </a:p>
          <a:p>
            <a:pPr algn="ctr"/>
            <a:r>
              <a:rPr lang="bg-BG" sz="2000" b="1" dirty="0"/>
              <a:t>Мини изложение</a:t>
            </a:r>
          </a:p>
          <a:p>
            <a:pPr algn="ctr"/>
            <a:r>
              <a:rPr lang="bg-BG" sz="2000" b="1" dirty="0"/>
              <a:t>Мини заключение</a:t>
            </a:r>
            <a:endParaRPr lang="en-US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671993" y="4229800"/>
            <a:ext cx="2462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Мини отваряне</a:t>
            </a:r>
          </a:p>
          <a:p>
            <a:pPr algn="ctr"/>
            <a:r>
              <a:rPr lang="bg-BG" sz="2000" b="1" dirty="0"/>
              <a:t>Мини изложение</a:t>
            </a:r>
          </a:p>
          <a:p>
            <a:pPr algn="ctr"/>
            <a:r>
              <a:rPr lang="bg-BG" sz="2000" b="1" dirty="0"/>
              <a:t>Мини заключение</a:t>
            </a:r>
            <a:endParaRPr lang="en-US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738231" y="4237148"/>
            <a:ext cx="2462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Мини отваряне</a:t>
            </a:r>
          </a:p>
          <a:p>
            <a:pPr algn="ctr"/>
            <a:r>
              <a:rPr lang="bg-BG" sz="2000" b="1" dirty="0"/>
              <a:t>Мини изложение</a:t>
            </a:r>
          </a:p>
          <a:p>
            <a:pPr algn="ctr"/>
            <a:r>
              <a:rPr lang="bg-BG" sz="2000" b="1" dirty="0"/>
              <a:t>Мини заключение</a:t>
            </a:r>
            <a:endParaRPr lang="en-US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1864395" y="548970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Обобщение</a:t>
            </a:r>
            <a:endParaRPr lang="en-US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917579" y="5499653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Обобщение</a:t>
            </a:r>
            <a:endParaRPr lang="en-US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8010658" y="548970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Обобщение</a:t>
            </a:r>
            <a:endParaRPr lang="en-US" sz="2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950317" y="624406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Заключение</a:t>
            </a:r>
            <a:endParaRPr lang="en-US" sz="2000" b="1" dirty="0"/>
          </a:p>
        </p:txBody>
      </p:sp>
      <p:pic>
        <p:nvPicPr>
          <p:cNvPr id="39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5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Картина 10" descr="http://www.nlpbulgaria.bg/images/nlp-bulgaria-logo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24763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Завършете с позитивен извод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346" y="1317379"/>
            <a:ext cx="8615967" cy="47185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15932" y="2753320"/>
            <a:ext cx="43015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5400" b="1" dirty="0"/>
              <a:t>Въпроси?</a:t>
            </a:r>
            <a:endParaRPr lang="en-US" sz="5400" b="1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631842" y="2292439"/>
            <a:ext cx="3683358" cy="2047741"/>
          </a:xfrm>
          <a:prstGeom prst="line">
            <a:avLst/>
          </a:prstGeom>
          <a:ln w="76200">
            <a:solidFill>
              <a:srgbClr val="69072A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15932" y="2292439"/>
            <a:ext cx="3979572" cy="2047741"/>
          </a:xfrm>
          <a:prstGeom prst="line">
            <a:avLst/>
          </a:prstGeom>
          <a:ln w="76200">
            <a:solidFill>
              <a:srgbClr val="69072A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4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Картина 10" descr="http://www.nlpbulgaria.bg/images/nlp-bulgaria-logo.pn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1628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 txBox="1">
            <a:spLocks/>
          </p:cNvSpPr>
          <p:nvPr/>
        </p:nvSpPr>
        <p:spPr>
          <a:xfrm>
            <a:off x="1664898" y="2596512"/>
            <a:ext cx="8746858" cy="2200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g-BG" sz="6000" b="1" i="1" dirty="0">
                <a:solidFill>
                  <a:srgbClr val="AE0C45"/>
                </a:solidFill>
              </a:rPr>
              <a:t>Как да формулираме и да си поставяме цели</a:t>
            </a:r>
            <a:endParaRPr lang="bg-BG" sz="4800" i="1" dirty="0">
              <a:solidFill>
                <a:srgbClr val="AE0C45"/>
              </a:solidFill>
            </a:endParaRPr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8786" y="7845042"/>
            <a:ext cx="1047619" cy="857143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351" y="159897"/>
            <a:ext cx="1463639" cy="118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bject 5"/>
          <p:cNvSpPr/>
          <p:nvPr/>
        </p:nvSpPr>
        <p:spPr>
          <a:xfrm>
            <a:off x="3871542" y="432092"/>
            <a:ext cx="2574107" cy="685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Картина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9520" y="224552"/>
            <a:ext cx="1100880" cy="1100880"/>
          </a:xfrm>
          <a:prstGeom prst="rect">
            <a:avLst/>
          </a:prstGeom>
        </p:spPr>
      </p:pic>
      <p:pic>
        <p:nvPicPr>
          <p:cNvPr id="1026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3089"/>
            <a:ext cx="2887992" cy="160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Картина 10" descr="http://www.nlpbulgaria.bg/images/nlp-bulgaria-logo.png">
            <a:hlinkClick r:id="rId7"/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354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Целеполагане</a:t>
            </a:r>
          </a:p>
        </p:txBody>
      </p:sp>
      <p:pic>
        <p:nvPicPr>
          <p:cNvPr id="7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Картина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665" y="1008462"/>
            <a:ext cx="3849861" cy="5218340"/>
          </a:xfrm>
          <a:prstGeom prst="rect">
            <a:avLst/>
          </a:prstGeom>
        </p:spPr>
      </p:pic>
      <p:pic>
        <p:nvPicPr>
          <p:cNvPr id="8" name="Картина 10" descr="http://www.nlpbulgaria.bg/images/nlp-bulgaria-logo.pn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/>
          <p:cNvCxnSpPr/>
          <p:nvPr/>
        </p:nvCxnSpPr>
        <p:spPr>
          <a:xfrm flipV="1">
            <a:off x="1781175" y="1269177"/>
            <a:ext cx="8324850" cy="4704894"/>
          </a:xfrm>
          <a:prstGeom prst="line">
            <a:avLst/>
          </a:prstGeom>
          <a:ln w="76200">
            <a:solidFill>
              <a:srgbClr val="69072A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38337" y="1181100"/>
            <a:ext cx="8010525" cy="4792971"/>
          </a:xfrm>
          <a:prstGeom prst="line">
            <a:avLst/>
          </a:prstGeom>
          <a:ln w="76200">
            <a:solidFill>
              <a:srgbClr val="69072A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1330" y="2502706"/>
            <a:ext cx="382791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</a:t>
            </a:r>
            <a:r>
              <a:rPr lang="en-US" dirty="0"/>
              <a:t> – specific, significant, stretching;</a:t>
            </a:r>
          </a:p>
          <a:p>
            <a:endParaRPr lang="bg-BG" sz="1000" b="1" dirty="0"/>
          </a:p>
          <a:p>
            <a:r>
              <a:rPr lang="en-US" b="1" dirty="0"/>
              <a:t>M</a:t>
            </a:r>
            <a:r>
              <a:rPr lang="en-US" dirty="0"/>
              <a:t> – measurable, meaningful, motivational, manageable;</a:t>
            </a:r>
            <a:endParaRPr lang="bg-BG" dirty="0"/>
          </a:p>
          <a:p>
            <a:endParaRPr lang="en-US" sz="1000" dirty="0"/>
          </a:p>
          <a:p>
            <a:r>
              <a:rPr lang="en-US" b="1" dirty="0"/>
              <a:t>A</a:t>
            </a:r>
            <a:r>
              <a:rPr lang="en-US" dirty="0"/>
              <a:t> – attainable, achievable, acceptable, ambitious, action-oriented, agreed upon;</a:t>
            </a:r>
          </a:p>
          <a:p>
            <a:r>
              <a:rPr lang="en-US" b="1" dirty="0"/>
              <a:t>R</a:t>
            </a:r>
            <a:r>
              <a:rPr lang="en-US" dirty="0"/>
              <a:t> – realistic, relevant, reasonable, rewarding, result-oriented;</a:t>
            </a:r>
            <a:endParaRPr lang="bg-BG" dirty="0"/>
          </a:p>
          <a:p>
            <a:endParaRPr lang="en-US" sz="1000" dirty="0"/>
          </a:p>
          <a:p>
            <a:r>
              <a:rPr lang="en-US" b="1" dirty="0"/>
              <a:t>T</a:t>
            </a:r>
            <a:r>
              <a:rPr lang="en-US" dirty="0"/>
              <a:t> – timely, time bound, tangible, trackable.</a:t>
            </a: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203689" y="2502706"/>
            <a:ext cx="3880672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</a:t>
            </a:r>
            <a:r>
              <a:rPr lang="en-US" dirty="0"/>
              <a:t> (Specific) – </a:t>
            </a:r>
            <a:r>
              <a:rPr lang="bg-BG" dirty="0"/>
              <a:t>Целта следва да е специфична;</a:t>
            </a:r>
          </a:p>
          <a:p>
            <a:endParaRPr lang="bg-BG" sz="200" dirty="0"/>
          </a:p>
          <a:p>
            <a:endParaRPr lang="bg-BG" sz="100" dirty="0"/>
          </a:p>
          <a:p>
            <a:r>
              <a:rPr lang="en-US" b="1" dirty="0"/>
              <a:t>M</a:t>
            </a:r>
            <a:r>
              <a:rPr lang="en-US" dirty="0"/>
              <a:t> (Measurable) – </a:t>
            </a:r>
            <a:r>
              <a:rPr lang="bg-BG" dirty="0"/>
              <a:t>Целта следва да е измерима;</a:t>
            </a:r>
          </a:p>
          <a:p>
            <a:endParaRPr lang="bg-BG" sz="500" dirty="0"/>
          </a:p>
          <a:p>
            <a:r>
              <a:rPr lang="en-US" b="1" dirty="0"/>
              <a:t>A</a:t>
            </a:r>
            <a:r>
              <a:rPr lang="en-US" dirty="0"/>
              <a:t> (Accepted by you and/or others) – </a:t>
            </a:r>
            <a:r>
              <a:rPr lang="bg-BG" dirty="0"/>
              <a:t>Целта следва да е приета от хората, които ще работят по нея;</a:t>
            </a:r>
          </a:p>
          <a:p>
            <a:endParaRPr lang="bg-BG" sz="300" dirty="0"/>
          </a:p>
          <a:p>
            <a:r>
              <a:rPr lang="en-US" b="1" dirty="0"/>
              <a:t>R</a:t>
            </a:r>
            <a:r>
              <a:rPr lang="en-US" dirty="0"/>
              <a:t> (Realistic) – </a:t>
            </a:r>
            <a:r>
              <a:rPr lang="bg-BG" dirty="0"/>
              <a:t>Целта следва да е реалистична;</a:t>
            </a:r>
          </a:p>
          <a:p>
            <a:endParaRPr lang="bg-BG" sz="1000" dirty="0"/>
          </a:p>
          <a:p>
            <a:r>
              <a:rPr lang="en-US" b="1" dirty="0"/>
              <a:t>T</a:t>
            </a:r>
            <a:r>
              <a:rPr lang="en-US" dirty="0"/>
              <a:t> (Time-bound) – </a:t>
            </a:r>
            <a:r>
              <a:rPr lang="bg-BG" dirty="0"/>
              <a:t>Целта следва да е ориентирана във времето, т.е. с някакъв краен срок.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19650" y="6169767"/>
            <a:ext cx="5391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/>
              <a:t>E</a:t>
            </a:r>
            <a:r>
              <a:rPr lang="ru-RU" dirty="0"/>
              <a:t> (Ethical) – Целта следва да е етична;</a:t>
            </a:r>
          </a:p>
          <a:p>
            <a:r>
              <a:rPr lang="ru-RU" sz="2000" b="1" i="1" dirty="0"/>
              <a:t>R</a:t>
            </a:r>
            <a:r>
              <a:rPr lang="ru-RU" dirty="0"/>
              <a:t> (Recorde</a:t>
            </a:r>
            <a:r>
              <a:rPr lang="en-US" dirty="0"/>
              <a:t>d</a:t>
            </a:r>
            <a:r>
              <a:rPr lang="ru-RU" dirty="0"/>
              <a:t>) – Целта следва да е записана на хартия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486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3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37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9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94" tmFilter="0, 0; 0.125,0.2665; 0.25,0.4; 0.375,0.465; 0.5,0.5;  0.625,0.535; 0.75,0.6; 0.875,0.7335; 1,1">
                                          <p:stCondLst>
                                            <p:cond delay="159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97" tmFilter="0, 0; 0.125,0.2665; 0.25,0.4; 0.375,0.465; 0.5,0.5;  0.625,0.535; 0.75,0.6; 0.875,0.7335; 1,1">
                                          <p:stCondLst>
                                            <p:cond delay="317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94" tmFilter="0, 0; 0.125,0.2665; 0.25,0.4; 0.375,0.465; 0.5,0.5;  0.625,0.535; 0.75,0.6; 0.875,0.7335; 1,1">
                                          <p:stCondLst>
                                            <p:cond delay="397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2">
                                          <p:stCondLst>
                                            <p:cond delay="156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398" decel="50000">
                                          <p:stCondLst>
                                            <p:cond delay="16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2">
                                          <p:stCondLst>
                                            <p:cond delay="31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398" decel="50000">
                                          <p:stCondLst>
                                            <p:cond delay="321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2">
                                          <p:stCondLst>
                                            <p:cond delay="394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398" decel="50000">
                                          <p:stCondLst>
                                            <p:cond delay="400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2">
                                          <p:stCondLst>
                                            <p:cond delay="433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398" decel="50000">
                                          <p:stCondLst>
                                            <p:cond delay="440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Добре оформени цели</a:t>
            </a:r>
          </a:p>
        </p:txBody>
      </p:sp>
      <p:pic>
        <p:nvPicPr>
          <p:cNvPr id="7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06105" y="1496855"/>
            <a:ext cx="10041148" cy="4161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Заявена с </a:t>
            </a:r>
            <a:r>
              <a:rPr lang="ru-RU" sz="3600" b="1" dirty="0"/>
              <a:t>положителни</a:t>
            </a:r>
            <a:r>
              <a:rPr lang="ru-RU" sz="3600" dirty="0"/>
              <a:t> езикови конструкции</a:t>
            </a:r>
            <a:endParaRPr lang="en-US" sz="3600" dirty="0"/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bg-BG" sz="3600" dirty="0"/>
              <a:t>Под вашия </a:t>
            </a:r>
            <a:r>
              <a:rPr lang="bg-BG" sz="3600" b="1" dirty="0"/>
              <a:t>контрол / влияние</a:t>
            </a:r>
            <a:endParaRPr lang="en-US" sz="3600" b="1" dirty="0"/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Измерима чрез </a:t>
            </a:r>
            <a:r>
              <a:rPr lang="ru-RU" sz="3600" b="1" dirty="0"/>
              <a:t>сетивата</a:t>
            </a:r>
            <a:endParaRPr lang="en-US" sz="3600" b="1" dirty="0"/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bg-BG" sz="3600" b="1" dirty="0"/>
              <a:t>Екологична</a:t>
            </a:r>
            <a:endParaRPr lang="en-US" sz="3600" b="1" dirty="0"/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Точно оформена – с ясна </a:t>
            </a:r>
            <a:r>
              <a:rPr lang="ru-RU" sz="3600" b="1" dirty="0"/>
              <a:t>времева рамка</a:t>
            </a:r>
            <a:endParaRPr lang="bg-BG" sz="3600" b="1" dirty="0"/>
          </a:p>
        </p:txBody>
      </p:sp>
      <p:pic>
        <p:nvPicPr>
          <p:cNvPr id="8" name="Картина 10" descr="http://www.nlpbulgaria.bg/images/nlp-bulgaria-logo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055104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С пожелание за успех!!!</a:t>
            </a:r>
          </a:p>
        </p:txBody>
      </p:sp>
      <p:pic>
        <p:nvPicPr>
          <p:cNvPr id="7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Картина 10" descr="http://www.nlpbulgaria.bg/images/nlp-bulgaria-logo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Картина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700" y="1719262"/>
            <a:ext cx="3759200" cy="4792980"/>
          </a:xfrm>
          <a:prstGeom prst="rect">
            <a:avLst/>
          </a:prstGeom>
          <a:effectLst>
            <a:softEdge rad="38100"/>
          </a:effectLst>
        </p:spPr>
      </p:pic>
    </p:spTree>
    <p:extLst>
      <p:ext uri="{BB962C8B-B14F-4D97-AF65-F5344CB8AC3E}">
        <p14:creationId xmlns:p14="http://schemas.microsoft.com/office/powerpoint/2010/main" val="2386818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6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6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6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Картина 10" descr="http://www.nlpbulgaria.bg/images/nlp-bulgaria-logo.pn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Картина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849" y="361950"/>
            <a:ext cx="9267951" cy="5751278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7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1522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Ефект на комуникацията</a:t>
            </a:r>
          </a:p>
        </p:txBody>
      </p:sp>
      <p:sp>
        <p:nvSpPr>
          <p:cNvPr id="8" name="Контейнер за съдържание 2"/>
          <p:cNvSpPr txBox="1">
            <a:spLocks/>
          </p:cNvSpPr>
          <p:nvPr/>
        </p:nvSpPr>
        <p:spPr>
          <a:xfrm>
            <a:off x="3135177" y="1416676"/>
            <a:ext cx="7296709" cy="45971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ru-RU" sz="3600" b="1" dirty="0">
                <a:solidFill>
                  <a:schemeClr val="tx1"/>
                </a:solidFill>
              </a:rPr>
              <a:t>  7% </a:t>
            </a:r>
            <a:r>
              <a:rPr lang="ru-RU" sz="3600" dirty="0">
                <a:solidFill>
                  <a:schemeClr val="tx1"/>
                </a:solidFill>
              </a:rPr>
              <a:t>= Думи (Съзнателно)</a:t>
            </a:r>
          </a:p>
          <a:p>
            <a:pPr>
              <a:lnSpc>
                <a:spcPct val="200000"/>
              </a:lnSpc>
            </a:pPr>
            <a:r>
              <a:rPr lang="ru-RU" sz="3600" b="1" dirty="0">
                <a:solidFill>
                  <a:schemeClr val="tx1"/>
                </a:solidFill>
              </a:rPr>
              <a:t>38% </a:t>
            </a:r>
            <a:r>
              <a:rPr lang="ru-RU" sz="3600" dirty="0">
                <a:solidFill>
                  <a:schemeClr val="tx1"/>
                </a:solidFill>
              </a:rPr>
              <a:t>= Тон на Гласа (Подсъзнателно)</a:t>
            </a:r>
          </a:p>
          <a:p>
            <a:pPr>
              <a:lnSpc>
                <a:spcPct val="200000"/>
              </a:lnSpc>
            </a:pPr>
            <a:r>
              <a:rPr lang="ru-RU" sz="3600" b="1" dirty="0">
                <a:solidFill>
                  <a:schemeClr val="tx1"/>
                </a:solidFill>
              </a:rPr>
              <a:t>55% </a:t>
            </a:r>
            <a:r>
              <a:rPr lang="ru-RU" sz="3600" dirty="0">
                <a:solidFill>
                  <a:schemeClr val="tx1"/>
                </a:solidFill>
              </a:rPr>
              <a:t>= Физиология (Подсъзнателно</a:t>
            </a:r>
            <a:r>
              <a:rPr lang="ru-RU" sz="3200" dirty="0">
                <a:solidFill>
                  <a:schemeClr val="tx1"/>
                </a:solidFill>
              </a:rPr>
              <a:t>)</a:t>
            </a:r>
            <a:endParaRPr lang="bg-BG" sz="3200" dirty="0">
              <a:solidFill>
                <a:schemeClr val="tx1"/>
              </a:solidFill>
            </a:endParaRPr>
          </a:p>
        </p:txBody>
      </p:sp>
      <p:pic>
        <p:nvPicPr>
          <p:cNvPr id="7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Картина 10" descr="http://www.nlpbulgaria.bg/images/nlp-bulgaria-logo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251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7-те наблюдаеми</a:t>
            </a:r>
          </a:p>
        </p:txBody>
      </p:sp>
      <p:sp>
        <p:nvSpPr>
          <p:cNvPr id="8" name="Контейнер за съдържание 2"/>
          <p:cNvSpPr txBox="1">
            <a:spLocks/>
          </p:cNvSpPr>
          <p:nvPr/>
        </p:nvSpPr>
        <p:spPr>
          <a:xfrm>
            <a:off x="3135178" y="1067713"/>
            <a:ext cx="6492148" cy="49460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Зрителен контакт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Мимики на лицето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Жестове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Тон, скорост, височина на говорене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Стойка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Облекло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Думи </a:t>
            </a:r>
            <a:endParaRPr lang="bg-BG" sz="2800" dirty="0">
              <a:solidFill>
                <a:schemeClr val="tx1"/>
              </a:solidFill>
            </a:endParaRPr>
          </a:p>
        </p:txBody>
      </p:sp>
      <p:pic>
        <p:nvPicPr>
          <p:cNvPr id="7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Картина 10" descr="http://www.nlpbulgaria.bg/images/nlp-bulgaria-logo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9104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Процес на създаване на история</a:t>
            </a:r>
          </a:p>
        </p:txBody>
      </p:sp>
      <p:sp>
        <p:nvSpPr>
          <p:cNvPr id="8" name="Контейнер за съдържание 2"/>
          <p:cNvSpPr txBox="1">
            <a:spLocks/>
          </p:cNvSpPr>
          <p:nvPr/>
        </p:nvSpPr>
        <p:spPr>
          <a:xfrm>
            <a:off x="3135178" y="1067713"/>
            <a:ext cx="6492148" cy="49460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Обмислете аудиторията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Изберете медията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Дефинирайте основното послание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Насочете историята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Действие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Разказ за себе си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Ценности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Знание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Внедрете последваща задача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bg-BG" sz="2800" dirty="0">
              <a:solidFill>
                <a:schemeClr val="tx1"/>
              </a:solidFill>
            </a:endParaRPr>
          </a:p>
        </p:txBody>
      </p:sp>
      <p:pic>
        <p:nvPicPr>
          <p:cNvPr id="7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Картина 10" descr="http://www.nlpbulgaria.bg/images/nlp-bulgaria-logo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78757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501" y="889593"/>
            <a:ext cx="9385299" cy="5549844"/>
          </a:xfrm>
          <a:prstGeom prst="rect">
            <a:avLst/>
          </a:prstGeom>
        </p:spPr>
      </p:pic>
      <p:pic>
        <p:nvPicPr>
          <p:cNvPr id="3" name="bbz2boNSeL0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019121" y="1470606"/>
            <a:ext cx="7207876" cy="4283031"/>
          </a:xfrm>
          <a:prstGeom prst="rect">
            <a:avLst/>
          </a:prstGeom>
        </p:spPr>
      </p:pic>
      <p:pic>
        <p:nvPicPr>
          <p:cNvPr id="8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Картина 10" descr="http://www.nlpbulgaria.bg/images/nlp-bulgaria-logo.png">
            <a:hlinkClick r:id="rId7"/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298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7-те принципа на </a:t>
            </a:r>
            <a:r>
              <a:rPr lang="bg-BG" sz="3600" b="1" i="1" dirty="0" err="1">
                <a:solidFill>
                  <a:srgbClr val="AE0C45"/>
                </a:solidFill>
              </a:rPr>
              <a:t>сторителинга</a:t>
            </a:r>
            <a:endParaRPr lang="bg-BG" sz="3600" b="1" i="1" dirty="0">
              <a:solidFill>
                <a:srgbClr val="AE0C45"/>
              </a:solidFill>
            </a:endParaRPr>
          </a:p>
        </p:txBody>
      </p:sp>
      <p:sp>
        <p:nvSpPr>
          <p:cNvPr id="8" name="Контейнер за съдържание 2"/>
          <p:cNvSpPr txBox="1">
            <a:spLocks/>
          </p:cNvSpPr>
          <p:nvPr/>
        </p:nvSpPr>
        <p:spPr>
          <a:xfrm>
            <a:off x="3135178" y="1067713"/>
            <a:ext cx="6492148" cy="49460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Потопете аудиторията си в история.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Разказвайте лични истории.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Създайте напрежение.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Съживете героите.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Показвайте. Не казвайте.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Включете нещо, което ще запомнят.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Завършете с позитивен извод. </a:t>
            </a:r>
            <a:endParaRPr lang="bg-BG" sz="2800" dirty="0">
              <a:solidFill>
                <a:schemeClr val="tx1"/>
              </a:solidFill>
            </a:endParaRPr>
          </a:p>
        </p:txBody>
      </p:sp>
      <p:pic>
        <p:nvPicPr>
          <p:cNvPr id="7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Картина 10" descr="http://www.nlpbulgaria.bg/images/nlp-bulgaria-logo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18356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49273" y="1067713"/>
            <a:ext cx="2459865" cy="5035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40685" y="1867378"/>
            <a:ext cx="2459865" cy="5152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49272" y="2667044"/>
            <a:ext cx="2459865" cy="5569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733763" y="3407668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649272" y="3408697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587501" y="3440760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33763" y="4168382"/>
            <a:ext cx="2459865" cy="10806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649271" y="4147352"/>
            <a:ext cx="2459865" cy="11016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587501" y="4147352"/>
            <a:ext cx="2459865" cy="11054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733763" y="5437075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640685" y="5437075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587500" y="5389360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649271" y="6153953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Картина 10" descr="http://www.nlpbulgaria.bg/images/nlp-bulgaria-logo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Структура на презентация</a:t>
            </a:r>
          </a:p>
        </p:txBody>
      </p:sp>
    </p:spTree>
    <p:extLst>
      <p:ext uri="{BB962C8B-B14F-4D97-AF65-F5344CB8AC3E}">
        <p14:creationId xmlns:p14="http://schemas.microsoft.com/office/powerpoint/2010/main" val="39430408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Down Arrow 47"/>
          <p:cNvSpPr/>
          <p:nvPr/>
        </p:nvSpPr>
        <p:spPr>
          <a:xfrm rot="4921863" flipH="1">
            <a:off x="5793034" y="3598297"/>
            <a:ext cx="197705" cy="3640845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Down Arrow 44"/>
          <p:cNvSpPr/>
          <p:nvPr/>
        </p:nvSpPr>
        <p:spPr>
          <a:xfrm rot="4763884" flipH="1">
            <a:off x="5761907" y="2469863"/>
            <a:ext cx="243687" cy="3640845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78711"/>
            <a:ext cx="1219200" cy="98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ово поле 12"/>
          <p:cNvSpPr txBox="1"/>
          <p:nvPr/>
        </p:nvSpPr>
        <p:spPr>
          <a:xfrm>
            <a:off x="1587501" y="357611"/>
            <a:ext cx="9156699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bg-BG" sz="3600" b="1" i="1" dirty="0">
                <a:solidFill>
                  <a:srgbClr val="AE0C45"/>
                </a:solidFill>
              </a:rPr>
              <a:t>Структура на презентация</a:t>
            </a:r>
          </a:p>
        </p:txBody>
      </p:sp>
      <p:sp>
        <p:nvSpPr>
          <p:cNvPr id="4" name="Rectangle 3"/>
          <p:cNvSpPr/>
          <p:nvPr/>
        </p:nvSpPr>
        <p:spPr>
          <a:xfrm>
            <a:off x="4649273" y="1067713"/>
            <a:ext cx="2459865" cy="5035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40685" y="1867378"/>
            <a:ext cx="2459865" cy="5152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49272" y="2667044"/>
            <a:ext cx="2459865" cy="5569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733763" y="3407668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649272" y="3408697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587501" y="3440760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33763" y="4168382"/>
            <a:ext cx="2459865" cy="10806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649271" y="4147352"/>
            <a:ext cx="2459865" cy="11016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587501" y="4147352"/>
            <a:ext cx="2459865" cy="11054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733763" y="5437075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640685" y="5437075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587500" y="5389360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649271" y="6153953"/>
            <a:ext cx="2459865" cy="618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26166" y="1100843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Отваряне</a:t>
            </a:r>
            <a:endParaRPr lang="en-US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917579" y="1765190"/>
            <a:ext cx="1906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Креативно отваряне</a:t>
            </a:r>
            <a:endParaRPr 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917579" y="2745472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Тема</a:t>
            </a:r>
            <a:endParaRPr lang="en-US" sz="2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864395" y="354979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Подтема 1</a:t>
            </a:r>
            <a:endParaRPr lang="en-US" sz="2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926166" y="352592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Подтема 2</a:t>
            </a:r>
            <a:endParaRPr lang="en-US" sz="20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8010658" y="3519727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Подтема 3</a:t>
            </a:r>
            <a:endParaRPr 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561922" y="4229801"/>
            <a:ext cx="2462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Мини отваряне</a:t>
            </a:r>
          </a:p>
          <a:p>
            <a:pPr algn="ctr"/>
            <a:r>
              <a:rPr lang="bg-BG" sz="2000" b="1" dirty="0"/>
              <a:t>Мини изложение</a:t>
            </a:r>
          </a:p>
          <a:p>
            <a:pPr algn="ctr"/>
            <a:r>
              <a:rPr lang="bg-BG" sz="2000" b="1" dirty="0"/>
              <a:t>Мини заключение</a:t>
            </a:r>
            <a:endParaRPr lang="en-US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671993" y="4229800"/>
            <a:ext cx="2462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Мини отваряне</a:t>
            </a:r>
          </a:p>
          <a:p>
            <a:pPr algn="ctr"/>
            <a:r>
              <a:rPr lang="bg-BG" sz="2000" b="1" dirty="0"/>
              <a:t>Мини изложение</a:t>
            </a:r>
          </a:p>
          <a:p>
            <a:pPr algn="ctr"/>
            <a:r>
              <a:rPr lang="bg-BG" sz="2000" b="1" dirty="0"/>
              <a:t>Мини заключение</a:t>
            </a:r>
            <a:endParaRPr lang="en-US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738231" y="4237148"/>
            <a:ext cx="2462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Мини отваряне</a:t>
            </a:r>
          </a:p>
          <a:p>
            <a:pPr algn="ctr"/>
            <a:r>
              <a:rPr lang="bg-BG" sz="2000" b="1" dirty="0"/>
              <a:t>Мини изложение</a:t>
            </a:r>
          </a:p>
          <a:p>
            <a:pPr algn="ctr"/>
            <a:r>
              <a:rPr lang="bg-BG" sz="2000" b="1" dirty="0"/>
              <a:t>Мини заключение</a:t>
            </a:r>
            <a:endParaRPr lang="en-US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1864395" y="548970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Обобщение</a:t>
            </a:r>
            <a:endParaRPr lang="en-US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917579" y="5499653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Обобщение</a:t>
            </a:r>
            <a:endParaRPr lang="en-US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8010658" y="548970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Обобщение</a:t>
            </a:r>
            <a:endParaRPr lang="en-US" sz="2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950317" y="6244068"/>
            <a:ext cx="1906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dirty="0"/>
              <a:t>Заключение</a:t>
            </a:r>
            <a:endParaRPr lang="en-US" sz="2000" b="1" dirty="0"/>
          </a:p>
        </p:txBody>
      </p:sp>
      <p:sp>
        <p:nvSpPr>
          <p:cNvPr id="6" name="Down Arrow 5"/>
          <p:cNvSpPr/>
          <p:nvPr/>
        </p:nvSpPr>
        <p:spPr>
          <a:xfrm>
            <a:off x="5779929" y="1597494"/>
            <a:ext cx="248459" cy="269884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>
            <a:off x="5781539" y="2405898"/>
            <a:ext cx="246849" cy="242918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wn Arrow 41"/>
          <p:cNvSpPr/>
          <p:nvPr/>
        </p:nvSpPr>
        <p:spPr>
          <a:xfrm rot="3417202">
            <a:off x="4153097" y="3124210"/>
            <a:ext cx="295096" cy="374385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Down Arrow 42"/>
          <p:cNvSpPr/>
          <p:nvPr/>
        </p:nvSpPr>
        <p:spPr>
          <a:xfrm rot="16200000">
            <a:off x="4199818" y="3603852"/>
            <a:ext cx="319721" cy="372391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own Arrow 43"/>
          <p:cNvSpPr/>
          <p:nvPr/>
        </p:nvSpPr>
        <p:spPr>
          <a:xfrm rot="16200000">
            <a:off x="7226170" y="3573781"/>
            <a:ext cx="319721" cy="372391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Down Arrow 45"/>
          <p:cNvSpPr/>
          <p:nvPr/>
        </p:nvSpPr>
        <p:spPr>
          <a:xfrm rot="16200000">
            <a:off x="4187642" y="4806533"/>
            <a:ext cx="319721" cy="372391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own Arrow 46"/>
          <p:cNvSpPr/>
          <p:nvPr/>
        </p:nvSpPr>
        <p:spPr>
          <a:xfrm rot="16200000">
            <a:off x="7235372" y="4775886"/>
            <a:ext cx="319721" cy="372391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wn Arrow 48"/>
          <p:cNvSpPr/>
          <p:nvPr/>
        </p:nvSpPr>
        <p:spPr>
          <a:xfrm rot="16200000">
            <a:off x="4140784" y="5706132"/>
            <a:ext cx="319721" cy="372391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wn Arrow 49"/>
          <p:cNvSpPr/>
          <p:nvPr/>
        </p:nvSpPr>
        <p:spPr>
          <a:xfrm rot="16200000">
            <a:off x="7257296" y="5644508"/>
            <a:ext cx="319721" cy="372391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wn Arrow 50"/>
          <p:cNvSpPr/>
          <p:nvPr/>
        </p:nvSpPr>
        <p:spPr>
          <a:xfrm rot="4137673" flipH="1">
            <a:off x="7636107" y="5726765"/>
            <a:ext cx="212483" cy="1224038"/>
          </a:xfrm>
          <a:prstGeom prst="downArrow">
            <a:avLst/>
          </a:prstGeom>
          <a:solidFill>
            <a:srgbClr val="AE0C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2" name="Picture 2" descr="Lions Clubs International Vector Logo | Free Download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50" y="5974071"/>
            <a:ext cx="1591072" cy="88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Картина 10" descr="http://www.nlpbulgaria.bg/images/nlp-bulgaria-logo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92959"/>
            <a:ext cx="1009649" cy="988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71809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5" grpId="0" animBg="1"/>
      <p:bldP spid="6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9" grpId="0" animBg="1"/>
      <p:bldP spid="50" grpId="0" animBg="1"/>
      <p:bldP spid="51" grpId="0" animBg="1"/>
    </p:bldLst>
  </p:timing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4150</TotalTime>
  <Words>389</Words>
  <Application>Microsoft Office PowerPoint</Application>
  <PresentationFormat>Widescreen</PresentationFormat>
  <Paragraphs>103</Paragraphs>
  <Slides>15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тема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Yordanov</dc:creator>
  <cp:lastModifiedBy>Aneliya Kaneva</cp:lastModifiedBy>
  <cp:revision>239</cp:revision>
  <cp:lastPrinted>2022-09-08T14:43:51Z</cp:lastPrinted>
  <dcterms:created xsi:type="dcterms:W3CDTF">2015-07-17T16:13:12Z</dcterms:created>
  <dcterms:modified xsi:type="dcterms:W3CDTF">2022-09-11T14:32:32Z</dcterms:modified>
</cp:coreProperties>
</file>