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57" r:id="rId6"/>
    <p:sldMasterId id="2147483831" r:id="rId7"/>
    <p:sldMasterId id="2147483861" r:id="rId8"/>
    <p:sldMasterId id="2147483889" r:id="rId9"/>
    <p:sldMasterId id="2147483887" r:id="rId10"/>
  </p:sldMasterIdLst>
  <p:notesMasterIdLst>
    <p:notesMasterId r:id="rId38"/>
  </p:notesMasterIdLst>
  <p:handoutMasterIdLst>
    <p:handoutMasterId r:id="rId39"/>
  </p:handoutMasterIdLst>
  <p:sldIdLst>
    <p:sldId id="1090" r:id="rId11"/>
    <p:sldId id="1061" r:id="rId12"/>
    <p:sldId id="1064" r:id="rId13"/>
    <p:sldId id="1082" r:id="rId14"/>
    <p:sldId id="1083" r:id="rId15"/>
    <p:sldId id="1093" r:id="rId16"/>
    <p:sldId id="1219" r:id="rId17"/>
    <p:sldId id="1062" r:id="rId18"/>
    <p:sldId id="1065" r:id="rId19"/>
    <p:sldId id="1073" r:id="rId20"/>
    <p:sldId id="1091" r:id="rId21"/>
    <p:sldId id="1068" r:id="rId22"/>
    <p:sldId id="1074" r:id="rId23"/>
    <p:sldId id="1075" r:id="rId24"/>
    <p:sldId id="1076" r:id="rId25"/>
    <p:sldId id="1077" r:id="rId26"/>
    <p:sldId id="1078" r:id="rId27"/>
    <p:sldId id="1079" r:id="rId28"/>
    <p:sldId id="1081" r:id="rId29"/>
    <p:sldId id="1085" r:id="rId30"/>
    <p:sldId id="1066" r:id="rId31"/>
    <p:sldId id="1086" r:id="rId32"/>
    <p:sldId id="1087" r:id="rId33"/>
    <p:sldId id="1088" r:id="rId34"/>
    <p:sldId id="1089" r:id="rId35"/>
    <p:sldId id="1017" r:id="rId36"/>
    <p:sldId id="1220" r:id="rId37"/>
  </p:sldIdLst>
  <p:sldSz cx="12192000" cy="6858000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248" userDrawn="1">
          <p15:clr>
            <a:srgbClr val="A4A3A4"/>
          </p15:clr>
        </p15:guide>
        <p15:guide id="6" orient="horz" pos="864" userDrawn="1">
          <p15:clr>
            <a:srgbClr val="A4A3A4"/>
          </p15:clr>
        </p15:guide>
        <p15:guide id="7" orient="horz" pos="3696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08" userDrawn="1">
          <p15:clr>
            <a:srgbClr val="A4A3A4"/>
          </p15:clr>
        </p15:guide>
        <p15:guide id="10" orient="horz" pos="1920" userDrawn="1">
          <p15:clr>
            <a:srgbClr val="A4A3A4"/>
          </p15:clr>
        </p15:guide>
        <p15:guide id="11" orient="horz" pos="1392" userDrawn="1">
          <p15:clr>
            <a:srgbClr val="A4A3A4"/>
          </p15:clr>
        </p15:guide>
        <p15:guide id="12" pos="3360" userDrawn="1">
          <p15:clr>
            <a:srgbClr val="A4A3A4"/>
          </p15:clr>
        </p15:guide>
        <p15:guide id="13" pos="4080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  <p15:guide id="15" orient="horz" pos="576" userDrawn="1">
          <p15:clr>
            <a:srgbClr val="A4A3A4"/>
          </p15:clr>
        </p15:guide>
        <p15:guide id="16" pos="624" userDrawn="1">
          <p15:clr>
            <a:srgbClr val="A4A3A4"/>
          </p15:clr>
        </p15:guide>
        <p15:guide id="17" pos="432" userDrawn="1">
          <p15:clr>
            <a:srgbClr val="A4A3A4"/>
          </p15:clr>
        </p15:guide>
        <p15:guide id="18" orient="horz" pos="2208" userDrawn="1">
          <p15:clr>
            <a:srgbClr val="A4A3A4"/>
          </p15:clr>
        </p15:guide>
        <p15:guide id="19" pos="4848" userDrawn="1">
          <p15:clr>
            <a:srgbClr val="A4A3A4"/>
          </p15:clr>
        </p15:guide>
        <p15:guide id="20" orient="horz" pos="2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732E81"/>
    <a:srgbClr val="457DC8"/>
    <a:srgbClr val="0047C8"/>
    <a:srgbClr val="374CD6"/>
    <a:srgbClr val="10233F"/>
    <a:srgbClr val="004BF5"/>
    <a:srgbClr val="0A5496"/>
    <a:srgbClr val="082E87"/>
    <a:srgbClr val="F0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37" autoAdjust="0"/>
  </p:normalViewPr>
  <p:slideViewPr>
    <p:cSldViewPr showGuides="1">
      <p:cViewPr varScale="1">
        <p:scale>
          <a:sx n="75" d="100"/>
          <a:sy n="75" d="100"/>
        </p:scale>
        <p:origin x="43" y="67"/>
      </p:cViewPr>
      <p:guideLst>
        <p:guide orient="horz" pos="1536"/>
        <p:guide pos="3840"/>
        <p:guide orient="horz" pos="1248"/>
        <p:guide orient="horz" pos="864"/>
        <p:guide orient="horz" pos="3696"/>
        <p:guide pos="640"/>
        <p:guide pos="7008"/>
        <p:guide orient="horz" pos="1920"/>
        <p:guide orient="horz" pos="1392"/>
        <p:guide pos="3360"/>
        <p:guide pos="4080"/>
        <p:guide orient="horz" pos="192"/>
        <p:guide orient="horz" pos="576"/>
        <p:guide pos="624"/>
        <p:guide pos="432"/>
        <p:guide orient="horz" pos="2208"/>
        <p:guide pos="4848"/>
        <p:guide orient="horz"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88"/>
    </p:cViewPr>
  </p:sorterViewPr>
  <p:notesViewPr>
    <p:cSldViewPr showGuides="1">
      <p:cViewPr varScale="1">
        <p:scale>
          <a:sx n="91" d="100"/>
          <a:sy n="91" d="100"/>
        </p:scale>
        <p:origin x="24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82742" cy="465621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184"/>
            <a:ext cx="2982742" cy="465621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514" y="8829184"/>
            <a:ext cx="2982742" cy="465621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82742" cy="465621"/>
          </a:xfrm>
          <a:prstGeom prst="rect">
            <a:avLst/>
          </a:prstGeom>
        </p:spPr>
        <p:txBody>
          <a:bodyPr vert="horz" lIns="92852" tIns="46425" rIns="92852" bIns="464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514" y="3"/>
            <a:ext cx="2982742" cy="465621"/>
          </a:xfrm>
          <a:prstGeom prst="rect">
            <a:avLst/>
          </a:prstGeom>
        </p:spPr>
        <p:txBody>
          <a:bodyPr vert="horz" wrap="square" lIns="92852" tIns="46425" rIns="92852" bIns="46425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698500"/>
            <a:ext cx="61944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52" tIns="46425" rIns="92852" bIns="4642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05" y="4416191"/>
            <a:ext cx="5504204" cy="4182580"/>
          </a:xfrm>
          <a:prstGeom prst="rect">
            <a:avLst/>
          </a:prstGeom>
        </p:spPr>
        <p:txBody>
          <a:bodyPr vert="horz" lIns="92852" tIns="46425" rIns="92852" bIns="4642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184"/>
            <a:ext cx="2982742" cy="465621"/>
          </a:xfrm>
          <a:prstGeom prst="rect">
            <a:avLst/>
          </a:prstGeom>
        </p:spPr>
        <p:txBody>
          <a:bodyPr vert="horz" lIns="92852" tIns="46425" rIns="92852" bIns="464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514" y="8829184"/>
            <a:ext cx="2982742" cy="465621"/>
          </a:xfrm>
          <a:prstGeom prst="rect">
            <a:avLst/>
          </a:prstGeom>
        </p:spPr>
        <p:txBody>
          <a:bodyPr vert="horz" wrap="square" lIns="92852" tIns="46425" rIns="92852" bIns="46425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9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9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81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8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55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67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77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05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41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77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81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4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1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37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75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881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0154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141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30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0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04811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1114108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688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57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1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763000" y="3064705"/>
            <a:ext cx="2398894" cy="2398894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  <p:sldLayoutId id="2147483886" r:id="rId17"/>
    <p:sldLayoutId id="2147483890" r:id="rId18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65" r:id="rId3"/>
    <p:sldLayoutId id="2147483866" r:id="rId4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resources-for-members/resource-center/zone-region-chairperson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80472" y="41148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Роля</a:t>
            </a:r>
            <a:r>
              <a:rPr lang="en-US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Отговорности на Председателите на Зони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438400"/>
            <a:ext cx="4636067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Можете ли да изброите всички отговорности?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bg-BG" sz="1400" i="1" dirty="0">
                <a:solidFill>
                  <a:schemeClr val="bg1"/>
                </a:solidFill>
              </a:rPr>
              <a:t>Както са посочени в Устав и Правила за Дистрикт от </a:t>
            </a:r>
            <a:r>
              <a:rPr lang="en-US" sz="1400" i="1" dirty="0">
                <a:solidFill>
                  <a:schemeClr val="bg1"/>
                </a:solidFill>
              </a:rPr>
              <a:t>LCI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E0B3B3-0255-4CE6-B645-8CD36586D4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2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943600" y="76200"/>
            <a:ext cx="5638800" cy="1135464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18000"/>
              </a:lnSpc>
            </a:pPr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5562600" y="1447800"/>
            <a:ext cx="6324600" cy="54864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Опишете всички отговорности на Зоналния председател, за които се сещате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– 3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Сравнете записаното с групата и оформете общ списък 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-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3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Докато инструктора Ви изброи всички отговорности, отбележете колко от тях са във Вашия списък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81200"/>
            <a:ext cx="4114800" cy="274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4940807"/>
            <a:ext cx="3802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На стр.</a:t>
            </a:r>
            <a:r>
              <a:rPr lang="en-US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2-3 </a:t>
            </a:r>
            <a:r>
              <a:rPr lang="bg-BG" sz="2000" b="1" i="1" kern="0" dirty="0">
                <a:latin typeface="Arial" charset="0"/>
                <a:ea typeface="Arial" charset="0"/>
                <a:cs typeface="Arial" charset="0"/>
              </a:rPr>
              <a:t>от Помагалото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74597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7883" y="0"/>
            <a:ext cx="12192000" cy="693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436640"/>
            <a:ext cx="6364135" cy="499410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2400" b="1" dirty="0"/>
              <a:t>Съгласно формулировката в Стандартния Устав за Дистрикт</a:t>
            </a:r>
            <a:r>
              <a:rPr lang="en-US" sz="2400" b="1" dirty="0"/>
              <a:t>: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bg-BG" sz="2400" b="1" i="1" dirty="0"/>
              <a:t>Раздел</a:t>
            </a:r>
            <a:r>
              <a:rPr lang="en-US" sz="2400" b="1" i="1" dirty="0"/>
              <a:t> 10. </a:t>
            </a:r>
            <a:r>
              <a:rPr lang="bg-BG" sz="2400" b="1" i="1" dirty="0"/>
              <a:t>ПРЕДСЕДАТЕЛ НА ЗОНА</a:t>
            </a:r>
            <a:r>
              <a:rPr lang="en-US" sz="2400" b="1" i="1" dirty="0"/>
              <a:t>.</a:t>
            </a:r>
            <a:r>
              <a:rPr lang="en-US" sz="2400" dirty="0"/>
              <a:t> </a:t>
            </a:r>
            <a:r>
              <a:rPr lang="ru-RU" sz="2400" dirty="0"/>
              <a:t>Председателят на зона работи под контрола и насоките на Дистрикт управителя и/или Председателя на региона и е главният административен служител в своята зона. Председателят на Зона е член на Екипа по действията </a:t>
            </a:r>
            <a:r>
              <a:rPr lang="en-US" sz="2400" dirty="0"/>
              <a:t>(GAT)</a:t>
            </a:r>
          </a:p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63550">
              <a:spcBef>
                <a:spcPts val="0"/>
              </a:spcBef>
            </a:pPr>
            <a:endParaRPr lang="en-US" sz="4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4067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5C6D4-BD41-4CBF-9C85-944683160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057400"/>
            <a:ext cx="3225532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304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097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Работи за изпълнение целите на </a:t>
            </a:r>
            <a:r>
              <a:rPr lang="en-US" sz="3200" dirty="0"/>
              <a:t>LCI.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Служи като председател на Консултативния комитет на Дистрикт управителя в своята Зона и като такъв свиква регулярни срещи на този комитет </a:t>
            </a:r>
            <a:r>
              <a:rPr lang="en-US" sz="3200" dirty="0"/>
              <a:t>(</a:t>
            </a:r>
            <a:r>
              <a:rPr lang="bg-BG" sz="3200" dirty="0"/>
              <a:t>ДУ, клубни президенти, ЗП,РП</a:t>
            </a:r>
            <a:r>
              <a:rPr lang="en-US" sz="3200" dirty="0"/>
              <a:t>)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37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097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Кани и включва Координаторите на Дистрикта за Членство, Лидерство и Дейности на срещите на Консултативния комитет на ДУ за обсъждане на нуждите, свързани с развитието в тези направления и как Екипа за действие </a:t>
            </a:r>
            <a:r>
              <a:rPr lang="en-US" sz="3200" dirty="0"/>
              <a:t>(GAT)</a:t>
            </a:r>
            <a:r>
              <a:rPr lang="bg-BG" sz="3200" dirty="0"/>
              <a:t> може  да помага на клубовете в зоната</a:t>
            </a:r>
            <a:r>
              <a:rPr lang="en-US" sz="3200" dirty="0"/>
              <a:t>.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509891" cy="4419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Изготвя протокол от всяка среща на Консултативния комитет на ДУ и изпраща копие до 5 дни към </a:t>
            </a:r>
            <a:r>
              <a:rPr lang="en-US" sz="3200" dirty="0"/>
              <a:t>Lions Clubs International </a:t>
            </a:r>
            <a:r>
              <a:rPr lang="bg-BG" sz="3200" dirty="0"/>
              <a:t>и ДУ</a:t>
            </a:r>
            <a:r>
              <a:rPr lang="en-US" sz="3200" dirty="0"/>
              <a:t>.  </a:t>
            </a:r>
            <a:r>
              <a:rPr lang="bg-BG" sz="3200" dirty="0"/>
              <a:t>Протоколът се изпраща и до координаторите по членство, лидерство и дейности, както и до предс.на региона, когато е подходящо. </a:t>
            </a:r>
            <a:r>
              <a:rPr lang="en-US" sz="3200" dirty="0"/>
              <a:t>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Пояснява и предлага Инициативата за Качествен Клуб на клубовете в своята зона.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7075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58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Координатора по Членство има активна роля за организиране на нови клубове и се информира за дейностите и клубния живот в своята зона</a:t>
            </a:r>
            <a:r>
              <a:rPr lang="en-US" sz="32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Координатора по Лидерство има активна роля да информира членовете в зоната за възможности за развитие на лидерите на ниво Дистрикт или международно.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Съвместно с дистрикт Координатора по Дейностите има активна роля в промотиране на глобалните инициативи и дейности, като информира 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Lions </a:t>
            </a:r>
            <a:r>
              <a:rPr lang="bg-BG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в своята зона за възможностите за услуги в Дистрикта.</a:t>
            </a:r>
            <a:endParaRPr lang="en-US" sz="3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US" sz="1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Представлява всеки клуб от своята зона при проблеми</a:t>
            </a:r>
            <a:r>
              <a:rPr lang="en-US" sz="3200" dirty="0"/>
              <a:t>.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3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436639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Контролира напредъка на проектите на дистрикта и </a:t>
            </a:r>
            <a:r>
              <a:rPr lang="en-US" sz="3200" dirty="0"/>
              <a:t>LCI </a:t>
            </a:r>
            <a:r>
              <a:rPr lang="bg-BG" sz="3200" dirty="0"/>
              <a:t>в своята зона</a:t>
            </a:r>
            <a:r>
              <a:rPr lang="en-US" sz="3200" dirty="0"/>
              <a:t>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Полага усилия всеки клуб в зоната да приеме и работи с клубен Устав и правила, съгласно препоръките на </a:t>
            </a:r>
            <a:r>
              <a:rPr lang="en-US" sz="3200" dirty="0"/>
              <a:t>LCI.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Да осигурява представителство на международни и дистрикт конвенции, като насърчава клубовете в зоната да изпращат пълната квота делегати, на които имат право. 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7075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99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Посещава срещи на клубовете в зоната веднъж или повече по време на мандата си и съобщава информацията от тях на РП</a:t>
            </a:r>
            <a:r>
              <a:rPr lang="en-US" sz="3200" dirty="0"/>
              <a:t> – </a:t>
            </a:r>
            <a:r>
              <a:rPr lang="bg-BG" sz="3200" dirty="0"/>
              <a:t>особено когато има проблеми или слабости </a:t>
            </a:r>
            <a:r>
              <a:rPr lang="en-US" sz="3200" dirty="0"/>
              <a:t>(</a:t>
            </a:r>
            <a:r>
              <a:rPr lang="bg-BG" sz="3200" dirty="0"/>
              <a:t>с копие до ДУ</a:t>
            </a:r>
            <a:r>
              <a:rPr lang="en-US" sz="3200" dirty="0"/>
              <a:t>). </a:t>
            </a:r>
          </a:p>
          <a:p>
            <a:pPr lvl="0"/>
            <a:endParaRPr lang="en-US" sz="16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Изпълнява и други задачи и дейности, възложени или изисквани от директивите на Международния Борд на Директорите на </a:t>
            </a:r>
            <a:r>
              <a:rPr lang="en-US" sz="3200" dirty="0"/>
              <a:t>LCI. 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3485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9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43201" y="2209800"/>
            <a:ext cx="4800600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Колко от отговорностите посочихте правилно в своите записки?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30DAEB-A877-48F0-986D-8BAAE4D668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en-US" sz="1400" i="1" dirty="0">
                <a:solidFill>
                  <a:schemeClr val="bg1"/>
                </a:solidFill>
              </a:rPr>
              <a:t>As outlined in the Standard Form District Constitution and By Laws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60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2032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48975" y="2819400"/>
            <a:ext cx="9664503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4800" kern="0" dirty="0"/>
              <a:t>Намиране и ползване на Ресурси за ЗП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152400"/>
            <a:ext cx="12192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9144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1524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A96BB0-1C48-4E0F-9DCF-97AF3FB4AD54}"/>
              </a:ext>
            </a:extLst>
          </p:cNvPr>
          <p:cNvSpPr/>
          <p:nvPr/>
        </p:nvSpPr>
        <p:spPr>
          <a:xfrm>
            <a:off x="1051548" y="1066800"/>
            <a:ext cx="710185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Специални Награди на Президента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r>
              <a:rPr lang="bg-BG" sz="2800" dirty="0">
                <a:cs typeface="Arial" panose="020B0604020202020204" pitchFamily="34" charset="0"/>
              </a:rPr>
              <a:t>Отличия за Председатели на Зони и Региони като ключови служители в Дистрикта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Ресурси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eBook</a:t>
            </a:r>
            <a:r>
              <a:rPr lang="bg-BG" sz="2800" dirty="0">
                <a:cs typeface="Arial" panose="020B0604020202020204" pitchFamily="34" charset="0"/>
              </a:rPr>
              <a:t> – Е-помагало 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Карта за обучение на ЗП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Модели на структури на стандартен Клуб, Дистрикт и Мултипъл Дистрикт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Оценка на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bg-BG" sz="2800" dirty="0">
                <a:cs typeface="Arial" panose="020B0604020202020204" pitchFamily="34" charset="0"/>
              </a:rPr>
              <a:t>състоянието на Клуб</a:t>
            </a:r>
            <a:r>
              <a:rPr lang="en-US" sz="2800" dirty="0"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422755"/>
            <a:ext cx="432469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64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038" y="2209800"/>
            <a:ext cx="316441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B311196-8268-4DD9-A6DD-850BB08CE224}"/>
              </a:ext>
            </a:extLst>
          </p:cNvPr>
          <p:cNvSpPr txBox="1">
            <a:spLocks/>
          </p:cNvSpPr>
          <p:nvPr/>
        </p:nvSpPr>
        <p:spPr>
          <a:xfrm>
            <a:off x="990600" y="1189150"/>
            <a:ext cx="7086600" cy="5333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Срещи в Зони и Региони</a:t>
            </a:r>
            <a:endParaRPr lang="en-US" b="1" dirty="0">
              <a:solidFill>
                <a:srgbClr val="0A5496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Пример за срещи на Консултативния комитет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Протокол от срещи на КК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Списък за подготовка на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Форма за протокол от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Оценка на участниците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Формуляр Предизвикателства и Възможности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0A5496"/>
                </a:solidFill>
              </a:rPr>
              <a:t>MyLCI </a:t>
            </a:r>
            <a:r>
              <a:rPr lang="bg-BG" b="1" dirty="0">
                <a:solidFill>
                  <a:srgbClr val="0A5496"/>
                </a:solidFill>
              </a:rPr>
              <a:t>Отчети</a:t>
            </a:r>
            <a:endParaRPr lang="en-US" b="1" dirty="0">
              <a:solidFill>
                <a:srgbClr val="0A5496"/>
              </a:solidFill>
            </a:endParaRPr>
          </a:p>
          <a:p>
            <a:pPr marL="346075" indent="-342900" fontAlgn="auto">
              <a:spcBef>
                <a:spcPts val="0"/>
              </a:spcBef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Достъп до основните клубни данни</a:t>
            </a: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b="1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992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65" y="1600200"/>
            <a:ext cx="358633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CBF530A-D087-402B-A3CA-D0C895BB8FD3}"/>
              </a:ext>
            </a:extLst>
          </p:cNvPr>
          <p:cNvSpPr txBox="1">
            <a:spLocks/>
          </p:cNvSpPr>
          <p:nvPr/>
        </p:nvSpPr>
        <p:spPr>
          <a:xfrm>
            <a:off x="977202" y="1212596"/>
            <a:ext cx="7328598" cy="42738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Полезни инструменти за по-здрави клубове</a:t>
            </a:r>
            <a:endParaRPr lang="en-US" b="1" dirty="0">
              <a:solidFill>
                <a:srgbClr val="0A549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338D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Your Club, Your Way 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Blueprint for a Stronger Club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Club Quality Initiative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Certified Guiding Lion Program</a:t>
            </a: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62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24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685800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kern="0" dirty="0">
                <a:solidFill>
                  <a:srgbClr val="00338D"/>
                </a:solidFill>
              </a:rPr>
              <a:t>eBook</a:t>
            </a:r>
            <a:r>
              <a:rPr lang="bg-BG" sz="4000" kern="0" dirty="0">
                <a:solidFill>
                  <a:srgbClr val="00338D"/>
                </a:solidFill>
              </a:rPr>
              <a:t> – еПомагало за ЗП/РП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64369D-1F7B-452D-994B-41111706C5D8}"/>
              </a:ext>
            </a:extLst>
          </p:cNvPr>
          <p:cNvSpPr txBox="1">
            <a:spLocks/>
          </p:cNvSpPr>
          <p:nvPr/>
        </p:nvSpPr>
        <p:spPr>
          <a:xfrm>
            <a:off x="834890" y="1417587"/>
            <a:ext cx="8690110" cy="33830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 директни връзки към полезна информация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Указания за достъп в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MyLCI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и налични данни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Планиране на графика ви за Лайънс годината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Ресурси за Качествен Клуб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Насърчаване хармонията между Клубовете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374CD6"/>
                </a:solidFill>
                <a:hlinkClick r:id="rId3"/>
              </a:rPr>
              <a:t>https://www.lionsclubs.org/en/resources-for-members/resource-center/zone-region-chairpersons</a:t>
            </a:r>
            <a:r>
              <a:rPr lang="en-US" i="1" dirty="0">
                <a:solidFill>
                  <a:srgbClr val="374CD6"/>
                </a:solidFill>
              </a:rPr>
              <a:t> </a:t>
            </a: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EFC0C1-3CAF-4990-BA5C-09B410154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065" y="1432560"/>
            <a:ext cx="1869335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130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600200" y="3886200"/>
            <a:ext cx="8915400" cy="445043"/>
          </a:xfrm>
        </p:spPr>
        <p:txBody>
          <a:bodyPr/>
          <a:lstStyle/>
          <a:p>
            <a:r>
              <a:rPr lang="bg-BG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 – ЗП, РП,КДУ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95600" y="5105400"/>
            <a:ext cx="6209629" cy="445043"/>
          </a:xfrm>
        </p:spPr>
        <p:txBody>
          <a:bodyPr/>
          <a:lstStyle/>
          <a:p>
            <a:r>
              <a:rPr lang="bg-BG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 Ресурс </a:t>
            </a:r>
            <a:endParaRPr lang="en-US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394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1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001520" y="2057401"/>
            <a:ext cx="8158479" cy="11430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800" kern="0" dirty="0"/>
              <a:t>Ролите на Председателите на Зони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381000"/>
            <a:ext cx="8794903" cy="14478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Председателите на Зони</a:t>
            </a:r>
            <a:endParaRPr lang="en-US" sz="4000" kern="0" dirty="0">
              <a:solidFill>
                <a:schemeClr val="bg1"/>
              </a:solidFill>
            </a:endParaRPr>
          </a:p>
          <a:p>
            <a:r>
              <a:rPr lang="en-US" sz="4000" kern="0" dirty="0">
                <a:solidFill>
                  <a:schemeClr val="bg1"/>
                </a:solidFill>
              </a:rPr>
              <a:t> </a:t>
            </a:r>
            <a:r>
              <a:rPr lang="bg-BG" sz="4000" kern="0" dirty="0">
                <a:solidFill>
                  <a:schemeClr val="bg1"/>
                </a:solidFill>
              </a:rPr>
              <a:t>и Региони - Дистрикт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7EF744-6406-4A2B-8127-15D4A6DBE3F4}"/>
              </a:ext>
            </a:extLst>
          </p:cNvPr>
          <p:cNvSpPr txBox="1"/>
          <p:nvPr/>
        </p:nvSpPr>
        <p:spPr>
          <a:xfrm>
            <a:off x="2060203" y="2802023"/>
            <a:ext cx="704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Връзката между Клубове и Дистрикт</a:t>
            </a:r>
            <a:endParaRPr lang="en-US" sz="3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Team, Friendship, Group, Hands">
            <a:extLst>
              <a:ext uri="{FF2B5EF4-FFF2-40B4-BE49-F238E27FC236}">
                <a16:creationId xmlns:a16="http://schemas.microsoft.com/office/drawing/2014/main" id="{2FA5F9D9-A3BB-4F53-9C84-8E6F50A6E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752" y="2409282"/>
            <a:ext cx="3015477" cy="2010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913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39897" y="369827"/>
            <a:ext cx="8794903" cy="132154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ЗП/РП и</a:t>
            </a:r>
            <a:r>
              <a:rPr lang="en-US" sz="4000" kern="0" dirty="0">
                <a:solidFill>
                  <a:schemeClr val="bg1"/>
                </a:solidFill>
              </a:rPr>
              <a:t> Global Action Team – </a:t>
            </a:r>
            <a:r>
              <a:rPr lang="bg-BG" sz="4000" kern="0" dirty="0">
                <a:solidFill>
                  <a:schemeClr val="bg1"/>
                </a:solidFill>
              </a:rPr>
              <a:t>Екипа за действие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DAFF6F-2E15-4E40-8D27-D8759789599F}"/>
              </a:ext>
            </a:extLst>
          </p:cNvPr>
          <p:cNvSpPr txBox="1"/>
          <p:nvPr/>
        </p:nvSpPr>
        <p:spPr>
          <a:xfrm>
            <a:off x="2949757" y="2545140"/>
            <a:ext cx="4898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Председателите на Зони и Региони също са част от Екипа за Действие</a:t>
            </a:r>
            <a:endParaRPr 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9">
            <a:extLst>
              <a:ext uri="{FF2B5EF4-FFF2-40B4-BE49-F238E27FC236}">
                <a16:creationId xmlns:a16="http://schemas.microsoft.com/office/drawing/2014/main" id="{B4EC06E5-D3CE-4EEE-9763-C4373865A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1" b="-880"/>
          <a:stretch>
            <a:fillRect/>
          </a:stretch>
        </p:blipFill>
        <p:spPr bwMode="auto">
          <a:xfrm>
            <a:off x="8710561" y="1803053"/>
            <a:ext cx="31242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11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60CCD9-FE2C-44EE-83AB-A40FA84FE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7225"/>
            <a:ext cx="9525000" cy="68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9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6B21F2-97AE-4978-8700-615103C2C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69" y="171080"/>
            <a:ext cx="10310413" cy="6648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5D470A-2F92-4B6D-BA80-0625C21E0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8204" y="171080"/>
            <a:ext cx="1191123" cy="12062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87B265-A9A2-4261-9058-574CBC39EB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6" y="38501"/>
            <a:ext cx="1500220" cy="13698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2BB72E-2081-40F4-A4FF-10C3910D0F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9492" y="2125021"/>
            <a:ext cx="961736" cy="974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C5C0C-ADB9-443A-9D25-CDB4959891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4392" y="2052590"/>
            <a:ext cx="961736" cy="1000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634391-C53C-465A-8862-9027B3132E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8780" y="2286657"/>
            <a:ext cx="961736" cy="11423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6E452E-F416-4B9E-8380-FC6E38CCC7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4667" y="2220814"/>
            <a:ext cx="961736" cy="12341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2E97CC-EF61-4717-BEB0-C2DEC25947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2050" y="4141016"/>
            <a:ext cx="1062230" cy="12720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8149A2-6D32-4E70-84A4-BBEB06B9DA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7562" y="2380210"/>
            <a:ext cx="832138" cy="10487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7DFA97-E5CF-456C-AF2A-71FEF30CAB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4926" y="2989237"/>
            <a:ext cx="1062230" cy="14288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69F5054-3F72-4232-85C7-773FABF98F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85036" y="4308236"/>
            <a:ext cx="1290600" cy="1290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42BA252-C083-41C9-80D8-18C45388766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7921" y="2125021"/>
            <a:ext cx="782276" cy="106502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1DE00F9-6B3E-4283-B78E-80BFA9C41D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0113" y="1377291"/>
            <a:ext cx="1025698" cy="91515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1A13AE-ED63-4E68-8496-119B07B62F8A}"/>
              </a:ext>
            </a:extLst>
          </p:cNvPr>
          <p:cNvSpPr/>
          <p:nvPr/>
        </p:nvSpPr>
        <p:spPr>
          <a:xfrm>
            <a:off x="4630386" y="1066800"/>
            <a:ext cx="1448205" cy="2123248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9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43CCEA-EC68-49C8-BF64-3AB44136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04800"/>
            <a:ext cx="11125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307106" y="2755357"/>
            <a:ext cx="776771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sz="4800" dirty="0"/>
              <a:t>Отговорности на Председателя на Зона</a:t>
            </a:r>
            <a:endParaRPr lang="en-US" sz="480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a7495015-d16d-4dd1-a72f-488cd8119f34"/>
  </ds:schemaRefs>
</ds:datastoreItem>
</file>

<file path=customXml/itemProps2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57484</TotalTime>
  <Words>921</Words>
  <Application>Microsoft Office PowerPoint</Application>
  <PresentationFormat>Widescreen</PresentationFormat>
  <Paragraphs>194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Arial</vt:lpstr>
      <vt:lpstr>Arial Hebrew Scholar</vt:lpstr>
      <vt:lpstr>Calibri</vt:lpstr>
      <vt:lpstr>Century Gothic</vt:lpstr>
      <vt:lpstr>Helvetica</vt:lpstr>
      <vt:lpstr>Helvetica Neue</vt:lpstr>
      <vt:lpstr>Open sans</vt:lpstr>
      <vt:lpstr>Segoe UI</vt:lpstr>
      <vt:lpstr>Segoe UI Semibold</vt:lpstr>
      <vt:lpstr>Blue Page Number</vt:lpstr>
      <vt:lpstr>White Page Number</vt:lpstr>
      <vt:lpstr>No Page Number</vt:lpstr>
      <vt:lpstr>MASTER SLIDE - BLANK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1562</cp:revision>
  <cp:lastPrinted>2018-08-22T13:48:40Z</cp:lastPrinted>
  <dcterms:created xsi:type="dcterms:W3CDTF">2016-11-15T15:12:50Z</dcterms:created>
  <dcterms:modified xsi:type="dcterms:W3CDTF">2020-10-17T07:16:26Z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