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</p:sldMasterIdLst>
  <p:notesMasterIdLst>
    <p:notesMasterId r:id="rId38"/>
  </p:notesMasterIdLst>
  <p:handoutMasterIdLst>
    <p:handoutMasterId r:id="rId39"/>
  </p:handoutMasterIdLst>
  <p:sldIdLst>
    <p:sldId id="1090" r:id="rId11"/>
    <p:sldId id="1061" r:id="rId12"/>
    <p:sldId id="1064" r:id="rId13"/>
    <p:sldId id="1082" r:id="rId14"/>
    <p:sldId id="1083" r:id="rId15"/>
    <p:sldId id="1093" r:id="rId16"/>
    <p:sldId id="1219" r:id="rId17"/>
    <p:sldId id="1062" r:id="rId18"/>
    <p:sldId id="1065" r:id="rId19"/>
    <p:sldId id="1073" r:id="rId20"/>
    <p:sldId id="1091" r:id="rId21"/>
    <p:sldId id="1068" r:id="rId22"/>
    <p:sldId id="1074" r:id="rId23"/>
    <p:sldId id="1075" r:id="rId24"/>
    <p:sldId id="1076" r:id="rId25"/>
    <p:sldId id="1077" r:id="rId26"/>
    <p:sldId id="1078" r:id="rId27"/>
    <p:sldId id="1079" r:id="rId28"/>
    <p:sldId id="1081" r:id="rId29"/>
    <p:sldId id="1085" r:id="rId30"/>
    <p:sldId id="1066" r:id="rId31"/>
    <p:sldId id="1086" r:id="rId32"/>
    <p:sldId id="1087" r:id="rId33"/>
    <p:sldId id="1088" r:id="rId34"/>
    <p:sldId id="1089" r:id="rId35"/>
    <p:sldId id="1017" r:id="rId36"/>
    <p:sldId id="1220" r:id="rId37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7" autoAdjust="0"/>
  </p:normalViewPr>
  <p:slideViewPr>
    <p:cSldViewPr showGuides="1">
      <p:cViewPr varScale="1">
        <p:scale>
          <a:sx n="75" d="100"/>
          <a:sy n="75" d="100"/>
        </p:scale>
        <p:origin x="43" y="67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3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10/16/2020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39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69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81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8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5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67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77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05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41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7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81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4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1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3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7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0154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4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3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0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04811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48040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51036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114108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68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6" r:id="rId17"/>
    <p:sldLayoutId id="2147483890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n/resources-for-members/resource-center/zone-region-chairperson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41148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Роля</a:t>
            </a:r>
            <a:r>
              <a:rPr lang="en-US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Отговорности на Председателите на Зони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463606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bg1"/>
                </a:solidFill>
              </a:rPr>
              <a:t>Можете ли да изброите всички отговорности?</a:t>
            </a:r>
            <a:endParaRPr 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27027"/>
            <a:ext cx="8794903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Отговорности на ЗП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E952B-BED4-45E5-8D97-052108DAE6F6}"/>
              </a:ext>
            </a:extLst>
          </p:cNvPr>
          <p:cNvSpPr txBox="1"/>
          <p:nvPr/>
        </p:nvSpPr>
        <p:spPr>
          <a:xfrm>
            <a:off x="2895600" y="5909909"/>
            <a:ext cx="8915400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bg-BG" sz="1400" i="1" dirty="0">
                <a:solidFill>
                  <a:schemeClr val="bg1"/>
                </a:solidFill>
              </a:rPr>
              <a:t>Както са посочени в Устав и Правила за Дистрикт от </a:t>
            </a:r>
            <a:r>
              <a:rPr lang="en-US" sz="1400" i="1" dirty="0">
                <a:solidFill>
                  <a:schemeClr val="bg1"/>
                </a:solidFill>
              </a:rPr>
              <a:t>LCI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0B3B3-0255-4CE6-B645-8CD36586D4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5084"/>
          <a:stretch/>
        </p:blipFill>
        <p:spPr>
          <a:xfrm>
            <a:off x="8153400" y="2209800"/>
            <a:ext cx="2971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0" y="76200"/>
            <a:ext cx="5638800" cy="11354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18000"/>
              </a:lnSpc>
            </a:pPr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562600" y="1447800"/>
            <a:ext cx="6324600" cy="54864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Опишете всички отговорности на Зоналния председател, за които се сещате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3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мин.</a:t>
            </a: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Сравнете записаното с групата и оформете общ списък 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мин.</a:t>
            </a: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Докато инструктора Ви изброи всички отговорности, отбележете колко от тях са във Вашия списък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41148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4940807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На стр.</a:t>
            </a:r>
            <a:r>
              <a:rPr lang="en-US" sz="2000" b="1" i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2-3 </a:t>
            </a:r>
            <a:r>
              <a:rPr lang="bg-BG" sz="2000" b="1" i="1" kern="0" dirty="0">
                <a:latin typeface="Arial" charset="0"/>
                <a:ea typeface="Arial" charset="0"/>
                <a:cs typeface="Arial" charset="0"/>
              </a:rPr>
              <a:t>от Помагалото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74597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7883" y="0"/>
            <a:ext cx="12192000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436640"/>
            <a:ext cx="6364135" cy="49941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2400" b="1" dirty="0"/>
              <a:t>Съгласно формулировката в Стандартния Устав за Дистрикт</a:t>
            </a:r>
            <a:r>
              <a:rPr lang="en-US" sz="2400" b="1" dirty="0"/>
              <a:t>: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bg-BG" sz="2400" b="1" i="1" dirty="0"/>
              <a:t>Раздел</a:t>
            </a:r>
            <a:r>
              <a:rPr lang="en-US" sz="2400" b="1" i="1" dirty="0"/>
              <a:t> 10. </a:t>
            </a:r>
            <a:r>
              <a:rPr lang="bg-BG" sz="2400" b="1" i="1" dirty="0"/>
              <a:t>ПРЕДСЕДАТЕЛ НА ЗОНА</a:t>
            </a:r>
            <a:r>
              <a:rPr lang="en-US" sz="2400" b="1" i="1" dirty="0"/>
              <a:t>.</a:t>
            </a:r>
            <a:r>
              <a:rPr lang="en-US" sz="2400" dirty="0"/>
              <a:t> </a:t>
            </a:r>
            <a:r>
              <a:rPr lang="ru-RU" sz="2400" dirty="0"/>
              <a:t>Председателят на зона работи под контрола и насоките на Дистрикт управителя и/или Председателя на региона и е главният административен служител в своята зона. Председателят на Зона е член на Екипа по действията </a:t>
            </a:r>
            <a:r>
              <a:rPr lang="en-US" sz="2400" dirty="0"/>
              <a:t>(GAT)</a:t>
            </a:r>
          </a:p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463550">
              <a:spcBef>
                <a:spcPts val="0"/>
              </a:spcBef>
            </a:pPr>
            <a:endParaRPr lang="en-US" sz="4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504067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C6D4-BD41-4CBF-9C85-944683160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22553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30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097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dirty="0"/>
              <a:t>Работи за изпълнение целите на </a:t>
            </a:r>
            <a:r>
              <a:rPr lang="en-US" sz="3200" dirty="0"/>
              <a:t>LCI.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dirty="0"/>
              <a:t>Служи като председател на Консултативния комитет на Дистрикт управителя в своята Зона и като такъв свиква регулярни срещи на този комитет </a:t>
            </a:r>
            <a:r>
              <a:rPr lang="en-US" sz="3200" dirty="0"/>
              <a:t>(</a:t>
            </a:r>
            <a:r>
              <a:rPr lang="bg-BG" sz="3200" dirty="0"/>
              <a:t>ДУ, клубни президенти, ЗП,РП</a:t>
            </a:r>
            <a:r>
              <a:rPr lang="en-US" sz="3200" dirty="0"/>
              <a:t>)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097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Кани и включва Координаторите на Дистрикта за Членство, Лидерство и Дейности на срещите на Консултативния комитет на ДУ за обсъждане на нуждите, свързани с развитието в тези направления и как Екипа за действие </a:t>
            </a:r>
            <a:r>
              <a:rPr lang="en-US" sz="3200" dirty="0"/>
              <a:t>(GAT)</a:t>
            </a:r>
            <a:r>
              <a:rPr lang="bg-BG" sz="3200" dirty="0"/>
              <a:t> може  да помага на клубовете в зоната</a:t>
            </a:r>
            <a:r>
              <a:rPr lang="en-US" sz="3200" dirty="0"/>
              <a:t>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4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509891" cy="4419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Изготвя протокол от всяка среща на Консултативния комитет на ДУ и изпраща копие до 5 дни към </a:t>
            </a:r>
            <a:r>
              <a:rPr lang="en-US" sz="3200" dirty="0"/>
              <a:t>Lions Clubs International </a:t>
            </a:r>
            <a:r>
              <a:rPr lang="bg-BG" sz="3200" dirty="0"/>
              <a:t>и ДУ</a:t>
            </a:r>
            <a:r>
              <a:rPr lang="en-US" sz="3200" dirty="0"/>
              <a:t>.  </a:t>
            </a:r>
            <a:r>
              <a:rPr lang="bg-BG" sz="3200" dirty="0"/>
              <a:t>Протоколът се изпраща и до координаторите по членство, лидерство и дейности, както и до предс.на региона, когато е подходящо. </a:t>
            </a:r>
            <a:r>
              <a:rPr lang="en-US" sz="3200" dirty="0"/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Пояснява и предлага Инициативата за Качествен Клуб на клубовете в своята зона.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7075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Координирано с дистрикт Координатора по Членство има активна роля за организиране на нови клубове и се информира за дейностите и клубния живот в своята зона</a:t>
            </a:r>
            <a:r>
              <a:rPr lang="en-US" sz="320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Координирано с дистрикт Координатора по Лидерство има активна роля да информира членовете в зоната за възможности за развитие на лидерите на ниво Дистрикт или международно.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Съвместно с дистрикт Координатора по Дейностите има активна роля в промотиране на глобалните инициативи и дейности, като информира 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Lions </a:t>
            </a:r>
            <a:r>
              <a:rPr lang="bg-BG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в своята зона за възможностите за услуги в Дистрикта.</a:t>
            </a:r>
            <a:endParaRPr lang="en-US" sz="3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en-US" sz="1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Представлява всеки клуб от своята зона при проблеми</a:t>
            </a:r>
            <a:r>
              <a:rPr lang="en-US" sz="3200" dirty="0"/>
              <a:t>.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2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436639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Контролира напредъка на проектите на дистрикта и </a:t>
            </a:r>
            <a:r>
              <a:rPr lang="en-US" sz="3200" dirty="0"/>
              <a:t>LCI </a:t>
            </a:r>
            <a:r>
              <a:rPr lang="bg-BG" sz="3200" dirty="0"/>
              <a:t>в своята зона</a:t>
            </a:r>
            <a:r>
              <a:rPr lang="en-US" sz="3200" dirty="0"/>
              <a:t>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Полага усилия всеки клуб в зоната да приеме и работи с клубен Устав и правила, съгласно препоръките на </a:t>
            </a:r>
            <a:r>
              <a:rPr lang="en-US" sz="3200" dirty="0"/>
              <a:t>LCI.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Да осигурява представителство на международни и дистрикт конвенции, като насърчава клубовете в зоната да изпращат пълната квота делегати, на които имат право. 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7075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Посещава срещи на клубовете в зоната веднъж или повече по време на мандата си и съобщава информацията от тях на РП</a:t>
            </a:r>
            <a:r>
              <a:rPr lang="en-US" sz="3200" dirty="0"/>
              <a:t> – </a:t>
            </a:r>
            <a:r>
              <a:rPr lang="bg-BG" sz="3200" dirty="0"/>
              <a:t>особено когато има проблеми или слабости </a:t>
            </a:r>
            <a:r>
              <a:rPr lang="en-US" sz="3200" dirty="0"/>
              <a:t>(</a:t>
            </a:r>
            <a:r>
              <a:rPr lang="bg-BG" sz="3200" dirty="0"/>
              <a:t>с копие до ДУ</a:t>
            </a:r>
            <a:r>
              <a:rPr lang="en-US" sz="3200" dirty="0"/>
              <a:t>). </a:t>
            </a:r>
          </a:p>
          <a:p>
            <a:pPr lvl="0"/>
            <a:endParaRPr lang="en-US" sz="1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Изпълнява и други задачи и дейности, възложени или изисквани от директивите на Международния Борд на Директорите на </a:t>
            </a:r>
            <a:r>
              <a:rPr lang="en-US" sz="3200" dirty="0"/>
              <a:t>LCI. 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3485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9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3339" y="2324567"/>
            <a:ext cx="9418661" cy="17858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разберем ролята на Зоналния председател</a:t>
            </a:r>
            <a:endParaRPr lang="en-US" sz="3200" dirty="0">
              <a:solidFill>
                <a:schemeClr val="bg1"/>
              </a:solidFill>
            </a:endParaRPr>
          </a:p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научим какви са отговорностите</a:t>
            </a:r>
            <a:endParaRPr lang="en-US" sz="3200" dirty="0">
              <a:solidFill>
                <a:schemeClr val="bg1"/>
              </a:solidFill>
            </a:endParaRPr>
          </a:p>
          <a:p>
            <a:pPr lvl="0" indent="-2286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Къде и какви налични ресурси в помощ на ЗП?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98895" y="91440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43201" y="2209800"/>
            <a:ext cx="4800600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bg1"/>
                </a:solidFill>
              </a:rPr>
              <a:t>Колко от отговорностите посочихте правилно в своите записки?</a:t>
            </a:r>
            <a:endParaRPr 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27027"/>
            <a:ext cx="8794903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Отговорности на ЗП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30DAEB-A877-48F0-986D-8BAAE4D6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5084"/>
          <a:stretch/>
        </p:blipFill>
        <p:spPr>
          <a:xfrm>
            <a:off x="8153400" y="2209800"/>
            <a:ext cx="297180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E952B-BED4-45E5-8D97-052108DAE6F6}"/>
              </a:ext>
            </a:extLst>
          </p:cNvPr>
          <p:cNvSpPr txBox="1"/>
          <p:nvPr/>
        </p:nvSpPr>
        <p:spPr>
          <a:xfrm>
            <a:off x="2895600" y="5909909"/>
            <a:ext cx="8915400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en-US" sz="1400" i="1" dirty="0">
                <a:solidFill>
                  <a:schemeClr val="bg1"/>
                </a:solidFill>
              </a:rPr>
              <a:t>As outlined in the Standard Form District Constitution and By Laws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6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2032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4800" kern="0" dirty="0"/>
              <a:t>Намиране и ползване на Ресурси за ЗП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152400"/>
            <a:ext cx="12192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9144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1524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A96BB0-1C48-4E0F-9DCF-97AF3FB4AD54}"/>
              </a:ext>
            </a:extLst>
          </p:cNvPr>
          <p:cNvSpPr/>
          <p:nvPr/>
        </p:nvSpPr>
        <p:spPr>
          <a:xfrm>
            <a:off x="1051548" y="1066800"/>
            <a:ext cx="7101851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0A5496"/>
                </a:solidFill>
                <a:cs typeface="Arial" panose="020B0604020202020204" pitchFamily="34" charset="0"/>
              </a:rPr>
              <a:t>Специални Награди на Президента</a:t>
            </a:r>
            <a:endParaRPr lang="en-US" sz="2800" b="1" dirty="0">
              <a:solidFill>
                <a:srgbClr val="0A5496"/>
              </a:solidFill>
              <a:cs typeface="Arial" panose="020B0604020202020204" pitchFamily="34" charset="0"/>
            </a:endParaRPr>
          </a:p>
          <a:p>
            <a:r>
              <a:rPr lang="bg-BG" sz="2800" dirty="0">
                <a:cs typeface="Arial" panose="020B0604020202020204" pitchFamily="34" charset="0"/>
              </a:rPr>
              <a:t>Отличия за Председатели на Зони и Региони като ключови служители в Дистрикта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cs typeface="Arial" panose="020B0604020202020204" pitchFamily="34" charset="0"/>
            </a:endParaRPr>
          </a:p>
          <a:p>
            <a:r>
              <a:rPr lang="bg-BG" sz="2800" b="1" dirty="0">
                <a:solidFill>
                  <a:srgbClr val="0A5496"/>
                </a:solidFill>
                <a:cs typeface="Arial" panose="020B0604020202020204" pitchFamily="34" charset="0"/>
              </a:rPr>
              <a:t>Ресурси</a:t>
            </a:r>
            <a:endParaRPr lang="en-US" sz="2800" b="1" dirty="0">
              <a:solidFill>
                <a:srgbClr val="0A5496"/>
              </a:solidFill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eBook</a:t>
            </a:r>
            <a:r>
              <a:rPr lang="bg-BG" sz="2800" dirty="0">
                <a:cs typeface="Arial" panose="020B0604020202020204" pitchFamily="34" charset="0"/>
              </a:rPr>
              <a:t> – Е-помагало 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Карта за обучение на ЗП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Модели на структури на стандартен Клуб, Дистрикт и Мултипъл Дистрикт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Оценка на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bg-BG" sz="2800" dirty="0">
                <a:cs typeface="Arial" panose="020B0604020202020204" pitchFamily="34" charset="0"/>
              </a:rPr>
              <a:t>състоянието на Клуб</a:t>
            </a:r>
            <a:r>
              <a:rPr lang="en-US" sz="2800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22755"/>
            <a:ext cx="432469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6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38" y="2209800"/>
            <a:ext cx="31644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311196-8268-4DD9-A6DD-850BB08CE224}"/>
              </a:ext>
            </a:extLst>
          </p:cNvPr>
          <p:cNvSpPr txBox="1">
            <a:spLocks/>
          </p:cNvSpPr>
          <p:nvPr/>
        </p:nvSpPr>
        <p:spPr>
          <a:xfrm>
            <a:off x="990600" y="1189150"/>
            <a:ext cx="7086600" cy="5333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bg-BG" b="1" dirty="0">
                <a:solidFill>
                  <a:srgbClr val="0A5496"/>
                </a:solidFill>
              </a:rPr>
              <a:t>Срещи в Зони и Региони</a:t>
            </a:r>
            <a:endParaRPr lang="en-US" b="1" dirty="0">
              <a:solidFill>
                <a:srgbClr val="0A5496"/>
              </a:solidFill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 за срещи на Консултативния комитет на ДУ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Протокол от срещи на КК на ДУ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Списък за подготовка на срещи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Форма за протокол от срещи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Оценка на участниците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Формуляр Предизвикателства и Възможности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0A5496"/>
                </a:solidFill>
              </a:rPr>
              <a:t>MyLCI </a:t>
            </a:r>
            <a:r>
              <a:rPr lang="bg-BG" b="1" dirty="0">
                <a:solidFill>
                  <a:srgbClr val="0A5496"/>
                </a:solidFill>
              </a:rPr>
              <a:t>Отчети</a:t>
            </a:r>
            <a:endParaRPr lang="en-US" b="1" dirty="0">
              <a:solidFill>
                <a:srgbClr val="0A5496"/>
              </a:solidFill>
            </a:endParaRPr>
          </a:p>
          <a:p>
            <a:pPr marL="346075" indent="-342900" fontAlgn="auto">
              <a:spcBef>
                <a:spcPts val="0"/>
              </a:spcBef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Достъп до основните клубни данни</a:t>
            </a: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b="1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92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865" y="1600200"/>
            <a:ext cx="358633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CBF530A-D087-402B-A3CA-D0C895BB8FD3}"/>
              </a:ext>
            </a:extLst>
          </p:cNvPr>
          <p:cNvSpPr txBox="1">
            <a:spLocks/>
          </p:cNvSpPr>
          <p:nvPr/>
        </p:nvSpPr>
        <p:spPr>
          <a:xfrm>
            <a:off x="977202" y="1212596"/>
            <a:ext cx="7328598" cy="4273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>
                <a:solidFill>
                  <a:srgbClr val="0A5496"/>
                </a:solidFill>
              </a:rPr>
              <a:t>Полезни инструменти за по-здрави клубове</a:t>
            </a:r>
            <a:endParaRPr lang="en-US" b="1" dirty="0">
              <a:solidFill>
                <a:srgbClr val="0A5496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338D"/>
              </a:solidFill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Club, Your Way 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Blueprint for a Stronger Club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Club Quality Initiative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Certified Guiding Lion Program</a:t>
            </a:r>
          </a:p>
          <a:p>
            <a:pPr fontAlgn="auto"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1600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1600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62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1524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685800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eBook</a:t>
            </a:r>
            <a:r>
              <a:rPr lang="bg-BG" sz="4000" kern="0" dirty="0">
                <a:solidFill>
                  <a:srgbClr val="00338D"/>
                </a:solidFill>
              </a:rPr>
              <a:t> – еПомагало за ЗП/РП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64369D-1F7B-452D-994B-41111706C5D8}"/>
              </a:ext>
            </a:extLst>
          </p:cNvPr>
          <p:cNvSpPr txBox="1">
            <a:spLocks/>
          </p:cNvSpPr>
          <p:nvPr/>
        </p:nvSpPr>
        <p:spPr>
          <a:xfrm>
            <a:off x="834890" y="1417587"/>
            <a:ext cx="8690110" cy="3383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 директни връзки към полезна информация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Указания за достъп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MyLCI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 налични данни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Планиране на графика ви за Лайънс годината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Ресурси за Качествен Клуб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Насърчаване хармонията между Клубовете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374CD6"/>
                </a:solidFill>
                <a:hlinkClick r:id="rId3"/>
              </a:rPr>
              <a:t>https://www.lionsclubs.org/en/resources-for-members/resource-center/zone-region-chairpersons</a:t>
            </a:r>
            <a:r>
              <a:rPr lang="en-US" i="1" dirty="0">
                <a:solidFill>
                  <a:srgbClr val="374CD6"/>
                </a:solidFill>
              </a:rPr>
              <a:t> </a:t>
            </a: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FC0C1-3CAF-4990-BA5C-09B410154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065" y="1432560"/>
            <a:ext cx="1869335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0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00200" y="3886200"/>
            <a:ext cx="8915400" cy="445043"/>
          </a:xfrm>
        </p:spPr>
        <p:txBody>
          <a:bodyPr/>
          <a:lstStyle/>
          <a:p>
            <a:r>
              <a:rPr lang="bg-BG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Вашите Колеги – ЗП, РП,КДУ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95600" y="5105400"/>
            <a:ext cx="6209629" cy="445043"/>
          </a:xfrm>
        </p:spPr>
        <p:txBody>
          <a:bodyPr/>
          <a:lstStyle/>
          <a:p>
            <a:r>
              <a:rPr lang="bg-BG" sz="3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 Ресурс </a:t>
            </a:r>
            <a:endParaRPr lang="en-US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39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3339" y="2324567"/>
            <a:ext cx="9418661" cy="17858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разберем ролята на Зоналния председател</a:t>
            </a:r>
            <a:endParaRPr lang="en-US" sz="3200" dirty="0">
              <a:solidFill>
                <a:schemeClr val="bg1"/>
              </a:solidFill>
            </a:endParaRPr>
          </a:p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научим какви са отговорностите</a:t>
            </a:r>
            <a:endParaRPr lang="en-US" sz="3200" dirty="0">
              <a:solidFill>
                <a:schemeClr val="bg1"/>
              </a:solidFill>
            </a:endParaRPr>
          </a:p>
          <a:p>
            <a:pPr lvl="0" indent="-2286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Къде и какви налични ресурси в помощ на ЗП?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98895" y="91440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1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001520" y="2057401"/>
            <a:ext cx="8158479" cy="1143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4800" kern="0" dirty="0"/>
              <a:t>Ролите на Председателите на Зони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381000"/>
            <a:ext cx="8794903" cy="1447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Председателите на Зони</a:t>
            </a:r>
            <a:endParaRPr lang="en-US" sz="4000" kern="0" dirty="0">
              <a:solidFill>
                <a:schemeClr val="bg1"/>
              </a:solidFill>
            </a:endParaRPr>
          </a:p>
          <a:p>
            <a:r>
              <a:rPr lang="en-US" sz="4000" kern="0" dirty="0">
                <a:solidFill>
                  <a:schemeClr val="bg1"/>
                </a:solidFill>
              </a:rPr>
              <a:t> </a:t>
            </a:r>
            <a:r>
              <a:rPr lang="bg-BG" sz="4000" kern="0" dirty="0">
                <a:solidFill>
                  <a:schemeClr val="bg1"/>
                </a:solidFill>
              </a:rPr>
              <a:t>и Региони - Дистрикт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7EF744-6406-4A2B-8127-15D4A6DBE3F4}"/>
              </a:ext>
            </a:extLst>
          </p:cNvPr>
          <p:cNvSpPr txBox="1"/>
          <p:nvPr/>
        </p:nvSpPr>
        <p:spPr>
          <a:xfrm>
            <a:off x="2060203" y="2802023"/>
            <a:ext cx="704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cs typeface="Arial" panose="020B0604020202020204" pitchFamily="34" charset="0"/>
              </a:rPr>
              <a:t>Връзката между Клубове и Дистрикт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Team, Friendship, Group, Hands">
            <a:extLst>
              <a:ext uri="{FF2B5EF4-FFF2-40B4-BE49-F238E27FC236}">
                <a16:creationId xmlns:a16="http://schemas.microsoft.com/office/drawing/2014/main" id="{2FA5F9D9-A3BB-4F53-9C84-8E6F50A6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52" y="2409282"/>
            <a:ext cx="3015477" cy="201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913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39897" y="369827"/>
            <a:ext cx="8794903" cy="132154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ЗП/РП и</a:t>
            </a:r>
            <a:r>
              <a:rPr lang="en-US" sz="4000" kern="0" dirty="0">
                <a:solidFill>
                  <a:schemeClr val="bg1"/>
                </a:solidFill>
              </a:rPr>
              <a:t> Global Action Team – </a:t>
            </a:r>
            <a:r>
              <a:rPr lang="bg-BG" sz="4000" kern="0" dirty="0">
                <a:solidFill>
                  <a:schemeClr val="bg1"/>
                </a:solidFill>
              </a:rPr>
              <a:t>Екипа за действие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DAFF6F-2E15-4E40-8D27-D8759789599F}"/>
              </a:ext>
            </a:extLst>
          </p:cNvPr>
          <p:cNvSpPr txBox="1"/>
          <p:nvPr/>
        </p:nvSpPr>
        <p:spPr>
          <a:xfrm>
            <a:off x="2949757" y="2545140"/>
            <a:ext cx="4898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cs typeface="Arial" panose="020B0604020202020204" pitchFamily="34" charset="0"/>
              </a:rPr>
              <a:t>Председателите на Зони и Региони също са част от Екипа за Действие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8" name="Picture 9">
            <a:extLst>
              <a:ext uri="{FF2B5EF4-FFF2-40B4-BE49-F238E27FC236}">
                <a16:creationId xmlns:a16="http://schemas.microsoft.com/office/drawing/2014/main" id="{B4EC06E5-D3CE-4EEE-9763-C4373865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1" b="-880"/>
          <a:stretch>
            <a:fillRect/>
          </a:stretch>
        </p:blipFill>
        <p:spPr bwMode="auto">
          <a:xfrm>
            <a:off x="8710561" y="1803053"/>
            <a:ext cx="3124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11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0CCD9-FE2C-44EE-83AB-A40FA84FE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225"/>
            <a:ext cx="9525000" cy="68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2017C7C0-DF0A-4E48-A1D9-F88CF39F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B21F2-97AE-4978-8700-615103C2C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69" y="171080"/>
            <a:ext cx="10310413" cy="6648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5D470A-2F92-4B6D-BA80-0625C21E0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204" y="171080"/>
            <a:ext cx="1191123" cy="1206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87B265-A9A2-4261-9058-574CBC39EB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" y="38501"/>
            <a:ext cx="1500220" cy="1369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B72E-2081-40F4-A4FF-10C3910D0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492" y="2125021"/>
            <a:ext cx="961736" cy="974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FC5C0C-ADB9-443A-9D25-CDB495989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392" y="2052590"/>
            <a:ext cx="961736" cy="100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34391-C53C-465A-8862-9027B3132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780" y="2286657"/>
            <a:ext cx="961736" cy="1142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6E452E-F416-4B9E-8380-FC6E38CCC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4667" y="2220814"/>
            <a:ext cx="961736" cy="12341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2E97CC-EF61-4717-BEB0-C2DEC25947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2050" y="4141016"/>
            <a:ext cx="1062230" cy="12720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8149A2-6D32-4E70-84A4-BBEB06B9D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7562" y="2380210"/>
            <a:ext cx="832138" cy="1048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7DFA97-E5CF-456C-AF2A-71FEF30CA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4926" y="2989237"/>
            <a:ext cx="1062230" cy="14288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9F5054-3F72-4232-85C7-773FABF98F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5036" y="4308236"/>
            <a:ext cx="1290600" cy="1290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2BA252-C083-41C9-80D8-18C4538876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7921" y="2125021"/>
            <a:ext cx="782276" cy="10650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E00F9-6B3E-4283-B78E-80BFA9C41D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0113" y="1377291"/>
            <a:ext cx="1025698" cy="91515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1A13AE-ED63-4E68-8496-119B07B62F8A}"/>
              </a:ext>
            </a:extLst>
          </p:cNvPr>
          <p:cNvSpPr/>
          <p:nvPr/>
        </p:nvSpPr>
        <p:spPr>
          <a:xfrm>
            <a:off x="4630386" y="1066800"/>
            <a:ext cx="1448205" cy="212324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9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3CCEA-EC68-49C8-BF64-3AB44136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11125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307106" y="2755357"/>
            <a:ext cx="776771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sz="4800" dirty="0"/>
              <a:t>Отговорности на Председателя на Зона</a:t>
            </a:r>
            <a:endParaRPr lang="en-US" sz="480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LongProperties xmlns="http://schemas.microsoft.com/office/2006/metadata/longPropertie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a7495015-d16d-4dd1-a72f-488cd8119f34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57484</TotalTime>
  <Words>921</Words>
  <Application>Microsoft Office PowerPoint</Application>
  <PresentationFormat>Widescreen</PresentationFormat>
  <Paragraphs>194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Hebrew Scholar</vt:lpstr>
      <vt:lpstr>Calibri</vt:lpstr>
      <vt:lpstr>Century Gothic</vt:lpstr>
      <vt:lpstr>Helvetica</vt:lpstr>
      <vt:lpstr>Helvetica Neue</vt:lpstr>
      <vt:lpstr>Open sans</vt:lpstr>
      <vt:lpstr>Segoe UI</vt:lpstr>
      <vt:lpstr>Segoe UI Semibold</vt:lpstr>
      <vt:lpstr>Blue Page Number</vt:lpstr>
      <vt:lpstr>White Page Number</vt:lpstr>
      <vt:lpstr>No Page Number</vt:lpstr>
      <vt:lpstr>MASTER SLIDE - BLANK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1562</cp:revision>
  <cp:lastPrinted>2018-08-22T13:48:40Z</cp:lastPrinted>
  <dcterms:created xsi:type="dcterms:W3CDTF">2016-11-15T15:12:50Z</dcterms:created>
  <dcterms:modified xsi:type="dcterms:W3CDTF">2020-10-17T07:16:26Z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