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autoCompressPictures="0">
  <p:sldMasterIdLst>
    <p:sldMasterId id="2147483669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7" r:id="rId6"/>
    <p:sldId id="263" r:id="rId7"/>
    <p:sldId id="268" r:id="rId8"/>
    <p:sldId id="264" r:id="rId9"/>
    <p:sldId id="265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064C62-1152-B373-742B-CFEE90F17EAB}" name="Gonzales, Carlie" initials="GC" userId="S::cgonzales@lionsclubs.org::c17e0e46-ecae-4531-85b6-19a7e466885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936" autoAdjust="0"/>
  </p:normalViewPr>
  <p:slideViewPr>
    <p:cSldViewPr snapToGrid="0">
      <p:cViewPr varScale="1">
        <p:scale>
          <a:sx n="104" d="100"/>
          <a:sy n="104" d="100"/>
        </p:scale>
        <p:origin x="870" y="10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250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AD8AA-ECBC-4A22-9949-4A1C9F232748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6ED52-87D5-43EB-AEDB-36745A237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59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6ED52-87D5-43EB-AEDB-36745A237319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41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6ED52-87D5-43EB-AEDB-36745A2373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0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261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04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4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23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259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860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55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567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672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08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63EFA5E-FA76-400D-B3DC-F0BA90E6D107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62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CC83D3B-13A0-40BB-82A4-0EA9016A711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161212" y="5858318"/>
            <a:ext cx="914400" cy="86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1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319339479?app_id=122963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/>
              <a:t>ОСНОВИ НА </a:t>
            </a:r>
            <a:br>
              <a:rPr lang="en-US" dirty="0"/>
            </a:br>
            <a:r>
              <a:rPr lang="en-US" sz="7200" dirty="0"/>
              <a:t>LIONS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8B55C-A60C-4657-8B91-F51504C95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ЦЕЛИ НА СЕСИЯТА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A59E2-11D3-4CD7-BAAC-89C59D845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800" dirty="0"/>
              <a:t>Да научим кои са значимите събития</a:t>
            </a:r>
            <a:endParaRPr lang="en-US" sz="2800" dirty="0"/>
          </a:p>
          <a:p>
            <a:r>
              <a:rPr lang="bg-BG" sz="2800" dirty="0"/>
              <a:t>Мисия, Цели и Етичен кодекс</a:t>
            </a:r>
            <a:endParaRPr lang="en-US" sz="2800" dirty="0"/>
          </a:p>
          <a:p>
            <a:r>
              <a:rPr lang="bg-BG" sz="2800" dirty="0"/>
              <a:t>Да разберем структурата</a:t>
            </a:r>
            <a:endParaRPr lang="en-US" sz="2800" dirty="0"/>
          </a:p>
          <a:p>
            <a:r>
              <a:rPr lang="bg-BG" sz="2800" dirty="0"/>
              <a:t>Да обсъдим ползите от членството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4645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8B55C-A60C-4657-8B91-F51504C95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ЦЕЛИ НА СЕСИЯТА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A59E2-11D3-4CD7-BAAC-89C59D845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800" dirty="0"/>
              <a:t>Да научим кои са значимите събития</a:t>
            </a:r>
            <a:endParaRPr lang="en-US" sz="2800" dirty="0"/>
          </a:p>
          <a:p>
            <a:r>
              <a:rPr lang="bg-BG" sz="2800" dirty="0"/>
              <a:t>Мисия, Цели и Етичен кодекс</a:t>
            </a:r>
            <a:endParaRPr lang="en-US" sz="2800" dirty="0"/>
          </a:p>
          <a:p>
            <a:r>
              <a:rPr lang="bg-BG" sz="2800" dirty="0"/>
              <a:t>Да разберем структурата</a:t>
            </a:r>
            <a:endParaRPr lang="en-US" sz="2800" dirty="0"/>
          </a:p>
          <a:p>
            <a:r>
              <a:rPr lang="bg-BG" sz="2800" dirty="0"/>
              <a:t>Да обсъдим ползите от членството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8455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C1D60-BA63-4239-AD69-C1D5E2C03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СЪБИТИЯ в ИСТОРИЯТА на </a:t>
            </a:r>
            <a:r>
              <a:rPr lang="en-US" dirty="0"/>
              <a:t>LIONS 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F7E09A7D-C09C-442F-A762-D29C53D270F0}"/>
              </a:ext>
            </a:extLst>
          </p:cNvPr>
          <p:cNvSpPr/>
          <p:nvPr/>
        </p:nvSpPr>
        <p:spPr>
          <a:xfrm>
            <a:off x="571500" y="2143125"/>
            <a:ext cx="1990725" cy="73342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1917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4080870A-CAE2-4DFC-AD32-1144D90606AE}"/>
              </a:ext>
            </a:extLst>
          </p:cNvPr>
          <p:cNvSpPr/>
          <p:nvPr/>
        </p:nvSpPr>
        <p:spPr>
          <a:xfrm>
            <a:off x="2390774" y="2141753"/>
            <a:ext cx="1990725" cy="7334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877EB5-1AE4-4CEB-B3A5-894233E2DD4E}"/>
              </a:ext>
            </a:extLst>
          </p:cNvPr>
          <p:cNvSpPr txBox="1"/>
          <p:nvPr/>
        </p:nvSpPr>
        <p:spPr>
          <a:xfrm>
            <a:off x="742951" y="2918040"/>
            <a:ext cx="127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Създаване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51D621-DE26-4FF8-84EF-D26B56438551}"/>
              </a:ext>
            </a:extLst>
          </p:cNvPr>
          <p:cNvSpPr txBox="1"/>
          <p:nvPr/>
        </p:nvSpPr>
        <p:spPr>
          <a:xfrm>
            <a:off x="2390774" y="2902294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Международна</a:t>
            </a:r>
            <a:endParaRPr lang="en-US" dirty="0"/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DCC0CE1B-A271-4E03-A800-C9EB759B7D2E}"/>
              </a:ext>
            </a:extLst>
          </p:cNvPr>
          <p:cNvSpPr/>
          <p:nvPr/>
        </p:nvSpPr>
        <p:spPr>
          <a:xfrm>
            <a:off x="4210048" y="2148896"/>
            <a:ext cx="1990725" cy="7334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1925</a:t>
            </a: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1B4AF8F3-7A8C-4423-A84D-03E90C4A72EE}"/>
              </a:ext>
            </a:extLst>
          </p:cNvPr>
          <p:cNvSpPr/>
          <p:nvPr/>
        </p:nvSpPr>
        <p:spPr>
          <a:xfrm>
            <a:off x="6048375" y="2148896"/>
            <a:ext cx="1990725" cy="7334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1945</a:t>
            </a: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2620EB2-B9A6-4434-8078-EE3B82CEB2D8}"/>
              </a:ext>
            </a:extLst>
          </p:cNvPr>
          <p:cNvSpPr/>
          <p:nvPr/>
        </p:nvSpPr>
        <p:spPr>
          <a:xfrm>
            <a:off x="7886702" y="2141753"/>
            <a:ext cx="1990725" cy="7334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1957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915129-DEDC-42F2-9317-A86D0EB8AB73}"/>
              </a:ext>
            </a:extLst>
          </p:cNvPr>
          <p:cNvSpPr txBox="1"/>
          <p:nvPr/>
        </p:nvSpPr>
        <p:spPr>
          <a:xfrm>
            <a:off x="6112668" y="2925120"/>
            <a:ext cx="1847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НПО в Обединените Нации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C3D409-E90B-469E-A6CA-9BA5AB7E519A}"/>
              </a:ext>
            </a:extLst>
          </p:cNvPr>
          <p:cNvSpPr txBox="1"/>
          <p:nvPr/>
        </p:nvSpPr>
        <p:spPr>
          <a:xfrm>
            <a:off x="4343400" y="2910833"/>
            <a:ext cx="171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</a:t>
            </a:r>
            <a:r>
              <a:rPr lang="bg-BG" dirty="0"/>
              <a:t>Рицари на Незрящите</a:t>
            </a:r>
            <a:r>
              <a:rPr lang="en-US" dirty="0"/>
              <a:t>”</a:t>
            </a: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DF2BEF9-79B8-4F35-BFD5-844BB470B31B}"/>
              </a:ext>
            </a:extLst>
          </p:cNvPr>
          <p:cNvSpPr/>
          <p:nvPr/>
        </p:nvSpPr>
        <p:spPr>
          <a:xfrm>
            <a:off x="9753600" y="2156040"/>
            <a:ext cx="1990725" cy="7334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1968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C9D345-FDD8-4395-9133-E2FE1FFAEA96}"/>
              </a:ext>
            </a:extLst>
          </p:cNvPr>
          <p:cNvSpPr txBox="1"/>
          <p:nvPr/>
        </p:nvSpPr>
        <p:spPr>
          <a:xfrm>
            <a:off x="8562975" y="2908515"/>
            <a:ext cx="66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F16DB3-AE4D-4320-93EF-657E9208DB66}"/>
              </a:ext>
            </a:extLst>
          </p:cNvPr>
          <p:cNvSpPr txBox="1"/>
          <p:nvPr/>
        </p:nvSpPr>
        <p:spPr>
          <a:xfrm>
            <a:off x="10417968" y="2918040"/>
            <a:ext cx="66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LCIF</a:t>
            </a:r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2887A143-DDA4-4D50-A5E1-B70978D25F2C}"/>
              </a:ext>
            </a:extLst>
          </p:cNvPr>
          <p:cNvSpPr/>
          <p:nvPr/>
        </p:nvSpPr>
        <p:spPr>
          <a:xfrm>
            <a:off x="571500" y="3867150"/>
            <a:ext cx="1990725" cy="733425"/>
          </a:xfrm>
          <a:prstGeom prst="homePlat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1987</a:t>
            </a: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46883DF7-0771-4A78-883B-76AFCCACEDA0}"/>
              </a:ext>
            </a:extLst>
          </p:cNvPr>
          <p:cNvSpPr/>
          <p:nvPr/>
        </p:nvSpPr>
        <p:spPr>
          <a:xfrm>
            <a:off x="2390774" y="3865778"/>
            <a:ext cx="1990725" cy="733425"/>
          </a:xfrm>
          <a:prstGeom prst="chevron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1990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411CC2-7B51-4236-A519-71901F1F765C}"/>
              </a:ext>
            </a:extLst>
          </p:cNvPr>
          <p:cNvSpPr txBox="1"/>
          <p:nvPr/>
        </p:nvSpPr>
        <p:spPr>
          <a:xfrm>
            <a:off x="914400" y="4642065"/>
            <a:ext cx="111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Жени 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A9797F-293F-48ED-A188-50C0A50DBB66}"/>
              </a:ext>
            </a:extLst>
          </p:cNvPr>
          <p:cNvSpPr txBox="1"/>
          <p:nvPr/>
        </p:nvSpPr>
        <p:spPr>
          <a:xfrm>
            <a:off x="2781301" y="4626319"/>
            <a:ext cx="1190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Sight First	</a:t>
            </a:r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4B8867C8-E29E-4929-9BFD-548040B1E661}"/>
              </a:ext>
            </a:extLst>
          </p:cNvPr>
          <p:cNvSpPr/>
          <p:nvPr/>
        </p:nvSpPr>
        <p:spPr>
          <a:xfrm>
            <a:off x="4210048" y="3872921"/>
            <a:ext cx="1990725" cy="733425"/>
          </a:xfrm>
          <a:prstGeom prst="chevron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2001</a:t>
            </a:r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051ED1C8-4B96-4B6E-98AF-3263A3C85C0A}"/>
              </a:ext>
            </a:extLst>
          </p:cNvPr>
          <p:cNvSpPr/>
          <p:nvPr/>
        </p:nvSpPr>
        <p:spPr>
          <a:xfrm>
            <a:off x="6048375" y="3872921"/>
            <a:ext cx="1990725" cy="733425"/>
          </a:xfrm>
          <a:prstGeom prst="chevron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2011</a:t>
            </a:r>
          </a:p>
        </p:txBody>
      </p:sp>
      <p:sp>
        <p:nvSpPr>
          <p:cNvPr id="28" name="Arrow: Chevron 27">
            <a:extLst>
              <a:ext uri="{FF2B5EF4-FFF2-40B4-BE49-F238E27FC236}">
                <a16:creationId xmlns:a16="http://schemas.microsoft.com/office/drawing/2014/main" id="{43718F08-9D2A-40CA-B7A2-54FA833614CC}"/>
              </a:ext>
            </a:extLst>
          </p:cNvPr>
          <p:cNvSpPr/>
          <p:nvPr/>
        </p:nvSpPr>
        <p:spPr>
          <a:xfrm>
            <a:off x="7886702" y="3865778"/>
            <a:ext cx="1990725" cy="733425"/>
          </a:xfrm>
          <a:prstGeom prst="chevron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2017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2B5CB9B-A561-425A-B30B-83547106CE68}"/>
              </a:ext>
            </a:extLst>
          </p:cNvPr>
          <p:cNvSpPr txBox="1"/>
          <p:nvPr/>
        </p:nvSpPr>
        <p:spPr>
          <a:xfrm>
            <a:off x="6112668" y="4649145"/>
            <a:ext cx="1774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</a:t>
            </a:r>
            <a:r>
              <a:rPr lang="bg-BG" dirty="0"/>
              <a:t> </a:t>
            </a:r>
            <a:r>
              <a:rPr lang="en-US" dirty="0"/>
              <a:t>000</a:t>
            </a:r>
            <a:r>
              <a:rPr lang="bg-BG" dirty="0"/>
              <a:t>-ят</a:t>
            </a:r>
            <a:r>
              <a:rPr lang="en-US" dirty="0"/>
              <a:t> </a:t>
            </a:r>
            <a:r>
              <a:rPr lang="bg-BG" dirty="0"/>
              <a:t>грант на </a:t>
            </a:r>
            <a:r>
              <a:rPr lang="en-US" dirty="0"/>
              <a:t>LCIF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DBD5E24-0348-40F9-9651-40A5CC2E6BE6}"/>
              </a:ext>
            </a:extLst>
          </p:cNvPr>
          <p:cNvSpPr txBox="1"/>
          <p:nvPr/>
        </p:nvSpPr>
        <p:spPr>
          <a:xfrm>
            <a:off x="4267200" y="4634858"/>
            <a:ext cx="178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Special Olympics</a:t>
            </a:r>
          </a:p>
        </p:txBody>
      </p:sp>
      <p:sp>
        <p:nvSpPr>
          <p:cNvPr id="31" name="Arrow: Chevron 30">
            <a:extLst>
              <a:ext uri="{FF2B5EF4-FFF2-40B4-BE49-F238E27FC236}">
                <a16:creationId xmlns:a16="http://schemas.microsoft.com/office/drawing/2014/main" id="{5BED6C67-AB7B-44B3-B926-95AEF47E7CF7}"/>
              </a:ext>
            </a:extLst>
          </p:cNvPr>
          <p:cNvSpPr/>
          <p:nvPr/>
        </p:nvSpPr>
        <p:spPr>
          <a:xfrm>
            <a:off x="9753600" y="3880065"/>
            <a:ext cx="1990725" cy="733425"/>
          </a:xfrm>
          <a:prstGeom prst="chevron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2018-19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F8565AA-F029-4644-BEA5-E382285620AD}"/>
              </a:ext>
            </a:extLst>
          </p:cNvPr>
          <p:cNvSpPr txBox="1"/>
          <p:nvPr/>
        </p:nvSpPr>
        <p:spPr>
          <a:xfrm>
            <a:off x="8236745" y="4632540"/>
            <a:ext cx="1269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Lions </a:t>
            </a:r>
            <a:r>
              <a:rPr lang="bg-BG" dirty="0"/>
              <a:t>Вековен юбилей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3742A9-AE9D-422C-9081-B2EC8BC60803}"/>
              </a:ext>
            </a:extLst>
          </p:cNvPr>
          <p:cNvSpPr txBox="1"/>
          <p:nvPr/>
        </p:nvSpPr>
        <p:spPr>
          <a:xfrm>
            <a:off x="10001252" y="4642065"/>
            <a:ext cx="1514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Първата Жена Президент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350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A85AB-39D9-43D8-9BFB-4617977E2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519" y="804519"/>
            <a:ext cx="2814505" cy="4431360"/>
          </a:xfrm>
        </p:spPr>
        <p:txBody>
          <a:bodyPr anchor="ctr">
            <a:normAutofit/>
          </a:bodyPr>
          <a:lstStyle/>
          <a:p>
            <a:r>
              <a:rPr lang="bg-BG" dirty="0"/>
              <a:t>Мисията на </a:t>
            </a:r>
            <a:r>
              <a:rPr lang="en-US" dirty="0"/>
              <a:t>LIONS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B3F37-9EE8-4159-8C17-BFDC7BCD0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9623" y="2011680"/>
            <a:ext cx="6375577" cy="3559479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en-US" altLang="en-US" sz="2400" dirty="0">
                <a:latin typeface="Trebuchet MS" panose="020B0603020202020204" pitchFamily="34" charset="0"/>
              </a:rPr>
              <a:t>“</a:t>
            </a:r>
            <a:r>
              <a:rPr lang="ru-RU" altLang="en-US" sz="2400" dirty="0">
                <a:latin typeface="Trebuchet MS" panose="020B0603020202020204" pitchFamily="34" charset="0"/>
              </a:rPr>
              <a:t>Да дава възможност на Лайънс клубовете, доброволците и партньорите да подобряват здравето и благосъстоянието, да укрепват общностите и да подкрепят нуждаещите се чрез хуманитарни услуги и безвъзмездни средства, които оказват влияние върху живота в световен мащаб и насърчават мира и международното разбирателство</a:t>
            </a:r>
            <a:r>
              <a:rPr lang="en-US" altLang="en-US" sz="2400" dirty="0">
                <a:latin typeface="Trebuchet MS" panose="020B060302020202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447886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3E0836B-0181-4136-AAB7-0504CFED7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7A4590-41A2-42FE-A36F-B7E203FA9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8938" y="1847088"/>
            <a:ext cx="283152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57CBE1A-FFC1-437A-9C4F-81A95AA7E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2D4F2-E6F0-4EDE-8F72-6EFEF2202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624" y="2015732"/>
            <a:ext cx="3017514" cy="32875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ru-RU" dirty="0"/>
              <a:t>Малка група от решителни хора, водени от неугасваща вяра в своята мисия, може да промени хода на историята</a:t>
            </a:r>
            <a:r>
              <a:rPr lang="en-US" dirty="0"/>
              <a:t>.” </a:t>
            </a:r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bg-BG" dirty="0"/>
              <a:t>Махатма Ганди</a:t>
            </a:r>
            <a:r>
              <a:rPr lang="en-US" dirty="0"/>
              <a:t>, </a:t>
            </a:r>
            <a:r>
              <a:rPr lang="bg-BG" sz="1600" i="1" dirty="0"/>
              <a:t>Политик</a:t>
            </a:r>
            <a:r>
              <a:rPr lang="en-US" sz="1600" i="1" dirty="0"/>
              <a:t>, </a:t>
            </a:r>
            <a:r>
              <a:rPr lang="bg-BG" sz="1600" i="1" dirty="0"/>
              <a:t>социален активист и писател</a:t>
            </a:r>
            <a:endParaRPr lang="en-US" sz="1600" i="1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A9E3941-E855-4A43-B613-3B0A5D373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09FE070-5DD6-4671-A7A2-91D255BBF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A77A395-788F-4913-A014-5D1B3E25B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A person holding a baby&#10;&#10;Description automatically generated">
            <a:extLst>
              <a:ext uri="{FF2B5EF4-FFF2-40B4-BE49-F238E27FC236}">
                <a16:creationId xmlns:a16="http://schemas.microsoft.com/office/drawing/2014/main" id="{661B01DA-C121-450C-9B7E-50E8196484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13" r="2" b="23919"/>
          <a:stretch/>
        </p:blipFill>
        <p:spPr>
          <a:xfrm>
            <a:off x="4615683" y="1122808"/>
            <a:ext cx="3880765" cy="3858645"/>
          </a:xfrm>
          <a:prstGeom prst="rect">
            <a:avLst/>
          </a:prstGeom>
        </p:spPr>
      </p:pic>
      <p:pic>
        <p:nvPicPr>
          <p:cNvPr id="6" name="Picture 5" descr="A person smoking a cigarette next to a person in a blue hat&#10;&#10;Description automatically generated with low confidence">
            <a:extLst>
              <a:ext uri="{FF2B5EF4-FFF2-40B4-BE49-F238E27FC236}">
                <a16:creationId xmlns:a16="http://schemas.microsoft.com/office/drawing/2014/main" id="{692A713E-D29C-48CB-93B4-96215EC53A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73" r="10376" b="-2"/>
          <a:stretch/>
        </p:blipFill>
        <p:spPr>
          <a:xfrm>
            <a:off x="8663686" y="1124571"/>
            <a:ext cx="2251790" cy="2216222"/>
          </a:xfrm>
          <a:prstGeom prst="rect">
            <a:avLst/>
          </a:prstGeom>
        </p:spPr>
      </p:pic>
      <p:pic>
        <p:nvPicPr>
          <p:cNvPr id="4" name="Picture 3" descr="A group of people in the forest&#10;&#10;Description automatically generated with low confidence">
            <a:extLst>
              <a:ext uri="{FF2B5EF4-FFF2-40B4-BE49-F238E27FC236}">
                <a16:creationId xmlns:a16="http://schemas.microsoft.com/office/drawing/2014/main" id="{08DD15B2-48E7-4346-912A-040958A285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5" b="10340"/>
          <a:stretch/>
        </p:blipFill>
        <p:spPr>
          <a:xfrm>
            <a:off x="8660174" y="3506448"/>
            <a:ext cx="2255303" cy="14760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0861CB2-E220-4FB7-A994-A1CCE9AB1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D9629C9-C99F-47E2-B01E-6773B5DD8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380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5B0BB24-CF19-4E6C-AFC4-A0F18438D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5571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438CEF5-63E3-4928-9F1C-395224D24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0"/>
            <a:ext cx="12194875" cy="612258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C346D8-DB24-4EF9-A8B9-DB846ACA9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40302"/>
            <a:ext cx="9603275" cy="1020229"/>
          </a:xfrm>
        </p:spPr>
        <p:txBody>
          <a:bodyPr>
            <a:normAutofit/>
          </a:bodyPr>
          <a:lstStyle/>
          <a:p>
            <a:r>
              <a:rPr lang="bg-BG" dirty="0"/>
              <a:t>ЕТИЧЕН КОДЕКС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328CB6C-F677-4C0B-9EE8-4D1C44DDF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6990" y="2081620"/>
            <a:ext cx="958199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00692-B6FD-43FC-AA57-D670F7715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355536"/>
            <a:ext cx="9436404" cy="3215530"/>
          </a:xfrm>
        </p:spPr>
        <p:txBody>
          <a:bodyPr>
            <a:normAutofit/>
          </a:bodyPr>
          <a:lstStyle/>
          <a:p>
            <a:pPr marL="0" indent="0">
              <a:buClr>
                <a:srgbClr val="E3BA80"/>
              </a:buClr>
              <a:buNone/>
            </a:pPr>
            <a:r>
              <a:rPr lang="en-US" sz="2400" dirty="0"/>
              <a:t>“</a:t>
            </a:r>
            <a:r>
              <a:rPr lang="ru-RU" sz="2800" dirty="0"/>
              <a:t>Етика е да знаеш разликата между това, което имаш право да направиш, и това, което е правилно да направиш.</a:t>
            </a:r>
            <a:r>
              <a:rPr lang="en-US" sz="2800" dirty="0"/>
              <a:t>” </a:t>
            </a:r>
            <a:endParaRPr lang="bg-BG" sz="2800" dirty="0"/>
          </a:p>
          <a:p>
            <a:pPr marL="0" indent="0">
              <a:buClr>
                <a:srgbClr val="E3BA80"/>
              </a:buClr>
              <a:buNone/>
            </a:pPr>
            <a:r>
              <a:rPr lang="bg-BG" sz="2800" dirty="0"/>
              <a:t>							</a:t>
            </a:r>
            <a:r>
              <a:rPr lang="en-US" sz="2800" dirty="0"/>
              <a:t>– Potter Stewart</a:t>
            </a:r>
            <a:endParaRPr lang="en-US" sz="2400" dirty="0"/>
          </a:p>
          <a:p>
            <a:pPr>
              <a:buClr>
                <a:srgbClr val="E3BA80"/>
              </a:buClr>
            </a:pP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2CA9B9-8D14-4AF2-934E-21FE4A339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6122584"/>
            <a:ext cx="12191695" cy="7354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92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5B0BB24-CF19-4E6C-AFC4-A0F18438D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5571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438CEF5-63E3-4928-9F1C-395224D24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0"/>
            <a:ext cx="12194875" cy="612258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328CB6C-F677-4C0B-9EE8-4D1C44DDF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6990" y="2081620"/>
            <a:ext cx="958199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A72CA9B9-8D14-4AF2-934E-21FE4A339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6122584"/>
            <a:ext cx="12191695" cy="7354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nline Media 7" title="LIONS CODES BULGARIAN">
            <a:hlinkClick r:id="" action="ppaction://media"/>
            <a:extLst>
              <a:ext uri="{FF2B5EF4-FFF2-40B4-BE49-F238E27FC236}">
                <a16:creationId xmlns:a16="http://schemas.microsoft.com/office/drawing/2014/main" id="{0EAB708E-7682-2C49-8051-AD2E5812352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6620" y="264446"/>
            <a:ext cx="10818759" cy="608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56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C0504-280A-4B17-B917-496E3A741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Организационна структура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C0ACBB-D93F-4258-AE3F-17297AAC3DFB}"/>
              </a:ext>
            </a:extLst>
          </p:cNvPr>
          <p:cNvSpPr/>
          <p:nvPr/>
        </p:nvSpPr>
        <p:spPr>
          <a:xfrm>
            <a:off x="4784151" y="1937022"/>
            <a:ext cx="2762250" cy="838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1E93CB-9823-4DF2-9ECE-519EF9ABBA22}"/>
              </a:ext>
            </a:extLst>
          </p:cNvPr>
          <p:cNvSpPr/>
          <p:nvPr/>
        </p:nvSpPr>
        <p:spPr>
          <a:xfrm>
            <a:off x="2021901" y="3192734"/>
            <a:ext cx="2762250" cy="838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8C6DFD-75F4-4C68-A3B4-21BBF25C70F6}"/>
              </a:ext>
            </a:extLst>
          </p:cNvPr>
          <p:cNvSpPr/>
          <p:nvPr/>
        </p:nvSpPr>
        <p:spPr>
          <a:xfrm>
            <a:off x="7536876" y="3176859"/>
            <a:ext cx="2762250" cy="838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F17C4E-B52E-4F20-9103-1FB64CD7E810}"/>
              </a:ext>
            </a:extLst>
          </p:cNvPr>
          <p:cNvSpPr/>
          <p:nvPr/>
        </p:nvSpPr>
        <p:spPr>
          <a:xfrm>
            <a:off x="1732976" y="4461147"/>
            <a:ext cx="1577975" cy="838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A8A6FF-7274-4783-911F-35EB484F092D}"/>
              </a:ext>
            </a:extLst>
          </p:cNvPr>
          <p:cNvSpPr/>
          <p:nvPr/>
        </p:nvSpPr>
        <p:spPr>
          <a:xfrm>
            <a:off x="3537964" y="4469084"/>
            <a:ext cx="1577975" cy="838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2DD995-A4A8-456D-9C20-AF0DF5E6A36A}"/>
              </a:ext>
            </a:extLst>
          </p:cNvPr>
          <p:cNvSpPr/>
          <p:nvPr/>
        </p:nvSpPr>
        <p:spPr>
          <a:xfrm>
            <a:off x="8129014" y="4208734"/>
            <a:ext cx="1577975" cy="838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E420CF-157E-44DF-98E3-09379B654583}"/>
              </a:ext>
            </a:extLst>
          </p:cNvPr>
          <p:cNvSpPr/>
          <p:nvPr/>
        </p:nvSpPr>
        <p:spPr>
          <a:xfrm>
            <a:off x="8114726" y="5275534"/>
            <a:ext cx="1577975" cy="838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CE45FA-07A1-473E-A0B1-8BF838FD8410}"/>
              </a:ext>
            </a:extLst>
          </p:cNvPr>
          <p:cNvCxnSpPr/>
          <p:nvPr/>
        </p:nvCxnSpPr>
        <p:spPr>
          <a:xfrm>
            <a:off x="3403026" y="2922859"/>
            <a:ext cx="55006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F3D071-4E69-47C2-9E5B-EDB237442BCF}"/>
              </a:ext>
            </a:extLst>
          </p:cNvPr>
          <p:cNvCxnSpPr>
            <a:endCxn id="5" idx="0"/>
          </p:cNvCxnSpPr>
          <p:nvPr/>
        </p:nvCxnSpPr>
        <p:spPr>
          <a:xfrm>
            <a:off x="3403026" y="2922859"/>
            <a:ext cx="0" cy="2698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0E099E-21E2-464C-84D4-DA948270F43C}"/>
              </a:ext>
            </a:extLst>
          </p:cNvPr>
          <p:cNvCxnSpPr/>
          <p:nvPr/>
        </p:nvCxnSpPr>
        <p:spPr>
          <a:xfrm>
            <a:off x="8921176" y="2922859"/>
            <a:ext cx="0" cy="2698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CFD7AB-AAC6-45A9-AA88-73DC67CEB418}"/>
              </a:ext>
            </a:extLst>
          </p:cNvPr>
          <p:cNvCxnSpPr>
            <a:endCxn id="9" idx="0"/>
          </p:cNvCxnSpPr>
          <p:nvPr/>
        </p:nvCxnSpPr>
        <p:spPr>
          <a:xfrm>
            <a:off x="8918001" y="4015059"/>
            <a:ext cx="0" cy="1936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B236E37-5ED5-436B-BE22-0D8569515540}"/>
              </a:ext>
            </a:extLst>
          </p:cNvPr>
          <p:cNvCxnSpPr>
            <a:stCxn id="9" idx="2"/>
          </p:cNvCxnSpPr>
          <p:nvPr/>
        </p:nvCxnSpPr>
        <p:spPr>
          <a:xfrm>
            <a:off x="8918001" y="5046934"/>
            <a:ext cx="3175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20D7FB-E7FC-4316-9F18-4126B43979A1}"/>
              </a:ext>
            </a:extLst>
          </p:cNvPr>
          <p:cNvCxnSpPr/>
          <p:nvPr/>
        </p:nvCxnSpPr>
        <p:spPr>
          <a:xfrm>
            <a:off x="3403026" y="4030934"/>
            <a:ext cx="0" cy="2635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2BD29A-EFDC-4B96-B096-5A6BF04B68A0}"/>
              </a:ext>
            </a:extLst>
          </p:cNvPr>
          <p:cNvCxnSpPr/>
          <p:nvPr/>
        </p:nvCxnSpPr>
        <p:spPr>
          <a:xfrm>
            <a:off x="2506089" y="4294459"/>
            <a:ext cx="182086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0AC2EDA-C3D2-42A1-A61B-A06598C5897A}"/>
              </a:ext>
            </a:extLst>
          </p:cNvPr>
          <p:cNvCxnSpPr/>
          <p:nvPr/>
        </p:nvCxnSpPr>
        <p:spPr>
          <a:xfrm>
            <a:off x="4326951" y="4294459"/>
            <a:ext cx="0" cy="1666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C93BCC-50E0-424E-B084-5C0CC3AEFDD1}"/>
              </a:ext>
            </a:extLst>
          </p:cNvPr>
          <p:cNvCxnSpPr/>
          <p:nvPr/>
        </p:nvCxnSpPr>
        <p:spPr>
          <a:xfrm>
            <a:off x="2506089" y="4284934"/>
            <a:ext cx="0" cy="1666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ACE1F2-6FA4-46C9-A228-6FE5164FA7E7}"/>
              </a:ext>
            </a:extLst>
          </p:cNvPr>
          <p:cNvCxnSpPr/>
          <p:nvPr/>
        </p:nvCxnSpPr>
        <p:spPr>
          <a:xfrm>
            <a:off x="6165276" y="2775222"/>
            <a:ext cx="0" cy="1476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718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A4DAB30-0CA4-43E3-864E-8553A6873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bg-BG" dirty="0"/>
              <a:t>ползи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8811E-0327-4ACA-A121-0D19FD15B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“</a:t>
            </a:r>
            <a:r>
              <a:rPr lang="ru-RU" sz="2800" dirty="0"/>
              <a:t>Открих, че наред с другите си предимства</a:t>
            </a:r>
            <a:r>
              <a:rPr lang="bg-BG" sz="2800" dirty="0"/>
              <a:t>,</a:t>
            </a:r>
            <a:r>
              <a:rPr lang="ru-RU" sz="2800" dirty="0"/>
              <a:t> даването освобождава душата на даряващия</a:t>
            </a:r>
            <a:r>
              <a:rPr lang="en-US" sz="2800" dirty="0"/>
              <a:t>.” </a:t>
            </a:r>
            <a:endParaRPr lang="bg-BG" sz="2800" dirty="0"/>
          </a:p>
          <a:p>
            <a:pPr marL="0" indent="0">
              <a:buNone/>
            </a:pPr>
            <a:r>
              <a:rPr lang="bg-BG" sz="2400" dirty="0"/>
              <a:t>		</a:t>
            </a:r>
            <a:r>
              <a:rPr lang="en-US" sz="2400" dirty="0"/>
              <a:t>– Maya Angelou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Graphic 9" descr="Badge Heart with solid fill">
            <a:extLst>
              <a:ext uri="{FF2B5EF4-FFF2-40B4-BE49-F238E27FC236}">
                <a16:creationId xmlns:a16="http://schemas.microsoft.com/office/drawing/2014/main" id="{670AF39C-DD46-46DD-858C-5E965AFF6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4251" y="805583"/>
            <a:ext cx="4660762" cy="466076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72059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1515</TotalTime>
  <Words>243</Words>
  <Application>Microsoft Office PowerPoint</Application>
  <PresentationFormat>Widescreen</PresentationFormat>
  <Paragraphs>49</Paragraphs>
  <Slides>10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MT</vt:lpstr>
      <vt:lpstr>Trebuchet MS</vt:lpstr>
      <vt:lpstr>Gallery</vt:lpstr>
      <vt:lpstr>ОСНОВИ НА  LIONS</vt:lpstr>
      <vt:lpstr>ЦЕЛИ НА СЕСИЯТА</vt:lpstr>
      <vt:lpstr>СЪБИТИЯ в ИСТОРИЯТА на LIONS </vt:lpstr>
      <vt:lpstr>Мисията на LIONS</vt:lpstr>
      <vt:lpstr>PowerPoint Presentation</vt:lpstr>
      <vt:lpstr>ЕТИЧЕН КОДЕКС</vt:lpstr>
      <vt:lpstr>PowerPoint Presentation</vt:lpstr>
      <vt:lpstr>Организационна структура</vt:lpstr>
      <vt:lpstr>ползи</vt:lpstr>
      <vt:lpstr>ЦЕЛИ НА СЕСИЯТА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Gonzales, Carlie</dc:creator>
  <cp:lastModifiedBy>Aneliya Kaneva</cp:lastModifiedBy>
  <cp:revision>35</cp:revision>
  <dcterms:created xsi:type="dcterms:W3CDTF">2015-09-21T23:12:49Z</dcterms:created>
  <dcterms:modified xsi:type="dcterms:W3CDTF">2024-10-01T11:11:22Z</dcterms:modified>
</cp:coreProperties>
</file>