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</p:sldMasterIdLst>
  <p:notesMasterIdLst>
    <p:notesMasterId r:id="rId32"/>
  </p:notesMasterIdLst>
  <p:sldIdLst>
    <p:sldId id="1444" r:id="rId4"/>
    <p:sldId id="2090" r:id="rId5"/>
    <p:sldId id="2089" r:id="rId6"/>
    <p:sldId id="1973" r:id="rId7"/>
    <p:sldId id="1998" r:id="rId8"/>
    <p:sldId id="2097" r:id="rId9"/>
    <p:sldId id="2088" r:id="rId10"/>
    <p:sldId id="2107" r:id="rId11"/>
    <p:sldId id="2055" r:id="rId12"/>
    <p:sldId id="2048" r:id="rId13"/>
    <p:sldId id="2111" r:id="rId14"/>
    <p:sldId id="2125" r:id="rId15"/>
    <p:sldId id="2049" r:id="rId16"/>
    <p:sldId id="2124" r:id="rId17"/>
    <p:sldId id="2091" r:id="rId18"/>
    <p:sldId id="2053" r:id="rId19"/>
    <p:sldId id="2052" r:id="rId20"/>
    <p:sldId id="2092" r:id="rId21"/>
    <p:sldId id="2054" r:id="rId22"/>
    <p:sldId id="2002" r:id="rId23"/>
    <p:sldId id="2065" r:id="rId24"/>
    <p:sldId id="2119" r:id="rId25"/>
    <p:sldId id="2121" r:id="rId26"/>
    <p:sldId id="2120" r:id="rId27"/>
    <p:sldId id="2122" r:id="rId28"/>
    <p:sldId id="2117" r:id="rId29"/>
    <p:sldId id="2123" r:id="rId30"/>
    <p:sldId id="1387" r:id="rId3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830D79-031F-11A6-A32F-98C8302E5CD1}" name="Dan Hervey" initials="DH" userId="Bbvm9CA6pabUeuGZp0v6qmT2pGrCD6ieIAr7H5t1T98=" providerId="None"/>
  <p188:author id="{0DCEC6D3-1E40-0AAE-361E-B23F2935D206}" name="Hervey, Dan" initials="DH" userId="S::dhervey@lionsclubs.org::3f259316-2ea9-4036-ace5-9fcd9ddeb73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BB700"/>
    <a:srgbClr val="DE079D"/>
    <a:srgbClr val="522D8A"/>
    <a:srgbClr val="00338D"/>
    <a:srgbClr val="DAA745"/>
    <a:srgbClr val="612B88"/>
    <a:srgbClr val="2C71A6"/>
    <a:srgbClr val="7A2582"/>
    <a:srgbClr val="0D2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97"/>
    <p:restoredTop sz="87451" autoAdjust="0"/>
  </p:normalViewPr>
  <p:slideViewPr>
    <p:cSldViewPr snapToGrid="0">
      <p:cViewPr varScale="1">
        <p:scale>
          <a:sx n="72" d="100"/>
          <a:sy n="72" d="100"/>
        </p:scale>
        <p:origin x="686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149"/>
    </p:cViewPr>
  </p:notesTextViewPr>
  <p:sorterViewPr>
    <p:cViewPr>
      <p:scale>
        <a:sx n="100" d="100"/>
        <a:sy n="100" d="100"/>
      </p:scale>
      <p:origin x="0" y="-5034"/>
    </p:cViewPr>
  </p:sorterViewPr>
  <p:notesViewPr>
    <p:cSldViewPr snapToGrid="0" showGuides="1">
      <p:cViewPr>
        <p:scale>
          <a:sx n="90" d="100"/>
          <a:sy n="90" d="100"/>
        </p:scale>
        <p:origin x="3648" y="-24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microsoft.com/office/2018/10/relationships/authors" Target="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elena\Documents\LIONS\2023_24\GAT_LEADER%20AREA\DATA%20ANALYSIS\CA%204%2010%20Year%20Membership%20Trend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600" dirty="0"/>
              <a:t>Общо членове</a:t>
            </a:r>
            <a:endParaRPr lang="en-US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>
        <c:manualLayout>
          <c:layoutTarget val="inner"/>
          <c:xMode val="edge"/>
          <c:yMode val="edge"/>
          <c:x val="0.12921376207238031"/>
          <c:y val="8.3945821508445567E-2"/>
          <c:w val="0.85559248315900893"/>
          <c:h val="0.83108056234518279"/>
        </c:manualLayout>
      </c:layout>
      <c:lineChart>
        <c:grouping val="standard"/>
        <c:varyColors val="0"/>
        <c:ser>
          <c:idx val="0"/>
          <c:order val="0"/>
          <c:tx>
            <c:strRef>
              <c:f>'CA Total'!$B$3</c:f>
              <c:strCache>
                <c:ptCount val="1"/>
                <c:pt idx="0">
                  <c:v>Membership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'CA Total'!$A$4:$A$13</c:f>
              <c:strCache>
                <c:ptCount val="10"/>
                <c:pt idx="0">
                  <c:v>13-14</c:v>
                </c:pt>
                <c:pt idx="1">
                  <c:v>14-15</c:v>
                </c:pt>
                <c:pt idx="2">
                  <c:v>15-16</c:v>
                </c:pt>
                <c:pt idx="3">
                  <c:v>16-17</c:v>
                </c:pt>
                <c:pt idx="4">
                  <c:v>17-18</c:v>
                </c:pt>
                <c:pt idx="5">
                  <c:v>18-19</c:v>
                </c:pt>
                <c:pt idx="6">
                  <c:v>19-20</c:v>
                </c:pt>
                <c:pt idx="7">
                  <c:v>20-21</c:v>
                </c:pt>
                <c:pt idx="8">
                  <c:v>21-22</c:v>
                </c:pt>
                <c:pt idx="9">
                  <c:v>22-23</c:v>
                </c:pt>
              </c:strCache>
            </c:strRef>
          </c:cat>
          <c:val>
            <c:numRef>
              <c:f>'CA Total'!$B$4:$B$13</c:f>
              <c:numCache>
                <c:formatCode>#,##0_);\(#,##0\)</c:formatCode>
                <c:ptCount val="10"/>
                <c:pt idx="0">
                  <c:v>260046</c:v>
                </c:pt>
                <c:pt idx="1">
                  <c:v>256739</c:v>
                </c:pt>
                <c:pt idx="2">
                  <c:v>254005</c:v>
                </c:pt>
                <c:pt idx="3">
                  <c:v>251312</c:v>
                </c:pt>
                <c:pt idx="4">
                  <c:v>247313</c:v>
                </c:pt>
                <c:pt idx="5">
                  <c:v>244360</c:v>
                </c:pt>
                <c:pt idx="6">
                  <c:v>238926</c:v>
                </c:pt>
                <c:pt idx="7">
                  <c:v>231369</c:v>
                </c:pt>
                <c:pt idx="8">
                  <c:v>226863</c:v>
                </c:pt>
                <c:pt idx="9">
                  <c:v>223412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D6-7A4B-9D54-9A4473BF89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812320"/>
        <c:axId val="191807040"/>
      </c:lineChart>
      <c:catAx>
        <c:axId val="191812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91807040"/>
        <c:crosses val="autoZero"/>
        <c:auto val="1"/>
        <c:lblAlgn val="ctr"/>
        <c:lblOffset val="100"/>
        <c:noMultiLvlLbl val="0"/>
      </c:catAx>
      <c:valAx>
        <c:axId val="191807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91812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34DD87-5DDE-4E19-B558-948DA04F9AE5}" type="doc">
      <dgm:prSet loTypeId="urn:microsoft.com/office/officeart/2005/8/layout/hList7" loCatId="picture" qsTypeId="urn:microsoft.com/office/officeart/2005/8/quickstyle/simple4" qsCatId="simple" csTypeId="urn:microsoft.com/office/officeart/2005/8/colors/accent0_3" csCatId="mainScheme" phldr="1"/>
      <dgm:spPr/>
    </dgm:pt>
    <dgm:pt modelId="{BD207EAE-7092-4D9A-A856-71006BD78BFC}">
      <dgm:prSet phldrT="[Text]" custT="1"/>
      <dgm:spPr>
        <a:xfrm>
          <a:off x="14086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bg-BG" sz="2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Персонализи-ране </a:t>
          </a:r>
          <a:r>
            <a:rPr lang="bg-BG" sz="2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по страни и региони</a:t>
          </a:r>
          <a:endParaRPr lang="en-US" sz="2100" b="1" dirty="0">
            <a:solidFill>
              <a:schemeClr val="bg1">
                <a:lumMod val="9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90E36831-E88D-4360-ABD3-845E0AFCF66D}" type="par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3D8256-032F-42B0-B25D-A16F94EE19B8}" type="sib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F3FD9E-93BB-4BAF-807F-82245EF036F4}">
      <dgm:prSet phldrT="[Text]" custT="1"/>
      <dgm:spPr>
        <a:xfrm>
          <a:off x="1747179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bg-BG" sz="21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Установяване сътрудниче-ство в мрежа </a:t>
          </a:r>
          <a:endParaRPr lang="en-US" sz="2100" b="1" dirty="0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81594CA2-E35A-41C9-8CA4-7C2188906D72}" type="par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4E8796-0054-4E4C-AD0E-33AC4F4F241E}" type="sib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C7C5E9-7F02-4FFC-9AFB-800916B05F98}">
      <dgm:prSet phldrT="[Text]" custT="1"/>
      <dgm:spPr>
        <a:xfrm>
          <a:off x="3494231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r>
            <a:rPr lang="bg-BG" sz="2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Стимулиране на най-добрите дистрикти и клубове</a:t>
          </a:r>
          <a:endParaRPr lang="en-US" sz="2100" b="1" dirty="0">
            <a:solidFill>
              <a:schemeClr val="bg1">
                <a:lumMod val="9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F4AB5A90-2C29-4499-A83F-FD23F8A4DD9E}" type="par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8A9993-16BF-425E-95A7-70E2678FA087}" type="sib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2B06BD-0A1B-4C2D-B878-EC228EF53E51}">
      <dgm:prSet custT="1"/>
      <dgm:spPr>
        <a:xfrm>
          <a:off x="5241283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bg-BG" sz="2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Ентусиазира целия </a:t>
          </a:r>
          <a:r>
            <a:rPr lang="en-US" sz="2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Lions </a:t>
          </a:r>
          <a:r>
            <a:rPr lang="bg-BG" sz="2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свят</a:t>
          </a:r>
          <a:endParaRPr lang="en-US" sz="2100" b="1" dirty="0">
            <a:solidFill>
              <a:schemeClr val="bg1">
                <a:lumMod val="9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8F194554-0523-4611-9C88-3440D4AC1FCD}" type="par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BF5039-78C6-4375-875F-0D54259A5CD5}" type="sib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0354EB-D346-4363-AD0F-C039FE951FA5}" type="pres">
      <dgm:prSet presAssocID="{CE34DD87-5DDE-4E19-B558-948DA04F9AE5}" presName="Name0" presStyleCnt="0">
        <dgm:presLayoutVars>
          <dgm:dir/>
          <dgm:resizeHandles val="exact"/>
        </dgm:presLayoutVars>
      </dgm:prSet>
      <dgm:spPr/>
    </dgm:pt>
    <dgm:pt modelId="{1908C272-06F2-4CC9-A298-6445B49F8B2D}" type="pres">
      <dgm:prSet presAssocID="{CE34DD87-5DDE-4E19-B558-948DA04F9AE5}" presName="fgShape" presStyleLbl="fgShp" presStyleIdx="0" presStyleCnt="1" custLinFactNeighborX="-1088" custLinFactNeighborY="2107"/>
      <dgm:spPr>
        <a:xfrm>
          <a:off x="312850" y="3232061"/>
          <a:ext cx="9597146" cy="603626"/>
        </a:xfrm>
        <a:prstGeom prst="leftRightArrow">
          <a:avLst/>
        </a:prstGeom>
        <a:noFill/>
        <a:ln>
          <a:noFill/>
        </a:ln>
        <a:effectLst/>
      </dgm:spPr>
    </dgm:pt>
    <dgm:pt modelId="{9D87F50F-4318-4E2F-A6D3-C349DC8476A5}" type="pres">
      <dgm:prSet presAssocID="{CE34DD87-5DDE-4E19-B558-948DA04F9AE5}" presName="linComp" presStyleCnt="0"/>
      <dgm:spPr/>
    </dgm:pt>
    <dgm:pt modelId="{A538B95E-EA18-444E-A3C6-A5363EF9D801}" type="pres">
      <dgm:prSet presAssocID="{BD207EAE-7092-4D9A-A856-71006BD78BFC}" presName="compNode" presStyleCnt="0"/>
      <dgm:spPr/>
    </dgm:pt>
    <dgm:pt modelId="{D1C8FDE1-F8C6-4F85-A4AC-707419D07CED}" type="pres">
      <dgm:prSet presAssocID="{BD207EAE-7092-4D9A-A856-71006BD78BFC}" presName="bkgdShape" presStyleLbl="node1" presStyleIdx="0" presStyleCnt="4" custLinFactNeighborX="823" custLinFactNeighborY="3687"/>
      <dgm:spPr>
        <a:prstGeom prst="roundRect">
          <a:avLst>
            <a:gd name="adj" fmla="val 10000"/>
          </a:avLst>
        </a:prstGeom>
      </dgm:spPr>
    </dgm:pt>
    <dgm:pt modelId="{E9170ED4-0C39-4134-9882-6D1864AEB98E}" type="pres">
      <dgm:prSet presAssocID="{BD207EAE-7092-4D9A-A856-71006BD78BFC}" presName="nodeTx" presStyleLbl="node1" presStyleIdx="0" presStyleCnt="4">
        <dgm:presLayoutVars>
          <dgm:bulletEnabled val="1"/>
        </dgm:presLayoutVars>
      </dgm:prSet>
      <dgm:spPr/>
    </dgm:pt>
    <dgm:pt modelId="{3B196C3A-03A5-4038-B4EB-517D17CF469B}" type="pres">
      <dgm:prSet presAssocID="{BD207EAE-7092-4D9A-A856-71006BD78BFC}" presName="invisiNode" presStyleLbl="node1" presStyleIdx="0" presStyleCnt="4"/>
      <dgm:spPr/>
    </dgm:pt>
    <dgm:pt modelId="{B76C4B37-B3FA-49E3-B823-3B0B21455BCA}" type="pres">
      <dgm:prSet presAssocID="{BD207EAE-7092-4D9A-A856-71006BD78BFC}" presName="imagNode" presStyleLbl="fgImgPlace1" presStyleIdx="0" presStyleCnt="4" custScaleX="120268" custScaleY="120268" custLinFactNeighborX="-1711" custLinFactNeighborY="13200"/>
      <dgm:spPr>
        <a:xfrm>
          <a:off x="178184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Network with solid fill"/>
        </a:ext>
      </dgm:extLst>
    </dgm:pt>
    <dgm:pt modelId="{CFE88674-9846-4931-83C3-3671CE0562D7}" type="pres">
      <dgm:prSet presAssocID="{013D8256-032F-42B0-B25D-A16F94EE19B8}" presName="sibTrans" presStyleLbl="sibTrans2D1" presStyleIdx="0" presStyleCnt="0"/>
      <dgm:spPr/>
    </dgm:pt>
    <dgm:pt modelId="{19D32A0F-0A0B-4BE8-9AFC-53279C4B3A3D}" type="pres">
      <dgm:prSet presAssocID="{F3F3FD9E-93BB-4BAF-807F-82245EF036F4}" presName="compNode" presStyleCnt="0"/>
      <dgm:spPr/>
    </dgm:pt>
    <dgm:pt modelId="{68F61032-7346-4F8F-9CE1-5658793B33AD}" type="pres">
      <dgm:prSet presAssocID="{F3F3FD9E-93BB-4BAF-807F-82245EF036F4}" presName="bkgdShape" presStyleLbl="node1" presStyleIdx="1" presStyleCnt="4" custLinFactNeighborY="214"/>
      <dgm:spPr>
        <a:prstGeom prst="roundRect">
          <a:avLst>
            <a:gd name="adj" fmla="val 10000"/>
          </a:avLst>
        </a:prstGeom>
      </dgm:spPr>
    </dgm:pt>
    <dgm:pt modelId="{2AF582C2-9E52-427A-AF1F-08FA3E1C7DC0}" type="pres">
      <dgm:prSet presAssocID="{F3F3FD9E-93BB-4BAF-807F-82245EF036F4}" presName="nodeTx" presStyleLbl="node1" presStyleIdx="1" presStyleCnt="4">
        <dgm:presLayoutVars>
          <dgm:bulletEnabled val="1"/>
        </dgm:presLayoutVars>
      </dgm:prSet>
      <dgm:spPr/>
    </dgm:pt>
    <dgm:pt modelId="{AE7CD1F0-3876-471C-BDEB-32EDF917AE36}" type="pres">
      <dgm:prSet presAssocID="{F3F3FD9E-93BB-4BAF-807F-82245EF036F4}" presName="invisiNode" presStyleLbl="node1" presStyleIdx="1" presStyleCnt="4"/>
      <dgm:spPr/>
    </dgm:pt>
    <dgm:pt modelId="{3F4D3B3C-E117-49D9-B64E-0EDA6B30B72D}" type="pres">
      <dgm:prSet presAssocID="{F3F3FD9E-93BB-4BAF-807F-82245EF036F4}" presName="imagNode" presStyleLbl="fgImgPlace1" presStyleIdx="1" presStyleCnt="4" custScaleX="109084" custScaleY="109084" custLinFactNeighborX="965" custLinFactNeighborY="13569"/>
      <dgm:spPr>
        <a:xfrm>
          <a:off x="1925236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Connections with solid fill"/>
        </a:ext>
      </dgm:extLst>
    </dgm:pt>
    <dgm:pt modelId="{EF373E25-9055-4211-A4DF-D8739343F35B}" type="pres">
      <dgm:prSet presAssocID="{AA4E8796-0054-4E4C-AD0E-33AC4F4F241E}" presName="sibTrans" presStyleLbl="sibTrans2D1" presStyleIdx="0" presStyleCnt="0"/>
      <dgm:spPr/>
    </dgm:pt>
    <dgm:pt modelId="{B490AB53-10EF-4D85-994C-66497EA77F66}" type="pres">
      <dgm:prSet presAssocID="{FAC7C5E9-7F02-4FFC-9AFB-800916B05F98}" presName="compNode" presStyleCnt="0"/>
      <dgm:spPr/>
    </dgm:pt>
    <dgm:pt modelId="{A2635A1D-B4AD-4F5D-8F17-6B0323A7D1EE}" type="pres">
      <dgm:prSet presAssocID="{FAC7C5E9-7F02-4FFC-9AFB-800916B05F98}" presName="bkgdShape" presStyleLbl="node1" presStyleIdx="2" presStyleCnt="4"/>
      <dgm:spPr>
        <a:prstGeom prst="roundRect">
          <a:avLst>
            <a:gd name="adj" fmla="val 10000"/>
          </a:avLst>
        </a:prstGeom>
      </dgm:spPr>
    </dgm:pt>
    <dgm:pt modelId="{4461143D-DC9D-431D-AA50-195107354C8A}" type="pres">
      <dgm:prSet presAssocID="{FAC7C5E9-7F02-4FFC-9AFB-800916B05F98}" presName="nodeTx" presStyleLbl="node1" presStyleIdx="2" presStyleCnt="4">
        <dgm:presLayoutVars>
          <dgm:bulletEnabled val="1"/>
        </dgm:presLayoutVars>
      </dgm:prSet>
      <dgm:spPr/>
    </dgm:pt>
    <dgm:pt modelId="{440F7321-2743-4EC1-BD2A-DBD87789DD4F}" type="pres">
      <dgm:prSet presAssocID="{FAC7C5E9-7F02-4FFC-9AFB-800916B05F98}" presName="invisiNode" presStyleLbl="node1" presStyleIdx="2" presStyleCnt="4"/>
      <dgm:spPr/>
    </dgm:pt>
    <dgm:pt modelId="{9E2EF102-3A82-4B9A-ACE1-329DA1DD940A}" type="pres">
      <dgm:prSet presAssocID="{FAC7C5E9-7F02-4FFC-9AFB-800916B05F98}" presName="imagNode" presStyleLbl="fgImgPlace1" presStyleIdx="2" presStyleCnt="4" custScaleX="112117" custScaleY="112117" custLinFactNeighborX="-2908" custLinFactNeighborY="11220"/>
      <dgm:spPr>
        <a:xfrm>
          <a:off x="3672288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Clenched Fist with solid fill"/>
        </a:ext>
      </dgm:extLst>
    </dgm:pt>
    <dgm:pt modelId="{70779CB3-1CC3-4019-8476-DA9AC1097A2B}" type="pres">
      <dgm:prSet presAssocID="{FF8A9993-16BF-425E-95A7-70E2678FA087}" presName="sibTrans" presStyleLbl="sibTrans2D1" presStyleIdx="0" presStyleCnt="0"/>
      <dgm:spPr/>
    </dgm:pt>
    <dgm:pt modelId="{1E3CDEEB-68CA-4FE2-A9B6-1F8A5714B0D6}" type="pres">
      <dgm:prSet presAssocID="{912B06BD-0A1B-4C2D-B878-EC228EF53E51}" presName="compNode" presStyleCnt="0"/>
      <dgm:spPr/>
    </dgm:pt>
    <dgm:pt modelId="{E4876CE7-90B7-4D6E-87DC-B45B5E164EFE}" type="pres">
      <dgm:prSet presAssocID="{912B06BD-0A1B-4C2D-B878-EC228EF53E51}" presName="bkgdShape" presStyleLbl="node1" presStyleIdx="3" presStyleCnt="4"/>
      <dgm:spPr>
        <a:prstGeom prst="roundRect">
          <a:avLst>
            <a:gd name="adj" fmla="val 10000"/>
          </a:avLst>
        </a:prstGeom>
      </dgm:spPr>
    </dgm:pt>
    <dgm:pt modelId="{21EC19BC-DD52-4580-89CF-9405B799F7F5}" type="pres">
      <dgm:prSet presAssocID="{912B06BD-0A1B-4C2D-B878-EC228EF53E51}" presName="nodeTx" presStyleLbl="node1" presStyleIdx="3" presStyleCnt="4">
        <dgm:presLayoutVars>
          <dgm:bulletEnabled val="1"/>
        </dgm:presLayoutVars>
      </dgm:prSet>
      <dgm:spPr/>
    </dgm:pt>
    <dgm:pt modelId="{340A5223-2C59-484A-938B-6D94530E9086}" type="pres">
      <dgm:prSet presAssocID="{912B06BD-0A1B-4C2D-B878-EC228EF53E51}" presName="invisiNode" presStyleLbl="node1" presStyleIdx="3" presStyleCnt="4"/>
      <dgm:spPr/>
    </dgm:pt>
    <dgm:pt modelId="{F3DE2C33-6C45-40E6-A9CF-4412B054AD4B}" type="pres">
      <dgm:prSet presAssocID="{912B06BD-0A1B-4C2D-B878-EC228EF53E51}" presName="imagNode" presStyleLbl="fgImgPlace1" presStyleIdx="3" presStyleCnt="4" custLinFactNeighborX="-1804" custLinFactNeighborY="10938"/>
      <dgm:spPr>
        <a:xfrm>
          <a:off x="5419340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World with solid fill"/>
        </a:ext>
      </dgm:extLst>
    </dgm:pt>
  </dgm:ptLst>
  <dgm:cxnLst>
    <dgm:cxn modelId="{135F8D19-B6D4-0B44-B02B-6ED662D15570}" type="presOf" srcId="{F3F3FD9E-93BB-4BAF-807F-82245EF036F4}" destId="{68F61032-7346-4F8F-9CE1-5658793B33AD}" srcOrd="0" destOrd="0" presId="urn:microsoft.com/office/officeart/2005/8/layout/hList7"/>
    <dgm:cxn modelId="{2F7C4623-7D83-FE43-904D-D89E051B01BF}" type="presOf" srcId="{BD207EAE-7092-4D9A-A856-71006BD78BFC}" destId="{D1C8FDE1-F8C6-4F85-A4AC-707419D07CED}" srcOrd="0" destOrd="0" presId="urn:microsoft.com/office/officeart/2005/8/layout/hList7"/>
    <dgm:cxn modelId="{89348930-5FB2-4AAC-A991-E2F4AA095F78}" type="presOf" srcId="{CE34DD87-5DDE-4E19-B558-948DA04F9AE5}" destId="{860354EB-D346-4363-AD0F-C039FE951FA5}" srcOrd="0" destOrd="0" presId="urn:microsoft.com/office/officeart/2005/8/layout/hList7"/>
    <dgm:cxn modelId="{7B965A4E-E582-406B-9747-A0069984C5A8}" srcId="{CE34DD87-5DDE-4E19-B558-948DA04F9AE5}" destId="{F3F3FD9E-93BB-4BAF-807F-82245EF036F4}" srcOrd="1" destOrd="0" parTransId="{81594CA2-E35A-41C9-8CA4-7C2188906D72}" sibTransId="{AA4E8796-0054-4E4C-AD0E-33AC4F4F241E}"/>
    <dgm:cxn modelId="{F363C44E-4173-834C-9CA0-CDA2559B5045}" type="presOf" srcId="{013D8256-032F-42B0-B25D-A16F94EE19B8}" destId="{CFE88674-9846-4931-83C3-3671CE0562D7}" srcOrd="0" destOrd="0" presId="urn:microsoft.com/office/officeart/2005/8/layout/hList7"/>
    <dgm:cxn modelId="{EE770752-EE90-6644-93BB-A37B0C116C3D}" type="presOf" srcId="{FAC7C5E9-7F02-4FFC-9AFB-800916B05F98}" destId="{4461143D-DC9D-431D-AA50-195107354C8A}" srcOrd="1" destOrd="0" presId="urn:microsoft.com/office/officeart/2005/8/layout/hList7"/>
    <dgm:cxn modelId="{489B1176-CA05-8643-A659-391DC6BE510C}" type="presOf" srcId="{FAC7C5E9-7F02-4FFC-9AFB-800916B05F98}" destId="{A2635A1D-B4AD-4F5D-8F17-6B0323A7D1EE}" srcOrd="0" destOrd="0" presId="urn:microsoft.com/office/officeart/2005/8/layout/hList7"/>
    <dgm:cxn modelId="{9BE57A77-A005-0B49-BF4A-3804685AFA87}" type="presOf" srcId="{BD207EAE-7092-4D9A-A856-71006BD78BFC}" destId="{E9170ED4-0C39-4134-9882-6D1864AEB98E}" srcOrd="1" destOrd="0" presId="urn:microsoft.com/office/officeart/2005/8/layout/hList7"/>
    <dgm:cxn modelId="{808D7582-BCA2-4E6B-B3F7-10C74F1D8BBC}" srcId="{CE34DD87-5DDE-4E19-B558-948DA04F9AE5}" destId="{BD207EAE-7092-4D9A-A856-71006BD78BFC}" srcOrd="0" destOrd="0" parTransId="{90E36831-E88D-4360-ABD3-845E0AFCF66D}" sibTransId="{013D8256-032F-42B0-B25D-A16F94EE19B8}"/>
    <dgm:cxn modelId="{9D159785-1C02-484E-951F-287879B9FEF8}" type="presOf" srcId="{AA4E8796-0054-4E4C-AD0E-33AC4F4F241E}" destId="{EF373E25-9055-4211-A4DF-D8739343F35B}" srcOrd="0" destOrd="0" presId="urn:microsoft.com/office/officeart/2005/8/layout/hList7"/>
    <dgm:cxn modelId="{2D430B91-9043-244E-8F7C-6C0651F91D52}" type="presOf" srcId="{F3F3FD9E-93BB-4BAF-807F-82245EF036F4}" destId="{2AF582C2-9E52-427A-AF1F-08FA3E1C7DC0}" srcOrd="1" destOrd="0" presId="urn:microsoft.com/office/officeart/2005/8/layout/hList7"/>
    <dgm:cxn modelId="{4D65269A-A220-4C46-9B21-B50053510488}" type="presOf" srcId="{912B06BD-0A1B-4C2D-B878-EC228EF53E51}" destId="{E4876CE7-90B7-4D6E-87DC-B45B5E164EFE}" srcOrd="0" destOrd="0" presId="urn:microsoft.com/office/officeart/2005/8/layout/hList7"/>
    <dgm:cxn modelId="{92E638A1-5386-8844-A422-55437793590D}" type="presOf" srcId="{912B06BD-0A1B-4C2D-B878-EC228EF53E51}" destId="{21EC19BC-DD52-4580-89CF-9405B799F7F5}" srcOrd="1" destOrd="0" presId="urn:microsoft.com/office/officeart/2005/8/layout/hList7"/>
    <dgm:cxn modelId="{4170B1CF-DDB7-4FC8-A91A-F8893078EA3D}" srcId="{CE34DD87-5DDE-4E19-B558-948DA04F9AE5}" destId="{912B06BD-0A1B-4C2D-B878-EC228EF53E51}" srcOrd="3" destOrd="0" parTransId="{8F194554-0523-4611-9C88-3440D4AC1FCD}" sibTransId="{CDBF5039-78C6-4375-875F-0D54259A5CD5}"/>
    <dgm:cxn modelId="{01CE8CEC-2FE4-4F03-85E2-995627600253}" srcId="{CE34DD87-5DDE-4E19-B558-948DA04F9AE5}" destId="{FAC7C5E9-7F02-4FFC-9AFB-800916B05F98}" srcOrd="2" destOrd="0" parTransId="{F4AB5A90-2C29-4499-A83F-FD23F8A4DD9E}" sibTransId="{FF8A9993-16BF-425E-95A7-70E2678FA087}"/>
    <dgm:cxn modelId="{68E680F9-64EC-F549-A889-63DEE97DCB43}" type="presOf" srcId="{FF8A9993-16BF-425E-95A7-70E2678FA087}" destId="{70779CB3-1CC3-4019-8476-DA9AC1097A2B}" srcOrd="0" destOrd="0" presId="urn:microsoft.com/office/officeart/2005/8/layout/hList7"/>
    <dgm:cxn modelId="{B03D8193-F633-394F-9E9F-35E1755B378C}" type="presParOf" srcId="{860354EB-D346-4363-AD0F-C039FE951FA5}" destId="{1908C272-06F2-4CC9-A298-6445B49F8B2D}" srcOrd="0" destOrd="0" presId="urn:microsoft.com/office/officeart/2005/8/layout/hList7"/>
    <dgm:cxn modelId="{3C5E2231-AD22-1147-A216-9F13BBB00E93}" type="presParOf" srcId="{860354EB-D346-4363-AD0F-C039FE951FA5}" destId="{9D87F50F-4318-4E2F-A6D3-C349DC8476A5}" srcOrd="1" destOrd="0" presId="urn:microsoft.com/office/officeart/2005/8/layout/hList7"/>
    <dgm:cxn modelId="{D0BE87E0-62A0-7348-876B-688D6CA4596D}" type="presParOf" srcId="{9D87F50F-4318-4E2F-A6D3-C349DC8476A5}" destId="{A538B95E-EA18-444E-A3C6-A5363EF9D801}" srcOrd="0" destOrd="0" presId="urn:microsoft.com/office/officeart/2005/8/layout/hList7"/>
    <dgm:cxn modelId="{59EF8786-E281-E145-90D4-CB8C69B81D2E}" type="presParOf" srcId="{A538B95E-EA18-444E-A3C6-A5363EF9D801}" destId="{D1C8FDE1-F8C6-4F85-A4AC-707419D07CED}" srcOrd="0" destOrd="0" presId="urn:microsoft.com/office/officeart/2005/8/layout/hList7"/>
    <dgm:cxn modelId="{3E9D3262-42C2-C543-BB07-0BA19F77D9A5}" type="presParOf" srcId="{A538B95E-EA18-444E-A3C6-A5363EF9D801}" destId="{E9170ED4-0C39-4134-9882-6D1864AEB98E}" srcOrd="1" destOrd="0" presId="urn:microsoft.com/office/officeart/2005/8/layout/hList7"/>
    <dgm:cxn modelId="{984DB80A-5E4F-2A4B-BB3E-C9E40B1A259D}" type="presParOf" srcId="{A538B95E-EA18-444E-A3C6-A5363EF9D801}" destId="{3B196C3A-03A5-4038-B4EB-517D17CF469B}" srcOrd="2" destOrd="0" presId="urn:microsoft.com/office/officeart/2005/8/layout/hList7"/>
    <dgm:cxn modelId="{C8A615F0-5BF3-0B47-9E59-563D184EF877}" type="presParOf" srcId="{A538B95E-EA18-444E-A3C6-A5363EF9D801}" destId="{B76C4B37-B3FA-49E3-B823-3B0B21455BCA}" srcOrd="3" destOrd="0" presId="urn:microsoft.com/office/officeart/2005/8/layout/hList7"/>
    <dgm:cxn modelId="{8D3CB3A3-E8BB-2E4A-B7A7-B42F1A60EE1F}" type="presParOf" srcId="{9D87F50F-4318-4E2F-A6D3-C349DC8476A5}" destId="{CFE88674-9846-4931-83C3-3671CE0562D7}" srcOrd="1" destOrd="0" presId="urn:microsoft.com/office/officeart/2005/8/layout/hList7"/>
    <dgm:cxn modelId="{DFFADE1A-C434-B14C-A4F8-88CE68AE195E}" type="presParOf" srcId="{9D87F50F-4318-4E2F-A6D3-C349DC8476A5}" destId="{19D32A0F-0A0B-4BE8-9AFC-53279C4B3A3D}" srcOrd="2" destOrd="0" presId="urn:microsoft.com/office/officeart/2005/8/layout/hList7"/>
    <dgm:cxn modelId="{F852AA7D-5342-3440-86AF-E44D4301B581}" type="presParOf" srcId="{19D32A0F-0A0B-4BE8-9AFC-53279C4B3A3D}" destId="{68F61032-7346-4F8F-9CE1-5658793B33AD}" srcOrd="0" destOrd="0" presId="urn:microsoft.com/office/officeart/2005/8/layout/hList7"/>
    <dgm:cxn modelId="{1138ACD8-EF47-834F-B278-21271E1F207F}" type="presParOf" srcId="{19D32A0F-0A0B-4BE8-9AFC-53279C4B3A3D}" destId="{2AF582C2-9E52-427A-AF1F-08FA3E1C7DC0}" srcOrd="1" destOrd="0" presId="urn:microsoft.com/office/officeart/2005/8/layout/hList7"/>
    <dgm:cxn modelId="{1073FEFD-ADFB-F147-B807-BF189F96788C}" type="presParOf" srcId="{19D32A0F-0A0B-4BE8-9AFC-53279C4B3A3D}" destId="{AE7CD1F0-3876-471C-BDEB-32EDF917AE36}" srcOrd="2" destOrd="0" presId="urn:microsoft.com/office/officeart/2005/8/layout/hList7"/>
    <dgm:cxn modelId="{42F3B0E1-C4B9-CC4F-AEAD-2D5687DEF4D0}" type="presParOf" srcId="{19D32A0F-0A0B-4BE8-9AFC-53279C4B3A3D}" destId="{3F4D3B3C-E117-49D9-B64E-0EDA6B30B72D}" srcOrd="3" destOrd="0" presId="urn:microsoft.com/office/officeart/2005/8/layout/hList7"/>
    <dgm:cxn modelId="{23841C78-4594-C44A-B0CE-9707954FF13B}" type="presParOf" srcId="{9D87F50F-4318-4E2F-A6D3-C349DC8476A5}" destId="{EF373E25-9055-4211-A4DF-D8739343F35B}" srcOrd="3" destOrd="0" presId="urn:microsoft.com/office/officeart/2005/8/layout/hList7"/>
    <dgm:cxn modelId="{4EF8F239-C6E7-8E4E-B6D3-E26BB6CB3AFD}" type="presParOf" srcId="{9D87F50F-4318-4E2F-A6D3-C349DC8476A5}" destId="{B490AB53-10EF-4D85-994C-66497EA77F66}" srcOrd="4" destOrd="0" presId="urn:microsoft.com/office/officeart/2005/8/layout/hList7"/>
    <dgm:cxn modelId="{518ED2FF-6C62-2A4F-8998-8AE5618325E5}" type="presParOf" srcId="{B490AB53-10EF-4D85-994C-66497EA77F66}" destId="{A2635A1D-B4AD-4F5D-8F17-6B0323A7D1EE}" srcOrd="0" destOrd="0" presId="urn:microsoft.com/office/officeart/2005/8/layout/hList7"/>
    <dgm:cxn modelId="{B76D6003-8D58-AB41-B907-D2C44F12C33F}" type="presParOf" srcId="{B490AB53-10EF-4D85-994C-66497EA77F66}" destId="{4461143D-DC9D-431D-AA50-195107354C8A}" srcOrd="1" destOrd="0" presId="urn:microsoft.com/office/officeart/2005/8/layout/hList7"/>
    <dgm:cxn modelId="{3DC6C876-B95C-2A42-85AC-6ABD376D75A8}" type="presParOf" srcId="{B490AB53-10EF-4D85-994C-66497EA77F66}" destId="{440F7321-2743-4EC1-BD2A-DBD87789DD4F}" srcOrd="2" destOrd="0" presId="urn:microsoft.com/office/officeart/2005/8/layout/hList7"/>
    <dgm:cxn modelId="{E9E93F3F-0297-7848-94F3-BE647B6F1796}" type="presParOf" srcId="{B490AB53-10EF-4D85-994C-66497EA77F66}" destId="{9E2EF102-3A82-4B9A-ACE1-329DA1DD940A}" srcOrd="3" destOrd="0" presId="urn:microsoft.com/office/officeart/2005/8/layout/hList7"/>
    <dgm:cxn modelId="{06FC9133-6518-1D49-A0FA-FDA591DC282F}" type="presParOf" srcId="{9D87F50F-4318-4E2F-A6D3-C349DC8476A5}" destId="{70779CB3-1CC3-4019-8476-DA9AC1097A2B}" srcOrd="5" destOrd="0" presId="urn:microsoft.com/office/officeart/2005/8/layout/hList7"/>
    <dgm:cxn modelId="{96B29141-FDBA-A144-920A-E448575007A1}" type="presParOf" srcId="{9D87F50F-4318-4E2F-A6D3-C349DC8476A5}" destId="{1E3CDEEB-68CA-4FE2-A9B6-1F8A5714B0D6}" srcOrd="6" destOrd="0" presId="urn:microsoft.com/office/officeart/2005/8/layout/hList7"/>
    <dgm:cxn modelId="{F077E3A4-92D4-D849-8ABE-AE3545096487}" type="presParOf" srcId="{1E3CDEEB-68CA-4FE2-A9B6-1F8A5714B0D6}" destId="{E4876CE7-90B7-4D6E-87DC-B45B5E164EFE}" srcOrd="0" destOrd="0" presId="urn:microsoft.com/office/officeart/2005/8/layout/hList7"/>
    <dgm:cxn modelId="{9FD94496-E8C6-8F4D-9B9D-0F3F63EDEBFB}" type="presParOf" srcId="{1E3CDEEB-68CA-4FE2-A9B6-1F8A5714B0D6}" destId="{21EC19BC-DD52-4580-89CF-9405B799F7F5}" srcOrd="1" destOrd="0" presId="urn:microsoft.com/office/officeart/2005/8/layout/hList7"/>
    <dgm:cxn modelId="{DFEC921B-129B-D742-95D9-4C36D2D06EB8}" type="presParOf" srcId="{1E3CDEEB-68CA-4FE2-A9B6-1F8A5714B0D6}" destId="{340A5223-2C59-484A-938B-6D94530E9086}" srcOrd="2" destOrd="0" presId="urn:microsoft.com/office/officeart/2005/8/layout/hList7"/>
    <dgm:cxn modelId="{C1F52A71-7E06-5A41-9B41-AF80C0750924}" type="presParOf" srcId="{1E3CDEEB-68CA-4FE2-A9B6-1F8A5714B0D6}" destId="{F3DE2C33-6C45-40E6-A9CF-4412B054AD4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8FDE1-F8C6-4F85-A4AC-707419D07CED}">
      <dsp:nvSpPr>
        <dsp:cNvPr id="0" name=""/>
        <dsp:cNvSpPr/>
      </dsp:nvSpPr>
      <dsp:spPr>
        <a:xfrm>
          <a:off x="20057" y="0"/>
          <a:ext cx="2183957" cy="3955605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Персонализи-ране </a:t>
          </a:r>
          <a:r>
            <a:rPr lang="bg-BG" sz="21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по страни и региони</a:t>
          </a:r>
          <a:endParaRPr lang="en-US" sz="2100" b="1" kern="1200" dirty="0">
            <a:solidFill>
              <a:schemeClr val="bg1">
                <a:lumMod val="9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0057" y="1582242"/>
        <a:ext cx="2183957" cy="1582242"/>
      </dsp:txXfrm>
    </dsp:sp>
    <dsp:sp modelId="{B76C4B37-B3FA-49E3-B823-3B0B21455BCA}">
      <dsp:nvSpPr>
        <dsp:cNvPr id="0" name=""/>
        <dsp:cNvSpPr/>
      </dsp:nvSpPr>
      <dsp:spPr>
        <a:xfrm>
          <a:off x="279429" y="277722"/>
          <a:ext cx="1584189" cy="158418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F61032-7346-4F8F-9CE1-5658793B33AD}">
      <dsp:nvSpPr>
        <dsp:cNvPr id="0" name=""/>
        <dsp:cNvSpPr/>
      </dsp:nvSpPr>
      <dsp:spPr>
        <a:xfrm>
          <a:off x="2251559" y="0"/>
          <a:ext cx="2183957" cy="3955605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1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Установяване сътрудниче-ство в мрежа </a:t>
          </a:r>
          <a:endParaRPr lang="en-US" sz="2100" b="1" kern="1200" dirty="0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251559" y="1582242"/>
        <a:ext cx="2183957" cy="1582242"/>
      </dsp:txXfrm>
    </dsp:sp>
    <dsp:sp modelId="{3F4D3B3C-E117-49D9-B64E-0EDA6B30B72D}">
      <dsp:nvSpPr>
        <dsp:cNvPr id="0" name=""/>
        <dsp:cNvSpPr/>
      </dsp:nvSpPr>
      <dsp:spPr>
        <a:xfrm>
          <a:off x="2637813" y="356241"/>
          <a:ext cx="1436872" cy="143687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635A1D-B4AD-4F5D-8F17-6B0323A7D1EE}">
      <dsp:nvSpPr>
        <dsp:cNvPr id="0" name=""/>
        <dsp:cNvSpPr/>
      </dsp:nvSpPr>
      <dsp:spPr>
        <a:xfrm>
          <a:off x="4501035" y="0"/>
          <a:ext cx="2183957" cy="3955605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1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Стимулиране на най-добрите дистрикти и клубове</a:t>
          </a:r>
          <a:endParaRPr lang="en-US" sz="2100" b="1" kern="1200" dirty="0">
            <a:solidFill>
              <a:schemeClr val="bg1">
                <a:lumMod val="9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501035" y="1582242"/>
        <a:ext cx="2183957" cy="1582242"/>
      </dsp:txXfrm>
    </dsp:sp>
    <dsp:sp modelId="{9E2EF102-3A82-4B9A-ACE1-329DA1DD940A}">
      <dsp:nvSpPr>
        <dsp:cNvPr id="0" name=""/>
        <dsp:cNvSpPr/>
      </dsp:nvSpPr>
      <dsp:spPr>
        <a:xfrm>
          <a:off x="4816298" y="305324"/>
          <a:ext cx="1476823" cy="147682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876CE7-90B7-4D6E-87DC-B45B5E164EFE}">
      <dsp:nvSpPr>
        <dsp:cNvPr id="0" name=""/>
        <dsp:cNvSpPr/>
      </dsp:nvSpPr>
      <dsp:spPr>
        <a:xfrm>
          <a:off x="6750511" y="0"/>
          <a:ext cx="2183957" cy="3955605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1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Ентусиазира целия </a:t>
          </a:r>
          <a:r>
            <a:rPr lang="en-US" sz="21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Lions </a:t>
          </a:r>
          <a:r>
            <a:rPr lang="bg-BG" sz="21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свят</a:t>
          </a:r>
          <a:endParaRPr lang="en-US" sz="2100" b="1" kern="1200" dirty="0">
            <a:solidFill>
              <a:schemeClr val="bg1">
                <a:lumMod val="9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750511" y="1582242"/>
        <a:ext cx="2183957" cy="1582242"/>
      </dsp:txXfrm>
    </dsp:sp>
    <dsp:sp modelId="{F3DE2C33-6C45-40E6-A9CF-4412B054AD4B}">
      <dsp:nvSpPr>
        <dsp:cNvPr id="0" name=""/>
        <dsp:cNvSpPr/>
      </dsp:nvSpPr>
      <dsp:spPr>
        <a:xfrm>
          <a:off x="7160119" y="381413"/>
          <a:ext cx="1317216" cy="131721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08C272-06F2-4CC9-A298-6445B49F8B2D}">
      <dsp:nvSpPr>
        <dsp:cNvPr id="0" name=""/>
        <dsp:cNvSpPr/>
      </dsp:nvSpPr>
      <dsp:spPr>
        <a:xfrm>
          <a:off x="268010" y="3176985"/>
          <a:ext cx="8221628" cy="593340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870C0BB-1FDF-EE49-8222-BA0F1B202D8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87F6D64-E802-DE49-BB0C-5DF6C1ACA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92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Symbol"/>
              <a:buChar char="•"/>
            </a:pPr>
            <a:r>
              <a:rPr lang="bg-BG" dirty="0"/>
              <a:t>Благодаря, че отделяте време да научите повече за нашата Лайънс мисия</a:t>
            </a:r>
            <a:r>
              <a:rPr lang="en-US" dirty="0"/>
              <a:t>.</a:t>
            </a:r>
          </a:p>
          <a:p>
            <a:pPr marL="181240" indent="-181240">
              <a:buFont typeface="Symbol"/>
              <a:buChar char="•"/>
            </a:pPr>
            <a:r>
              <a:rPr lang="bg-BG" dirty="0"/>
              <a:t>Това е отлична възможност да научите повече за това, което се опитваме да постигнем, защо искаме да го постигнем и защо вашето участие е толкова важно за успеха на мисията ни. </a:t>
            </a:r>
            <a:endParaRPr lang="en-US" dirty="0"/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1379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66" indent="-302066">
              <a:buFont typeface="Symbol"/>
              <a:buChar char="•"/>
            </a:pPr>
            <a:r>
              <a:rPr lang="bg-BG" dirty="0"/>
              <a:t>Всеки дистрикт трябва да добави нови клубове</a:t>
            </a:r>
            <a:r>
              <a:rPr lang="en-US" dirty="0"/>
              <a:t>.</a:t>
            </a:r>
          </a:p>
          <a:p>
            <a:pPr marL="302066" indent="-302066">
              <a:buFont typeface="Symbol"/>
              <a:buChar char="•"/>
            </a:pPr>
            <a:r>
              <a:rPr lang="bg-BG" dirty="0"/>
              <a:t>Всеки клуб ще трябва да приема нови членове. </a:t>
            </a:r>
            <a:endParaRPr lang="en-US" dirty="0"/>
          </a:p>
          <a:p>
            <a:pPr marL="302066" indent="-302066">
              <a:buFont typeface="Symbol"/>
              <a:buChar char="•"/>
            </a:pPr>
            <a:r>
              <a:rPr lang="bg-BG" dirty="0"/>
              <a:t>И всяка Конституционна Зона, нашата е Европа, ще трябва да постигне нетен ръст</a:t>
            </a:r>
            <a:r>
              <a:rPr lang="en-US" dirty="0"/>
              <a:t>.</a:t>
            </a:r>
          </a:p>
          <a:p>
            <a:pPr marL="302066" indent="-302066">
              <a:buFont typeface="Symbol"/>
              <a:buChar char="•"/>
            </a:pPr>
            <a:r>
              <a:rPr lang="bg-BG" dirty="0"/>
              <a:t>За да успеем, трябва да се насочим към привличенато на по-многообразни членове, включително жени и по-млади </a:t>
            </a:r>
            <a:r>
              <a:rPr lang="en-US" dirty="0"/>
              <a:t>Lions</a:t>
            </a:r>
            <a:r>
              <a:rPr lang="bg-BG" dirty="0"/>
              <a:t>, които да продължат нашата мисия да служим напред в бъдещето. </a:t>
            </a:r>
            <a:r>
              <a:rPr lang="en-US" dirty="0"/>
              <a:t> </a:t>
            </a:r>
          </a:p>
          <a:p>
            <a:pPr marL="302066" indent="-302066">
              <a:buFont typeface="Symbol"/>
              <a:buChar char="•"/>
            </a:pPr>
            <a:r>
              <a:rPr lang="bg-BG" dirty="0"/>
              <a:t>Както казахме и по-рано</a:t>
            </a:r>
            <a:r>
              <a:rPr lang="en-US" dirty="0"/>
              <a:t>, M</a:t>
            </a:r>
            <a:r>
              <a:rPr lang="bg-BG" dirty="0"/>
              <a:t>ИСИЯ</a:t>
            </a:r>
            <a:r>
              <a:rPr lang="en-US" dirty="0"/>
              <a:t> 1.5 </a:t>
            </a:r>
            <a:r>
              <a:rPr lang="bg-BG" dirty="0"/>
              <a:t>ще ни направи по-силни на всяко ниво в </a:t>
            </a:r>
            <a:r>
              <a:rPr lang="en-US" dirty="0"/>
              <a:t>Lions.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54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7F6D64-E802-DE49-BB0C-5DF6C1ACA1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227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7F6D64-E802-DE49-BB0C-5DF6C1ACA1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721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66" indent="-302066">
              <a:buFont typeface="Symbol"/>
              <a:buChar char="•"/>
            </a:pPr>
            <a:r>
              <a:rPr lang="bg-BG" dirty="0"/>
              <a:t>За да постигнем нашата обща цел </a:t>
            </a:r>
            <a:r>
              <a:rPr lang="en-US" dirty="0"/>
              <a:t>,</a:t>
            </a:r>
            <a:r>
              <a:rPr lang="bg-BG" dirty="0"/>
              <a:t> ще трябва да постигаме ежегодни цели, които ще ни насочват към постигането на 1,5 милиона члена до 1 юли 2027</a:t>
            </a:r>
            <a:r>
              <a:rPr lang="en-US" dirty="0"/>
              <a:t>.</a:t>
            </a:r>
          </a:p>
          <a:p>
            <a:pPr marL="302066" indent="-302066">
              <a:buFont typeface="Symbol"/>
              <a:buChar char="•"/>
            </a:pPr>
            <a:r>
              <a:rPr lang="bg-BG" dirty="0"/>
              <a:t>Това са нашите общи цели за настоящата година</a:t>
            </a:r>
            <a:r>
              <a:rPr lang="en-US" dirty="0"/>
              <a:t>. 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47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66" indent="-302066">
              <a:buFont typeface="Symbol"/>
              <a:buChar char="•"/>
            </a:pPr>
            <a:r>
              <a:rPr lang="bg-BG" dirty="0"/>
              <a:t>Това са нашите цели за настоящата година, съответно за Д130 и Регион България</a:t>
            </a:r>
            <a:r>
              <a:rPr lang="en-US" dirty="0"/>
              <a:t>. 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27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66" indent="-302066">
              <a:buFont typeface="Symbol"/>
              <a:buChar char="•"/>
            </a:pPr>
            <a:r>
              <a:rPr lang="bg-BG" dirty="0"/>
              <a:t>Говорихме доста за успеха</a:t>
            </a:r>
            <a:r>
              <a:rPr lang="en-US" dirty="0"/>
              <a:t>. </a:t>
            </a:r>
          </a:p>
          <a:p>
            <a:pPr marL="302066" indent="-302066">
              <a:buFont typeface="Symbol"/>
              <a:buChar char="•"/>
            </a:pPr>
            <a:r>
              <a:rPr lang="bg-BG" dirty="0"/>
              <a:t>Едно от важните неща, за да го постигнем, е да използваме това, което върши работа за нас и нашите </a:t>
            </a:r>
            <a:r>
              <a:rPr lang="en-US" dirty="0"/>
              <a:t>Lions. 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82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cs typeface="Calibri"/>
              </a:rPr>
              <a:t>-Знаем, че за да постигнем ръст, е необходим ангажимент и работа. Но за това са необходими и подходящите ресурси.</a:t>
            </a:r>
          </a:p>
          <a:p>
            <a:r>
              <a:rPr lang="ru-RU" dirty="0">
                <a:cs typeface="Calibri"/>
              </a:rPr>
              <a:t>-Глобалният подход към членството осигурява процес и ресурси, които да помогнат на всеки дистрикт и клуб да постигнат растеж.</a:t>
            </a:r>
          </a:p>
          <a:p>
            <a:r>
              <a:rPr lang="ru-RU" dirty="0">
                <a:cs typeface="Calibri"/>
              </a:rPr>
              <a:t>-Глобалният подход към членството работи.</a:t>
            </a:r>
          </a:p>
          <a:p>
            <a:r>
              <a:rPr lang="ru-RU" dirty="0">
                <a:cs typeface="Calibri"/>
              </a:rPr>
              <a:t>-Той е доказал своята ефективност по целия свят, така че нека се възползваме от инструментите, които вече са на наше разположение.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02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cs typeface="Calibri"/>
              </a:rPr>
              <a:t>-За да постигнем целите си, ни е необходим план.</a:t>
            </a:r>
          </a:p>
          <a:p>
            <a:r>
              <a:rPr lang="ru-RU" dirty="0">
                <a:cs typeface="Calibri"/>
              </a:rPr>
              <a:t>-Трябва да разработим подробен план, който да е подходящ за нас, и да го приложим.</a:t>
            </a:r>
          </a:p>
          <a:p>
            <a:r>
              <a:rPr lang="ru-RU" dirty="0">
                <a:cs typeface="Calibri"/>
              </a:rPr>
              <a:t>-Мисия 1.5 може да се обясни и е разбираема, да се адаптира и е устойчива.-Тази дума "устойчива" е важна.-Това означава, че работата, която вършим за МИСИЯ 1.5, не само ще ни помогне да постигнем целта си - тя ще ни помогне да продължим да се развиваме и след 2027 г.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98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cs typeface="Calibri"/>
              </a:rPr>
              <a:t>Растежът на членската маса осигурява толкова много ползи за нашите дистрикти, клубове и общности.</a:t>
            </a:r>
          </a:p>
          <a:p>
            <a:r>
              <a:rPr lang="ru-RU" dirty="0">
                <a:cs typeface="Calibri"/>
              </a:rPr>
              <a:t>Но също така трябва да създадем възможности за признание, които да насърчават Лайънс и лидерите да ни помагат да растем.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66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cs typeface="Calibri"/>
              </a:rPr>
              <a:t>Трудната работа и отдадеността трябва да се възнаграждават.</a:t>
            </a:r>
          </a:p>
          <a:p>
            <a:r>
              <a:rPr lang="ru-RU" dirty="0">
                <a:cs typeface="Calibri"/>
              </a:rPr>
              <a:t>Ако искаме заедно да творим история, трябва да признаем Лайънс и лидерите, които активно допринасят за нашия растеж и успех.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81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66" indent="-302066">
              <a:buFont typeface="Symbol"/>
              <a:buChar char="•"/>
            </a:pPr>
            <a:r>
              <a:rPr lang="bg-BG" dirty="0"/>
              <a:t>Нашата цел е да достигнем 1,5 милиона Лайънс члена до 1 юли </a:t>
            </a:r>
            <a:r>
              <a:rPr lang="en-US" dirty="0"/>
              <a:t>2027. </a:t>
            </a:r>
          </a:p>
          <a:p>
            <a:pPr marL="302066" indent="-302066">
              <a:buFont typeface="Symbol"/>
              <a:buChar char="•"/>
            </a:pPr>
            <a:r>
              <a:rPr lang="bg-BG" dirty="0"/>
              <a:t>За това ще е нужно участието и приноса на всеки</a:t>
            </a:r>
            <a:r>
              <a:rPr lang="en-US" dirty="0"/>
              <a:t> Lion</a:t>
            </a:r>
            <a:r>
              <a:rPr lang="bg-BG" dirty="0"/>
              <a:t> член и клуб</a:t>
            </a:r>
            <a:r>
              <a:rPr lang="en-US" dirty="0"/>
              <a:t>. </a:t>
            </a:r>
            <a:endParaRPr lang="en-US" dirty="0">
              <a:cs typeface="Calibri"/>
            </a:endParaRPr>
          </a:p>
          <a:p>
            <a:pPr marL="302066" indent="-302066">
              <a:buFont typeface="Symbol"/>
              <a:buChar char="•"/>
            </a:pPr>
            <a:r>
              <a:rPr lang="bg-BG" dirty="0"/>
              <a:t>Ще е нужно и да растем на всяко ниво в Лайънс</a:t>
            </a:r>
            <a:r>
              <a:rPr lang="en-US" dirty="0"/>
              <a:t>. 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D87F6D64-E802-DE49-BB0C-5DF6C1ACA17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617807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cs typeface="Calibri"/>
              </a:rPr>
              <a:t>-Ето защо разработихме специална програма за награди МИСИЯ 1.5.</a:t>
            </a:r>
          </a:p>
          <a:p>
            <a:r>
              <a:rPr lang="ru-RU" dirty="0">
                <a:cs typeface="Calibri"/>
              </a:rPr>
              <a:t>-Лайънс могат да печелят плакети и значки МИСИЯ 1.5, както и специални президентски медали и награди за това, че ни помагат да откриваме нови клубове, да развиваме клубовете си и да запазваме настоящите си членове.</a:t>
            </a:r>
          </a:p>
          <a:p>
            <a:r>
              <a:rPr lang="ru-RU" dirty="0">
                <a:cs typeface="Calibri"/>
              </a:rPr>
              <a:t>-Има специална страница за наградите МИСИЯ 1.5, така че там може да разгледате многобройните възможности за признание. И се уверете, че всички Лайънс около вас знаят, че всеки има възможност да спечели признание.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306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cs typeface="Calibri"/>
              </a:rPr>
              <a:t>-Искам всички ние да помним това:</a:t>
            </a:r>
          </a:p>
          <a:p>
            <a:r>
              <a:rPr lang="ru-RU" dirty="0">
                <a:cs typeface="Calibri"/>
              </a:rPr>
              <a:t>Растежът е от решаващо значение за нашата служба и за бъдещето на Лайънс.</a:t>
            </a:r>
          </a:p>
          <a:p>
            <a:r>
              <a:rPr lang="ru-RU" dirty="0">
                <a:cs typeface="Calibri"/>
              </a:rPr>
              <a:t>Ние сме отговорни един пред друг и пред общностите, на които служим.</a:t>
            </a:r>
          </a:p>
          <a:p>
            <a:r>
              <a:rPr lang="ru-RU" dirty="0">
                <a:cs typeface="Calibri"/>
              </a:rPr>
              <a:t>Успехът зависи от нас и от всеки Лайън.</a:t>
            </a:r>
          </a:p>
          <a:p>
            <a:r>
              <a:rPr lang="ru-RU" dirty="0">
                <a:cs typeface="Calibri"/>
              </a:rPr>
              <a:t>-Не можем да забравим защо правим това и колко важен е всеки от вас за успеха.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750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bg-BG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Важна част от културата и практиките за ръст на членството е да насърчаваме всички Лайънс лидери и членове за разговори с хора извън Лайънс за ползите от членството. </a:t>
            </a:r>
            <a:r>
              <a:rPr lang="bg-BG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Как става това?</a:t>
            </a:r>
            <a:endParaRPr lang="en-US" sz="1900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02066" indent="-302066" defTabSz="966612">
              <a:buFont typeface="Arial" panose="020B0604020202020204" pitchFamily="34" charset="0"/>
              <a:buChar char="•"/>
              <a:defRPr/>
            </a:pPr>
            <a:endParaRPr lang="en-US" sz="1900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A235A1BA-6487-46B0-A157-3DDDD3D33CA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22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042058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cs typeface="Calibri"/>
              </a:rPr>
              <a:t>-Във всички нас живее лъв. Как да свържем този Лъв с потенциалните членове, които срещаме?</a:t>
            </a:r>
          </a:p>
          <a:p>
            <a:r>
              <a:rPr lang="ru-RU" dirty="0">
                <a:cs typeface="Calibri"/>
              </a:rPr>
              <a:t>-Макар и да не е единственият начин за взаимодействие с потенциални членове, преките междуличностни разговори са в основата на набирането на нови членове.</a:t>
            </a:r>
          </a:p>
          <a:p>
            <a:r>
              <a:rPr lang="ru-RU" dirty="0">
                <a:cs typeface="Calibri"/>
              </a:rPr>
              <a:t>-Например каним хората на събития, отговаряме на въпросите им и ги убеждаваме да се присъединят към нас, като ги въвличаме в разговори.</a:t>
            </a:r>
          </a:p>
          <a:p>
            <a:r>
              <a:rPr lang="ru-RU" dirty="0">
                <a:cs typeface="Calibri"/>
              </a:rPr>
              <a:t>-Трябва да практикуваме често да споделяме ентусиазма си да бъдем Лъв чрез разговори с потенциални членове.</a:t>
            </a:r>
          </a:p>
          <a:p>
            <a:r>
              <a:rPr lang="ru-RU" dirty="0">
                <a:cs typeface="Calibri"/>
              </a:rPr>
              <a:t>-Това ще ни помогне да се чувстваме комфортно в набирането на членове и ще ни позволи да усъвършенстваме посланието и подхода си чрез опита.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5F38A34-01B5-8B47-8788-985DCB17BFD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23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260668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300" kern="100" dirty="0">
              <a:ea typeface="Calibri" panose="020F0502020204030204" pitchFamily="34" charset="0"/>
              <a:cs typeface="Calibri"/>
            </a:endParaRPr>
          </a:p>
          <a:p>
            <a:pPr marL="0" indent="0" defTabSz="966612">
              <a:buFont typeface="Arial" panose="020B0604020202020204" pitchFamily="34" charset="0"/>
              <a:buNone/>
              <a:defRPr/>
            </a:pPr>
            <a:r>
              <a:rPr lang="ru-RU" sz="1300" kern="100" dirty="0">
                <a:ea typeface="Aptos" panose="020B0004020202020204" pitchFamily="34" charset="0"/>
                <a:cs typeface="Times New Roman" panose="02020603050405020304" pitchFamily="18" charset="0"/>
              </a:rPr>
              <a:t>-Добре е да се започне с определяне на ползите от членството за потенциалния член.</a:t>
            </a:r>
          </a:p>
          <a:p>
            <a:pPr marL="0" indent="0" defTabSz="966612">
              <a:buFont typeface="Arial" panose="020B0604020202020204" pitchFamily="34" charset="0"/>
              <a:buNone/>
              <a:defRPr/>
            </a:pPr>
            <a:r>
              <a:rPr lang="ru-RU" sz="1300" kern="100" dirty="0">
                <a:ea typeface="Aptos" panose="020B0004020202020204" pitchFamily="34" charset="0"/>
                <a:cs typeface="Times New Roman" panose="02020603050405020304" pitchFamily="18" charset="0"/>
              </a:rPr>
              <a:t>-Членството в Лайънс клуб има много предимства и те са привлекателни за най-различни хора!</a:t>
            </a:r>
          </a:p>
          <a:p>
            <a:pPr marL="0" indent="0" defTabSz="966612">
              <a:buFont typeface="Arial" panose="020B0604020202020204" pitchFamily="34" charset="0"/>
              <a:buNone/>
              <a:defRPr/>
            </a:pPr>
            <a:r>
              <a:rPr lang="ru-RU" sz="1300" kern="100" dirty="0">
                <a:ea typeface="Aptos" panose="020B0004020202020204" pitchFamily="34" charset="0"/>
                <a:cs typeface="Times New Roman" panose="02020603050405020304" pitchFamily="18" charset="0"/>
              </a:rPr>
              <a:t>-Тук на слайда са показани само някои от тях, които са познати на всички нас.</a:t>
            </a:r>
          </a:p>
          <a:p>
            <a:pPr marL="0" indent="0" defTabSz="966612">
              <a:buFont typeface="Arial" panose="020B0604020202020204" pitchFamily="34" charset="0"/>
              <a:buNone/>
              <a:defRPr/>
            </a:pPr>
            <a:r>
              <a:rPr lang="ru-RU" sz="1300" kern="100" dirty="0">
                <a:ea typeface="Aptos" panose="020B0004020202020204" pitchFamily="34" charset="0"/>
                <a:cs typeface="Times New Roman" panose="02020603050405020304" pitchFamily="18" charset="0"/>
              </a:rPr>
              <a:t>-Те са включени в много от рекламните материали, предлагани от Лайънс Интернешънъл, като листовката " Ползите да бъдеш лайън " и трипластовата брошура " Лайънс променят".</a:t>
            </a:r>
          </a:p>
          <a:p>
            <a:pPr marL="0" indent="0" defTabSz="966612">
              <a:buFont typeface="Arial" panose="020B0604020202020204" pitchFamily="34" charset="0"/>
              <a:buNone/>
              <a:defRPr/>
            </a:pPr>
            <a:r>
              <a:rPr lang="ru-RU" sz="13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Опишете накратко ползата, която получавате от членството си в Лайънс клуба. Използвайте само няколко ключови думи и фрази, за да покажете кратко и привлекателно описание</a:t>
            </a:r>
            <a:r>
              <a:rPr lang="ru-RU" sz="1300" kern="100" dirty="0"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defTabSz="966612">
              <a:buFont typeface="Arial" panose="020B0604020202020204" pitchFamily="34" charset="0"/>
              <a:buNone/>
              <a:defRPr/>
            </a:pPr>
            <a:r>
              <a:rPr lang="ru-RU" sz="1300" kern="100" dirty="0">
                <a:ea typeface="Aptos" panose="020B0004020202020204" pitchFamily="34" charset="0"/>
                <a:cs typeface="Times New Roman" panose="02020603050405020304" pitchFamily="18" charset="0"/>
              </a:rPr>
              <a:t>-Използвайки само няколко думи или фрази - само много кратко описание - кой би искал да сподели една полза за члена, която цени най-много като Лайън?</a:t>
            </a:r>
          </a:p>
          <a:p>
            <a:pPr marL="0" indent="0" defTabSz="966612">
              <a:buFont typeface="Arial" panose="020B0604020202020204" pitchFamily="34" charset="0"/>
              <a:buNone/>
              <a:defRPr/>
            </a:pPr>
            <a:r>
              <a:rPr lang="ru-RU" sz="13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Призовете 3-4 души да споделят по няколко думи или фрази. Насърчавайте кратките описания.</a:t>
            </a:r>
            <a:endParaRPr lang="en-US" sz="1300" i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88242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ru-RU" sz="1300" b="1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1300" b="0" i="0" kern="100" dirty="0">
                <a:ea typeface="Aptos" panose="020B0004020202020204" pitchFamily="34" charset="0"/>
                <a:cs typeface="Times New Roman" panose="02020603050405020304" pitchFamily="18" charset="0"/>
              </a:rPr>
              <a:t>Хората водят забързан живот и бъдещите членове трябва да намерят лична стойност във времето и енергията, които ще отделят за членство</a:t>
            </a:r>
          </a:p>
          <a:p>
            <a:pPr defTabSz="966612">
              <a:defRPr/>
            </a:pPr>
            <a:r>
              <a:rPr lang="ru-RU" sz="1300" b="0" i="0" kern="100" dirty="0">
                <a:ea typeface="Aptos" panose="020B0004020202020204" pitchFamily="34" charset="0"/>
                <a:cs typeface="Times New Roman" panose="02020603050405020304" pitchFamily="18" charset="0"/>
              </a:rPr>
              <a:t>-Когато говорим с потенциални членове, трябва да се опитаме да разберем каква конкретна ценност търсят те и след това да адаптираме посланието си за членство към тази конкретна ценност.</a:t>
            </a:r>
          </a:p>
          <a:p>
            <a:pPr defTabSz="966612">
              <a:defRPr/>
            </a:pPr>
            <a:r>
              <a:rPr lang="ru-RU" sz="1300" b="0" i="0" kern="100" dirty="0">
                <a:ea typeface="Aptos" panose="020B0004020202020204" pitchFamily="34" charset="0"/>
                <a:cs typeface="Times New Roman" panose="02020603050405020304" pitchFamily="18" charset="0"/>
              </a:rPr>
              <a:t>-Отделете време да изслушате потенциалния член и да му зададете въпроси, които разкриват какво цени в живота си в момента.</a:t>
            </a:r>
          </a:p>
          <a:p>
            <a:pPr defTabSz="966612">
              <a:defRPr/>
            </a:pPr>
            <a:r>
              <a:rPr lang="ru-RU" sz="1300" b="0" i="0" kern="100" dirty="0">
                <a:ea typeface="Aptos" panose="020B0004020202020204" pitchFamily="34" charset="0"/>
                <a:cs typeface="Times New Roman" panose="02020603050405020304" pitchFamily="18" charset="0"/>
              </a:rPr>
              <a:t>-Какъв е техният жизнен етап? Пенсионери ли са? Имат ли младо семейство?</a:t>
            </a:r>
          </a:p>
          <a:p>
            <a:pPr defTabSz="966612">
              <a:defRPr/>
            </a:pPr>
            <a:r>
              <a:rPr lang="ru-RU" sz="1300" b="0" i="0" kern="100" dirty="0">
                <a:ea typeface="Aptos" panose="020B0004020202020204" pitchFamily="34" charset="0"/>
                <a:cs typeface="Times New Roman" panose="02020603050405020304" pitchFamily="18" charset="0"/>
              </a:rPr>
              <a:t>-Каква е тяхната професия или занимание? Развиват ли бизнеса си? Работят ли в голяма компания? Започват ли тепърва да се занимават с професията си?</a:t>
            </a:r>
          </a:p>
          <a:p>
            <a:pPr defTabSz="966612">
              <a:defRPr/>
            </a:pPr>
            <a:r>
              <a:rPr lang="ru-RU" sz="1300" b="0" i="0" kern="100" dirty="0">
                <a:ea typeface="Aptos" panose="020B0004020202020204" pitchFamily="34" charset="0"/>
                <a:cs typeface="Times New Roman" panose="02020603050405020304" pitchFamily="18" charset="0"/>
              </a:rPr>
              <a:t>-Какви специални интереси имат? Ангажирани ли са с конкретна кауза? Имат ли конкретно хоби?</a:t>
            </a:r>
          </a:p>
          <a:p>
            <a:pPr defTabSz="966612">
              <a:defRPr/>
            </a:pPr>
            <a:r>
              <a:rPr lang="ru-RU" sz="1300" b="0" i="0" kern="100" dirty="0">
                <a:ea typeface="Aptos" panose="020B0004020202020204" pitchFamily="34" charset="0"/>
                <a:cs typeface="Times New Roman" panose="02020603050405020304" pitchFamily="18" charset="0"/>
              </a:rPr>
              <a:t>Отговорите на този тип въпроси ще ви дадат представа за това какво този човек може да намери за ценно в членството си в Лайънс клуба. </a:t>
            </a:r>
            <a:endParaRPr lang="en-US" sz="1300" b="0" i="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5F38A34-01B5-8B47-8788-985DCB17BFD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25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816986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D87F6D64-E802-DE49-BB0C-5DF6C1ACA17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26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44054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ru-RU" sz="1300" b="1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Помолете 2-3 участници да отговорят на следните въпроси:</a:t>
            </a:r>
          </a:p>
          <a:p>
            <a:pPr defTabSz="966612">
              <a:defRPr/>
            </a:pPr>
            <a:r>
              <a:rPr lang="ru-RU" sz="1300" b="1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-Кой би искал да сподели нещо за преживяното току-що? Как протече то за вас? Лесно или трудно беше?</a:t>
            </a:r>
          </a:p>
          <a:p>
            <a:pPr defTabSz="966612">
              <a:defRPr/>
            </a:pPr>
            <a:r>
              <a:rPr lang="ru-RU" sz="1300" b="1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-Какво научихте от преживяването? Какво ще направите по същия начин или по различен начин, когато следващия път говорите с потенциален член?</a:t>
            </a:r>
          </a:p>
          <a:p>
            <a:pPr defTabSz="966612">
              <a:defRPr/>
            </a:pPr>
            <a:r>
              <a:rPr lang="ru-RU" sz="1300" b="1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-Имате ли някакви съвети, които да споделите с вашите колеги? </a:t>
            </a:r>
          </a:p>
          <a:p>
            <a:pPr defTabSz="966612">
              <a:defRPr/>
            </a:pPr>
            <a:r>
              <a:rPr lang="ru-RU" sz="1300" b="1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Приключете упражнението, като поздравите всички участници. Напомнете им, че новите членове търсят стойност от нашите клубове, но те също така споделят стойност. Една от причините да подхранваме културата на растеж е да осигурим постоянен приток на нова енергия и нови идеи от страна на новите членове.</a:t>
            </a:r>
            <a:endParaRPr lang="en-US" sz="1300" b="1" i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5F38A34-01B5-8B47-8788-985DCB17BFD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27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618342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cs typeface="Calibri"/>
              </a:rPr>
              <a:t>Искам да благодаря на всички вас, че се присъединихте към мен днес.</a:t>
            </a:r>
          </a:p>
          <a:p>
            <a:r>
              <a:rPr lang="ru-RU" dirty="0">
                <a:cs typeface="Calibri"/>
              </a:rPr>
              <a:t> И за това, че се присъединихте към Лайънс по целия свят, за да постигнем заедно 1,5 милиона членове.</a:t>
            </a:r>
          </a:p>
          <a:p>
            <a:r>
              <a:rPr lang="ru-RU" dirty="0">
                <a:cs typeface="Calibri"/>
              </a:rPr>
              <a:t>-Всеки от вас играе толкова важна роля за успеха.</a:t>
            </a:r>
          </a:p>
          <a:p>
            <a:r>
              <a:rPr lang="ru-RU" dirty="0">
                <a:cs typeface="Calibri"/>
              </a:rPr>
              <a:t>-А с Лайънс и лидери като вас, които работят заедно, знам, че заедно ще постигнем целта си МИСИЯ 1,5.</a:t>
            </a:r>
          </a:p>
          <a:p>
            <a:r>
              <a:rPr lang="ru-RU" dirty="0">
                <a:cs typeface="Calibri"/>
              </a:rPr>
              <a:t>-Благодарим ви!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1373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66" indent="-302066">
              <a:buFont typeface="Symbol"/>
              <a:buChar char="•"/>
            </a:pPr>
            <a:r>
              <a:rPr lang="bg-BG" dirty="0"/>
              <a:t>Преди да говорим за стратегията на Мисия </a:t>
            </a:r>
            <a:r>
              <a:rPr lang="en-US" dirty="0"/>
              <a:t>1.5, </a:t>
            </a:r>
            <a:r>
              <a:rPr lang="bg-BG" dirty="0"/>
              <a:t>нека поговорим ЗАЩО стартираме тази инициатива. </a:t>
            </a:r>
            <a:endParaRPr lang="en-US" dirty="0"/>
          </a:p>
          <a:p>
            <a:pPr marL="302066" indent="-302066">
              <a:buFont typeface="Symbol"/>
              <a:buChar char="•"/>
            </a:pPr>
            <a:r>
              <a:rPr lang="bg-BG" dirty="0"/>
              <a:t>Като</a:t>
            </a:r>
            <a:r>
              <a:rPr lang="en-US" dirty="0"/>
              <a:t> Lions, </a:t>
            </a:r>
            <a:r>
              <a:rPr lang="bg-BG" dirty="0"/>
              <a:t>ние помагаме на хората по света, които са в нужда</a:t>
            </a:r>
            <a:r>
              <a:rPr lang="en-US" dirty="0"/>
              <a:t>.</a:t>
            </a:r>
          </a:p>
          <a:p>
            <a:pPr marL="302066" indent="-302066">
              <a:buFont typeface="Symbol"/>
              <a:buChar char="•"/>
            </a:pPr>
            <a:r>
              <a:rPr lang="bg-BG" dirty="0"/>
              <a:t>Виждаме тази необходимост постоянно</a:t>
            </a:r>
            <a:r>
              <a:rPr lang="en-US" dirty="0"/>
              <a:t>,</a:t>
            </a:r>
            <a:r>
              <a:rPr lang="bg-BG" dirty="0"/>
              <a:t> навсякъде където служим като Лайънс. </a:t>
            </a:r>
            <a:r>
              <a:rPr lang="en-US" dirty="0"/>
              <a:t> </a:t>
            </a:r>
          </a:p>
          <a:p>
            <a:pPr marL="302066" indent="-302066">
              <a:buFont typeface="Symbol"/>
              <a:buChar char="•"/>
            </a:pPr>
            <a:r>
              <a:rPr lang="bg-BG" dirty="0"/>
              <a:t>Но трябва да продължаваме да намираме начини да даваме дори повече на общностите, които подкрепяме и на общия ни свят. </a:t>
            </a:r>
          </a:p>
          <a:p>
            <a:pPr marL="302066" indent="-302066">
              <a:buFont typeface="Symbol"/>
              <a:buChar char="•"/>
            </a:pPr>
            <a:endParaRPr lang="en-US" dirty="0"/>
          </a:p>
          <a:p>
            <a:r>
              <a:rPr lang="ru-RU" dirty="0">
                <a:cs typeface="Calibri"/>
              </a:rPr>
              <a:t>Вярно е. Светът има нужда от Lions както никога досега.</a:t>
            </a:r>
          </a:p>
          <a:p>
            <a:r>
              <a:rPr lang="ru-RU" dirty="0">
                <a:cs typeface="Calibri"/>
              </a:rPr>
              <a:t>Достатъчно е да се огледаме наоколо и да прочетем новините, за да разберем, че нуждите нарастват и че Лайънс са важни и нужни повече от всякога. </a:t>
            </a:r>
          </a:p>
          <a:p>
            <a:r>
              <a:rPr lang="ru-RU" dirty="0">
                <a:cs typeface="Calibri"/>
              </a:rPr>
              <a:t>Нека да чуем от няколко ions защо е важно да се увеличаваме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85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And WHY Lions need to embrace Mission 1.5 and make a change? There are many CAs, such as CA I USA – the birthplace of Lions, with 40 years of consistent membership declines. What about Europe? You can see on the slide the 10 years trend of membership decline in Europe – we have lost over 36 000 members and the annual average loss of members in the last Quarters of the latest 5 years is almost 3000 members! </a:t>
            </a:r>
            <a:r>
              <a:rPr lang="en-US" sz="18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60% of the districts in Europe haven’t had a new club for years.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3516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cs typeface="Calibri"/>
              </a:rPr>
              <a:t>Когато нашите клубове и дистрикти се развиват, нашите Лайънс печелят. </a:t>
            </a:r>
          </a:p>
          <a:p>
            <a:r>
              <a:rPr lang="ru-RU" dirty="0">
                <a:cs typeface="Calibri"/>
              </a:rPr>
              <a:t>И нашите общности също.</a:t>
            </a:r>
          </a:p>
          <a:p>
            <a:r>
              <a:rPr lang="ru-RU" dirty="0">
                <a:cs typeface="Calibri"/>
              </a:rPr>
              <a:t>Ние увеличаваме услугите, които извършваме, и въздействието, което можем да окажем.</a:t>
            </a:r>
          </a:p>
          <a:p>
            <a:r>
              <a:rPr lang="ru-RU" dirty="0">
                <a:cs typeface="Calibri"/>
              </a:rPr>
              <a:t>Създаваме възможности за по-разнообразно членство, за да можем да служим по-добре на нашите общности - и да ги представляваме по-добре.</a:t>
            </a:r>
          </a:p>
          <a:p>
            <a:r>
              <a:rPr lang="ru-RU" dirty="0">
                <a:cs typeface="Calibri"/>
              </a:rPr>
              <a:t>Увеличаваме гласа и влиянието, които имаме в нашите местни и глобални общности.</a:t>
            </a:r>
          </a:p>
          <a:p>
            <a:r>
              <a:rPr lang="ru-RU" dirty="0">
                <a:cs typeface="Calibri"/>
              </a:rPr>
              <a:t>Учим се от новите членове в нашите клубове и растем заедно с тях.</a:t>
            </a:r>
          </a:p>
          <a:p>
            <a:r>
              <a:rPr lang="ru-RU" dirty="0">
                <a:cs typeface="Calibri"/>
              </a:rPr>
              <a:t>И ставаме по-силни на всяко ниво на Лайънс.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573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66" indent="-302066">
              <a:buFont typeface="Symbol"/>
              <a:buChar char="•"/>
            </a:pPr>
            <a:r>
              <a:rPr lang="bg-BG" dirty="0"/>
              <a:t>Е, как ще го постигнем</a:t>
            </a:r>
            <a:r>
              <a:rPr lang="en-US" dirty="0"/>
              <a:t>? </a:t>
            </a:r>
          </a:p>
          <a:p>
            <a:pPr marL="302066" indent="-302066">
              <a:buFont typeface="Symbol"/>
              <a:buChar char="•"/>
            </a:pPr>
            <a:r>
              <a:rPr lang="bg-BG" dirty="0"/>
              <a:t>Правим го заедно, както винаги</a:t>
            </a:r>
            <a:r>
              <a:rPr lang="en-US" dirty="0"/>
              <a:t>. </a:t>
            </a:r>
            <a:endParaRPr lang="en-US" dirty="0">
              <a:cs typeface="Calibri"/>
            </a:endParaRPr>
          </a:p>
          <a:p>
            <a:pPr marL="302066" indent="-302066">
              <a:buFont typeface="Symbol"/>
              <a:buChar char="•"/>
            </a:pPr>
            <a:r>
              <a:rPr lang="bg-BG" dirty="0"/>
              <a:t>Защото знаем, че сме по-силни и по-успешни, когато работим заедно</a:t>
            </a:r>
            <a:r>
              <a:rPr lang="en-US" dirty="0"/>
              <a:t>. 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33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66" indent="-302066">
              <a:buFont typeface="Symbol"/>
              <a:buChar char="•"/>
            </a:pPr>
            <a:r>
              <a:rPr lang="bg-BG" dirty="0"/>
              <a:t>Разбрахме защо мисията е толкова важна за нас</a:t>
            </a:r>
            <a:r>
              <a:rPr lang="en-US" dirty="0"/>
              <a:t>. </a:t>
            </a:r>
          </a:p>
          <a:p>
            <a:pPr marL="302066" indent="-302066">
              <a:buFont typeface="Symbol"/>
              <a:buChar char="•"/>
            </a:pPr>
            <a:r>
              <a:rPr lang="bg-BG" dirty="0"/>
              <a:t>Сега нека поговорим как успешно да осъществим тази глобална инициатива за ръст на членството. 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58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Symbol"/>
              <a:buChar char="•"/>
            </a:pPr>
            <a:r>
              <a:rPr lang="bg-BG" dirty="0"/>
              <a:t>За да успеем, знаем, че трябва да</a:t>
            </a:r>
            <a:r>
              <a:rPr lang="en-US" dirty="0"/>
              <a:t>:</a:t>
            </a:r>
          </a:p>
          <a:p>
            <a:pPr lvl="1">
              <a:buFont typeface="Courier New"/>
              <a:buChar char="○"/>
            </a:pPr>
            <a:r>
              <a:rPr lang="bg-BG" dirty="0"/>
              <a:t> Регионализираме инициативата, да я адаптираме към нашите регионални специфики, така че да работи добре за нас и нашите </a:t>
            </a:r>
            <a:r>
              <a:rPr lang="en-US" dirty="0"/>
              <a:t>Lions.</a:t>
            </a:r>
            <a:endParaRPr lang="en-US" dirty="0">
              <a:cs typeface="Calibri"/>
            </a:endParaRPr>
          </a:p>
          <a:p>
            <a:pPr lvl="1">
              <a:buFont typeface="Courier New"/>
              <a:buChar char="○"/>
            </a:pPr>
            <a:r>
              <a:rPr lang="bg-BG" dirty="0"/>
              <a:t>Си сътрудничим и използваме мрежите, които сме изградили и които съществуват в световен мащаб. </a:t>
            </a:r>
            <a:endParaRPr lang="en-US" dirty="0">
              <a:cs typeface="Calibri"/>
            </a:endParaRPr>
          </a:p>
          <a:p>
            <a:pPr lvl="1">
              <a:buFont typeface="Courier New"/>
              <a:buChar char="○"/>
            </a:pPr>
            <a:r>
              <a:rPr lang="bg-BG" dirty="0"/>
              <a:t> Стимулираме най-добрите Дистрикти и клубове и всички </a:t>
            </a:r>
            <a:r>
              <a:rPr lang="en-US" dirty="0"/>
              <a:t>Lions </a:t>
            </a:r>
            <a:r>
              <a:rPr lang="bg-BG" dirty="0"/>
              <a:t>членове да участват и да бъдат част от нашия общ успех. </a:t>
            </a:r>
            <a:endParaRPr lang="en-US" dirty="0">
              <a:cs typeface="Calibri"/>
            </a:endParaRPr>
          </a:p>
          <a:p>
            <a:pPr lvl="1">
              <a:buFont typeface="Courier New"/>
              <a:buChar char="○"/>
            </a:pPr>
            <a:r>
              <a:rPr lang="bg-BG" dirty="0"/>
              <a:t> Ентусиазираме и вдъхновяваме цялото </a:t>
            </a:r>
            <a:r>
              <a:rPr lang="en-US" dirty="0"/>
              <a:t>Lions</a:t>
            </a:r>
            <a:r>
              <a:rPr lang="bg-BG" dirty="0"/>
              <a:t> световно семейство</a:t>
            </a:r>
            <a:r>
              <a:rPr lang="en-US" dirty="0"/>
              <a:t>—</a:t>
            </a:r>
            <a:r>
              <a:rPr lang="bg-BG" dirty="0"/>
              <a:t>всеки трябва да знае за какво става въпрос и как ще има полза за всички нас. </a:t>
            </a:r>
            <a:endParaRPr lang="en-US" dirty="0">
              <a:cs typeface="Calibri"/>
            </a:endParaRPr>
          </a:p>
          <a:p>
            <a:pPr marL="181240" indent="-181240">
              <a:buFont typeface="Arial"/>
              <a:buChar char="•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06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-Мисия 1.5 засяга всички и за да постигнем мисията си, е необходимо всички Лайънс да се включат, като дадат пример, като спонсорират нови членове и помагат за организирането на нови клубове.</a:t>
            </a:r>
          </a:p>
          <a:p>
            <a:r>
              <a:rPr lang="ru-RU" dirty="0"/>
              <a:t>-Изпълнителното ръководство определя целите и определя стратегиите.</a:t>
            </a:r>
          </a:p>
          <a:p>
            <a:r>
              <a:rPr lang="ru-RU" dirty="0"/>
              <a:t>-Международното ръководство разработва цели и задачи за всеки регион по света.</a:t>
            </a:r>
          </a:p>
          <a:p>
            <a:r>
              <a:rPr lang="ru-RU" dirty="0"/>
              <a:t>-Лайънс Интернешънъл осигурява подкрепа и ресурси.</a:t>
            </a:r>
          </a:p>
          <a:p>
            <a:r>
              <a:rPr lang="ru-RU" dirty="0"/>
              <a:t>-Дистриктите и клубовете изпълняват плановете, разработени от ръководството.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83306">
              <a:defRPr/>
            </a:pPr>
            <a:fld id="{D4CCDE21-A1A9-43D2-9E61-1852972BC86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83306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10908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13E9C-E055-F639-A770-06C472EDA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44A85-BE6E-5968-A20D-C16732491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789B5-4B8D-5110-ECBF-55BD60B1E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CC403-2FBB-24F7-3D14-7B29ABBC0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E7026-C87B-1691-5A96-AC09AD9C8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0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EC141-3EAB-B467-8C3C-90CDBCDE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4CCA43-182B-FBC6-9F6F-BB5B544A3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18545-ECD1-FB18-2B9D-6FFB9182A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967D8-C8A8-46D8-5A77-F03EDC5EC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43E03-E0FB-C797-D0ED-55C437F0C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7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3DDCE6-3A26-A8C4-3C21-CE5E4C3DF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DEB137-135A-DD0D-DF4C-93F86EBA2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5ABC9-98CA-D746-78E4-17116543E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795D3-CAF2-D749-9299-513F73EBE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D4131-4A55-E90A-AF5E-C27BEC447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82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549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79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in Tit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</p:spTree>
    <p:extLst>
      <p:ext uri="{BB962C8B-B14F-4D97-AF65-F5344CB8AC3E}">
        <p14:creationId xmlns:p14="http://schemas.microsoft.com/office/powerpoint/2010/main" val="1890944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468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605327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60922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96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E290E0-8CE6-F24F-9F6F-55AEF23BA2BC}"/>
              </a:ext>
            </a:extLst>
          </p:cNvPr>
          <p:cNvSpPr/>
          <p:nvPr userDrawn="1"/>
        </p:nvSpPr>
        <p:spPr>
          <a:xfrm>
            <a:off x="0" y="0"/>
            <a:ext cx="12217791" cy="6858000"/>
          </a:xfrm>
          <a:prstGeom prst="rect">
            <a:avLst/>
          </a:prstGeom>
          <a:gradFill flip="none" rotWithShape="1">
            <a:gsLst>
              <a:gs pos="0">
                <a:srgbClr val="000238"/>
              </a:gs>
              <a:gs pos="100000">
                <a:srgbClr val="3F3F54"/>
              </a:gs>
            </a:gsLst>
            <a:lin ang="34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818129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AA5E2-65ED-0D82-484F-9EB32FD84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B7C3B-16DC-C706-1FBD-7C259EB86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660C8-1CBA-9546-1112-53CD0C611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398DD-BFE4-77EE-D62A-D2D31DD47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C471D-B3D7-053B-7566-3A5694012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48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223229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in Tit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</p:spTree>
    <p:extLst>
      <p:ext uri="{BB962C8B-B14F-4D97-AF65-F5344CB8AC3E}">
        <p14:creationId xmlns:p14="http://schemas.microsoft.com/office/powerpoint/2010/main" val="1473334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992387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eldi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3118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Titel en 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8039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e titel en teks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7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7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18504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Titel en verticale teks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788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Afbeelding met bijschrif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9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4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" name="Google Shape;43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7188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Inhoud met bijschrif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9" name="Google Shape;49;p5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0" name="Google Shape;50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05818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Leeg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593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50FA-5488-0E07-448C-E7FA1922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45D29-0F2E-B4AD-B36B-716A48D65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EF88D-96F0-434D-7829-273A70EBF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23F43-9A9E-53BD-2412-888D8BEB6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9B796-56A3-ACDB-EC83-5D3FAA15D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43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Alleen titel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101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Vergelijking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3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3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53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53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53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428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Inhoud van twe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5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56842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ekop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38713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3289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in Tit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</p:spTree>
    <p:extLst>
      <p:ext uri="{BB962C8B-B14F-4D97-AF65-F5344CB8AC3E}">
        <p14:creationId xmlns:p14="http://schemas.microsoft.com/office/powerpoint/2010/main" val="2116818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0694B-DBBA-D447-78C7-D55CB61F4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3E736-793C-45E5-363F-39379388E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3E15F-7F85-0FCE-C59E-5C3B18EA1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62B5D-650B-E3C2-A487-AB3D4BA7F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BB4EF-6BD8-7238-E70E-CEF5EAAE2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744E9-618C-B318-D275-F6C1B1449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2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66135-9491-C841-9206-263411D05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6F614-C601-958A-9A8C-2A33FB749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014B5E-1C84-77C3-A022-15E1546C4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A3A7A-3347-3EC3-C6AF-836C678C1C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B1F0A-D2B1-324B-AA9E-81AC2D2297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417A4C-03C4-189A-B5A4-C3A2062B0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22BEA7-83A5-D9B4-26CB-526D8F7AD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B8CE61-5256-E3C8-FD9D-5723A8E1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1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CFAE5-2C05-875B-D89C-DBFF91B89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CF7AFC-1132-E2AE-9051-A3DF8DFF6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FFD8C-D00A-02A9-7CB4-D1ACE8307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69C36-306E-2DAD-8497-DAD52806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57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453E35-B050-2D89-7271-0F5E2B605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1E8CB9-00A7-5814-B92F-33CBBCA4F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8CDA7-0B78-09F6-8B59-566A5B5E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9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C94AE-977F-D96B-7D26-E2F8EED06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CABFE-E5BB-CCEA-0A1B-6166D57B2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AE349-5E38-FCC8-6156-C4E63B8F8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89509-AD54-91AF-41B4-EE71AEBF3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660D6-CBF9-A1BC-7D7B-BBD19F9C3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45519-5C6B-B540-C8A9-5A88FA380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55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34600-9366-110C-3887-35796ECD3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EC9713-B221-9243-2B99-AA58DBF7C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DEDEDE-4055-D186-E0E6-999F5B47C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CF41F-301A-B290-213E-555DAA29A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CC0F5-BC3D-E0DB-34BD-819FF8580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58946-A828-C9D3-C403-0CF87659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47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13251B-714A-86AA-A633-830D2CCA1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6E157-F966-BCBF-D8D0-A1793BA82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DF05A-2FD9-58AB-DB0C-323134B128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FF0D0-2D90-0D4D-A93B-3E52D712970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F29A4-6B57-4D9E-91E5-4A44CCCA5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EF0B6-73ED-67E0-F1D1-E203CA8EF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2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0" r:id="rId12"/>
    <p:sldLayoutId id="2147483671" r:id="rId13"/>
    <p:sldLayoutId id="214748367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91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31837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7AC8AC-0927-1B94-0E1C-A4069AAD5B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" y="-5257"/>
            <a:ext cx="12209417" cy="6866903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AA236B20-70E4-A839-A922-628922BED4A3}"/>
              </a:ext>
            </a:extLst>
          </p:cNvPr>
          <p:cNvSpPr/>
          <p:nvPr/>
        </p:nvSpPr>
        <p:spPr>
          <a:xfrm>
            <a:off x="-17417" y="0"/>
            <a:ext cx="12218126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000"/>
                </a:srgbClr>
              </a:gs>
              <a:gs pos="98000">
                <a:srgbClr val="7A2582">
                  <a:alpha val="74805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ED15C-F05B-388E-AD95-6EC3D4718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349" y="2470409"/>
            <a:ext cx="7924801" cy="1425258"/>
          </a:xfrm>
          <a:prstGeom prst="rect">
            <a:avLst/>
          </a:prstGeom>
        </p:spPr>
      </p:pic>
      <p:sp>
        <p:nvSpPr>
          <p:cNvPr id="8" name="Headline">
            <a:extLst>
              <a:ext uri="{FF2B5EF4-FFF2-40B4-BE49-F238E27FC236}">
                <a16:creationId xmlns:a16="http://schemas.microsoft.com/office/drawing/2014/main" id="{1BEA93C8-F959-5283-8E69-B931C9BC3ADF}"/>
              </a:ext>
            </a:extLst>
          </p:cNvPr>
          <p:cNvSpPr txBox="1">
            <a:spLocks/>
          </p:cNvSpPr>
          <p:nvPr/>
        </p:nvSpPr>
        <p:spPr>
          <a:xfrm>
            <a:off x="-2820" y="4349196"/>
            <a:ext cx="12182692" cy="110205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bg-BG" sz="6600" kern="0" dirty="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Включи се в мисията</a:t>
            </a:r>
            <a:endParaRPr lang="en-US" sz="6000" kern="0" dirty="0">
              <a:solidFill>
                <a:schemeClr val="bg1"/>
              </a:solidFill>
              <a:effectLst>
                <a:outerShdw blurRad="127000" dist="63500" dir="2700000" algn="tl" rotWithShape="0">
                  <a:srgbClr val="0D2240">
                    <a:alpha val="25000"/>
                  </a:srgbClr>
                </a:outerShdw>
              </a:effectLst>
              <a:latin typeface="Arial"/>
              <a:ea typeface="ヒラギノ角ゴ Pro W3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7968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13472AB-654F-E389-CECB-890A349EA0D9}"/>
              </a:ext>
            </a:extLst>
          </p:cNvPr>
          <p:cNvGrpSpPr/>
          <p:nvPr/>
        </p:nvGrpSpPr>
        <p:grpSpPr>
          <a:xfrm>
            <a:off x="7020" y="107131"/>
            <a:ext cx="12192000" cy="6858002"/>
            <a:chOff x="0" y="-2"/>
            <a:chExt cx="12192000" cy="685800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D63527-440B-AA3C-E9D7-1B16B182F15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7A2582"/>
                </a:gs>
                <a:gs pos="98000">
                  <a:srgbClr val="00338D"/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C3025EB-A1FD-0196-1D69-A6B08E11D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>
              <a:off x="8071756" y="-2"/>
              <a:ext cx="4120243" cy="412024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5FE14C5-1F1E-FC8D-7F79-00D386C19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6705599" y="1371599"/>
              <a:ext cx="5486401" cy="5486401"/>
            </a:xfrm>
            <a:prstGeom prst="rect">
              <a:avLst/>
            </a:prstGeom>
          </p:spPr>
        </p:pic>
      </p:grpSp>
      <p:sp>
        <p:nvSpPr>
          <p:cNvPr id="3" name="Body Copy">
            <a:extLst>
              <a:ext uri="{FF2B5EF4-FFF2-40B4-BE49-F238E27FC236}">
                <a16:creationId xmlns:a16="http://schemas.microsoft.com/office/drawing/2014/main" id="{4D72A53E-AF37-4895-68AC-D5141F70D561}"/>
              </a:ext>
            </a:extLst>
          </p:cNvPr>
          <p:cNvSpPr txBox="1">
            <a:spLocks/>
          </p:cNvSpPr>
          <p:nvPr/>
        </p:nvSpPr>
        <p:spPr>
          <a:xfrm>
            <a:off x="539445" y="701760"/>
            <a:ext cx="11186981" cy="6698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bg-BG" sz="5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Членство</a:t>
            </a:r>
            <a:r>
              <a:rPr lang="en-US" sz="5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</a:t>
            </a:r>
            <a:br>
              <a:rPr lang="en-US" sz="5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</a:br>
            <a:r>
              <a:rPr lang="bg-BG" sz="5000" b="1" kern="0" dirty="0">
                <a:solidFill>
                  <a:srgbClr val="EBB700"/>
                </a:solidFill>
                <a:latin typeface="Arial"/>
                <a:ea typeface="Arial" charset="0"/>
                <a:cs typeface="Arial"/>
              </a:rPr>
              <a:t>Цел и Задачи</a:t>
            </a:r>
            <a:endParaRPr lang="en-US" sz="5000" b="1" i="0" u="none" strike="noStrike" kern="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DFC681-3B3C-8707-2F40-199CF1D9EC7B}"/>
              </a:ext>
            </a:extLst>
          </p:cNvPr>
          <p:cNvSpPr txBox="1"/>
          <p:nvPr/>
        </p:nvSpPr>
        <p:spPr>
          <a:xfrm>
            <a:off x="539445" y="2417524"/>
            <a:ext cx="11186981" cy="37702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Lions International </a:t>
            </a:r>
            <a:r>
              <a:rPr lang="bg-BG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ще достигне </a:t>
            </a:r>
            <a:r>
              <a:rPr lang="en-US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1</a:t>
            </a:r>
            <a:r>
              <a:rPr lang="bg-BG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,</a:t>
            </a:r>
            <a:r>
              <a:rPr lang="en-US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5 </a:t>
            </a:r>
            <a:r>
              <a:rPr lang="bg-BG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милиона члена по света до 1 юли 2027.</a:t>
            </a:r>
            <a:endParaRPr lang="en-US" sz="35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bg-BG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Всички Дистрикти ще създадат нови клубове</a:t>
            </a:r>
            <a:r>
              <a:rPr lang="en-US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.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bg-BG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Всички клубове ще приемат нови членове</a:t>
            </a:r>
            <a:r>
              <a:rPr lang="en-US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. 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bg-BG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Всички Конституционни зони </a:t>
            </a:r>
            <a:r>
              <a:rPr lang="en-US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(</a:t>
            </a:r>
            <a:r>
              <a:rPr lang="bg-BG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Континенти</a:t>
            </a:r>
            <a:r>
              <a:rPr lang="en-US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) </a:t>
            </a:r>
            <a:r>
              <a:rPr lang="bg-BG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ще постигнат положителен нетен ръст</a:t>
            </a:r>
            <a:r>
              <a:rPr lang="en-US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.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bg-BG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Дистриктите да приложат местни стратегии за привличане на разнообразни членове</a:t>
            </a:r>
            <a:r>
              <a:rPr lang="en-US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, </a:t>
            </a:r>
            <a:r>
              <a:rPr lang="bg-BG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включително жени и млади </a:t>
            </a:r>
            <a:r>
              <a:rPr lang="en-US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Lions.</a:t>
            </a: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EFCEAAB5-AC67-71BB-66E6-D7C299BF8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22A6B3-C510-8148-55DC-6DF2396DA1B2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A412BB7-04DA-B8D0-08B9-0C7E85E1849A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0" name="Background - Solid">
                <a:extLst>
                  <a:ext uri="{FF2B5EF4-FFF2-40B4-BE49-F238E27FC236}">
                    <a16:creationId xmlns:a16="http://schemas.microsoft.com/office/drawing/2014/main" id="{8FB74784-541F-C47B-6200-A5C432CDF324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9E31B2F-71F2-AC42-8236-CD46FC108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3928A2D-1C70-6BF2-7FA3-E5EE6742469C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7558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9">
            <a:extLst>
              <a:ext uri="{FF2B5EF4-FFF2-40B4-BE49-F238E27FC236}">
                <a16:creationId xmlns:a16="http://schemas.microsoft.com/office/drawing/2014/main" id="{6BE11D7C-55D1-4AA4-4F37-7587B7A56275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raphic 35">
            <a:extLst>
              <a:ext uri="{FF2B5EF4-FFF2-40B4-BE49-F238E27FC236}">
                <a16:creationId xmlns:a16="http://schemas.microsoft.com/office/drawing/2014/main" id="{4838489A-42FA-347E-F405-AF2FD58B3B83}"/>
              </a:ext>
            </a:extLst>
          </p:cNvPr>
          <p:cNvSpPr/>
          <p:nvPr/>
        </p:nvSpPr>
        <p:spPr>
          <a:xfrm rot="10800000">
            <a:off x="-5444" y="-2"/>
            <a:ext cx="2756987" cy="5156733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raphic 31">
            <a:extLst>
              <a:ext uri="{FF2B5EF4-FFF2-40B4-BE49-F238E27FC236}">
                <a16:creationId xmlns:a16="http://schemas.microsoft.com/office/drawing/2014/main" id="{0EE4C60D-A571-BA53-C804-9C8AFECEA3A0}"/>
              </a:ext>
            </a:extLst>
          </p:cNvPr>
          <p:cNvSpPr/>
          <p:nvPr/>
        </p:nvSpPr>
        <p:spPr>
          <a:xfrm rot="10800000">
            <a:off x="0" y="-2"/>
            <a:ext cx="2379178" cy="4120855"/>
          </a:xfrm>
          <a:custGeom>
            <a:avLst/>
            <a:gdLst>
              <a:gd name="connsiteX0" fmla="*/ 0 w 2379178"/>
              <a:gd name="connsiteY0" fmla="*/ 4120855 h 4120855"/>
              <a:gd name="connsiteX1" fmla="*/ 2379179 w 2379178"/>
              <a:gd name="connsiteY1" fmla="*/ 0 h 4120855"/>
              <a:gd name="connsiteX2" fmla="*/ 2379179 w 2379178"/>
              <a:gd name="connsiteY2" fmla="*/ 4120855 h 412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178" h="4120855">
                <a:moveTo>
                  <a:pt x="0" y="4120855"/>
                </a:moveTo>
                <a:lnTo>
                  <a:pt x="2379179" y="0"/>
                </a:lnTo>
                <a:lnTo>
                  <a:pt x="2379179" y="412085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raphic 32">
            <a:extLst>
              <a:ext uri="{FF2B5EF4-FFF2-40B4-BE49-F238E27FC236}">
                <a16:creationId xmlns:a16="http://schemas.microsoft.com/office/drawing/2014/main" id="{F1E8317B-AA79-4E36-133C-A4178DDA7C3E}"/>
              </a:ext>
            </a:extLst>
          </p:cNvPr>
          <p:cNvSpPr/>
          <p:nvPr/>
        </p:nvSpPr>
        <p:spPr>
          <a:xfrm rot="10800000">
            <a:off x="0" y="-2"/>
            <a:ext cx="1815562" cy="3144645"/>
          </a:xfrm>
          <a:custGeom>
            <a:avLst/>
            <a:gdLst>
              <a:gd name="connsiteX0" fmla="*/ 0 w 1815562"/>
              <a:gd name="connsiteY0" fmla="*/ 3144645 h 3144645"/>
              <a:gd name="connsiteX1" fmla="*/ 1815563 w 1815562"/>
              <a:gd name="connsiteY1" fmla="*/ 0 h 3144645"/>
              <a:gd name="connsiteX2" fmla="*/ 1815563 w 1815562"/>
              <a:gd name="connsiteY2" fmla="*/ 3144645 h 314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562" h="3144645">
                <a:moveTo>
                  <a:pt x="0" y="3144645"/>
                </a:moveTo>
                <a:lnTo>
                  <a:pt x="1815563" y="0"/>
                </a:lnTo>
                <a:lnTo>
                  <a:pt x="1815563" y="314464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363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 - White">
            <a:extLst>
              <a:ext uri="{FF2B5EF4-FFF2-40B4-BE49-F238E27FC236}">
                <a16:creationId xmlns:a16="http://schemas.microsoft.com/office/drawing/2014/main" id="{5467F34A-D067-4FDF-C6B3-3461F331D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2F7E371E-BDBF-F9BC-FAC7-AE66BABC3CFB}"/>
              </a:ext>
            </a:extLst>
          </p:cNvPr>
          <p:cNvSpPr txBox="1">
            <a:spLocks/>
          </p:cNvSpPr>
          <p:nvPr/>
        </p:nvSpPr>
        <p:spPr>
          <a:xfrm>
            <a:off x="2266773" y="459830"/>
            <a:ext cx="9369906" cy="1219464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g-BG" sz="3200" b="1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Резултати </a:t>
            </a:r>
            <a:r>
              <a:rPr lang="bg-BG" sz="3200" i="1" kern="0" dirty="0">
                <a:solidFill>
                  <a:srgbClr val="00338D"/>
                </a:solidFill>
              </a:rPr>
              <a:t>МИСИЯ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 1.5</a:t>
            </a:r>
            <a:r>
              <a:rPr lang="bg-BG" sz="3200" kern="0" dirty="0">
                <a:solidFill>
                  <a:srgbClr val="00338D"/>
                </a:solidFill>
              </a:rPr>
              <a:t>  </a:t>
            </a:r>
            <a:r>
              <a:rPr kumimoji="0" lang="bg-BG" sz="3200" b="1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2023-24 в България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C29B7220-13FD-0289-48DE-45945B638340}"/>
              </a:ext>
            </a:extLst>
          </p:cNvPr>
          <p:cNvSpPr txBox="1">
            <a:spLocks/>
          </p:cNvSpPr>
          <p:nvPr/>
        </p:nvSpPr>
        <p:spPr>
          <a:xfrm>
            <a:off x="2936347" y="1261456"/>
            <a:ext cx="6780585" cy="53519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g-BG" sz="3000" b="1" i="0" u="none" strike="noStrike" kern="0" cap="none" spc="0" normalizeH="0" baseline="0" noProof="0" dirty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Клубове - спонсори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</p:txBody>
      </p:sp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4920221C-8DB8-3E79-ED05-B262CB014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071552"/>
              </p:ext>
            </p:extLst>
          </p:nvPr>
        </p:nvGraphicFramePr>
        <p:xfrm>
          <a:off x="1578278" y="2407792"/>
          <a:ext cx="10058401" cy="4041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33">
                  <a:extLst>
                    <a:ext uri="{9D8B030D-6E8A-4147-A177-3AD203B41FA5}">
                      <a16:colId xmlns:a16="http://schemas.microsoft.com/office/drawing/2014/main" val="2610919145"/>
                    </a:ext>
                  </a:extLst>
                </a:gridCol>
                <a:gridCol w="9827768">
                  <a:extLst>
                    <a:ext uri="{9D8B030D-6E8A-4147-A177-3AD203B41FA5}">
                      <a16:colId xmlns:a16="http://schemas.microsoft.com/office/drawing/2014/main" val="2940864417"/>
                    </a:ext>
                  </a:extLst>
                </a:gridCol>
              </a:tblGrid>
              <a:tr h="619652">
                <a:tc>
                  <a:txBody>
                    <a:bodyPr/>
                    <a:lstStyle/>
                    <a:p>
                      <a:pPr algn="r"/>
                      <a:endParaRPr lang="en-US" sz="3600" b="1" i="1" dirty="0">
                        <a:solidFill>
                          <a:srgbClr val="EBB7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bg-BG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ЛК Пазарджик - Тракия        ЛК Пазарджик-Марица</a:t>
                      </a:r>
                      <a:endParaRPr lang="en-US" sz="2800" b="1" i="0" dirty="0">
                        <a:solidFill>
                          <a:srgbClr val="00B050"/>
                        </a:solidFill>
                        <a:latin typeface="Arial"/>
                        <a:cs typeface="Arial"/>
                      </a:endParaRP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5674066"/>
                  </a:ext>
                </a:extLst>
              </a:tr>
              <a:tr h="760582">
                <a:tc>
                  <a:txBody>
                    <a:bodyPr/>
                    <a:lstStyle/>
                    <a:p>
                      <a:pPr algn="r"/>
                      <a:endParaRPr lang="en-US" sz="3600" b="1" i="1" dirty="0">
                        <a:solidFill>
                          <a:srgbClr val="EBB7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bg-BG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ЛК София Кепитъл         ЛК София Райна Княгиня </a:t>
                      </a:r>
                    </a:p>
                    <a:p>
                      <a:pPr algn="l"/>
                      <a:r>
                        <a:rPr lang="bg-BG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                                            ЛК Алмати, Казахстан</a:t>
                      </a:r>
                      <a:endParaRPr lang="en-US" sz="2800" b="1" i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951331"/>
                  </a:ext>
                </a:extLst>
              </a:tr>
              <a:tr h="760582">
                <a:tc>
                  <a:txBody>
                    <a:bodyPr/>
                    <a:lstStyle/>
                    <a:p>
                      <a:pPr algn="r"/>
                      <a:endParaRPr lang="en-US" sz="3600" b="1" i="1" dirty="0">
                        <a:solidFill>
                          <a:srgbClr val="EBB7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bg-BG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ЛК Велико Търново Янтар        ЛК Горна Оряховица</a:t>
                      </a:r>
                      <a:endParaRPr lang="en-US" sz="2800" b="1" i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548946"/>
                  </a:ext>
                </a:extLst>
              </a:tr>
              <a:tr h="760582">
                <a:tc>
                  <a:txBody>
                    <a:bodyPr/>
                    <a:lstStyle/>
                    <a:p>
                      <a:pPr algn="r"/>
                      <a:endParaRPr lang="en-US" sz="3600" b="1" i="1" dirty="0">
                        <a:solidFill>
                          <a:srgbClr val="EBB7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bg-BG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ЛК Свиленград Свилена           ЛК Ямбол</a:t>
                      </a:r>
                      <a:endParaRPr lang="en-US" sz="2800" b="1" i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097054"/>
                  </a:ext>
                </a:extLst>
              </a:tr>
              <a:tr h="619652">
                <a:tc>
                  <a:txBody>
                    <a:bodyPr/>
                    <a:lstStyle/>
                    <a:p>
                      <a:pPr algn="r"/>
                      <a:endParaRPr lang="en-US" sz="3600" b="1" i="1" dirty="0">
                        <a:solidFill>
                          <a:srgbClr val="EBB7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bg-BG" sz="2800" b="1" i="0" dirty="0">
                          <a:solidFill>
                            <a:srgbClr val="0D22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ЛК Стара Загора Августа         ЛК Душанбе-Навруз, </a:t>
                      </a:r>
                    </a:p>
                    <a:p>
                      <a:pPr algn="l"/>
                      <a:r>
                        <a:rPr lang="bg-BG" sz="2800" b="1" i="0" dirty="0">
                          <a:solidFill>
                            <a:srgbClr val="0D22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      Таджикистан</a:t>
                      </a:r>
                      <a:endParaRPr lang="en-US" sz="2800" b="1" i="0" dirty="0">
                        <a:solidFill>
                          <a:srgbClr val="0D22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528031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B387FBED-5B6C-E937-449D-C1D745B51B4B}"/>
              </a:ext>
            </a:extLst>
          </p:cNvPr>
          <p:cNvSpPr/>
          <p:nvPr/>
        </p:nvSpPr>
        <p:spPr>
          <a:xfrm rot="5400000" flipH="1">
            <a:off x="6259589" y="1614856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92537B-C5E4-5FEF-4AC0-81D93818FC17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23B90F0-CE98-EC15-E12A-3EFD2C58C872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8" name="Background - Solid">
                <a:extLst>
                  <a:ext uri="{FF2B5EF4-FFF2-40B4-BE49-F238E27FC236}">
                    <a16:creationId xmlns:a16="http://schemas.microsoft.com/office/drawing/2014/main" id="{4EADE579-5C07-3D68-C4B5-752E0713F50F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59C2715-80B0-44E6-BCD8-7819A49F5E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E27C02-97EA-895A-4D4A-928FC14BAB1B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Arrow: Right 1">
            <a:extLst>
              <a:ext uri="{FF2B5EF4-FFF2-40B4-BE49-F238E27FC236}">
                <a16:creationId xmlns:a16="http://schemas.microsoft.com/office/drawing/2014/main" id="{A5689314-DCD5-1788-5B5A-08D982C39381}"/>
              </a:ext>
            </a:extLst>
          </p:cNvPr>
          <p:cNvSpPr/>
          <p:nvPr/>
        </p:nvSpPr>
        <p:spPr>
          <a:xfrm>
            <a:off x="6010916" y="2636302"/>
            <a:ext cx="513567" cy="216952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9F5FFEC-C0AF-2F0A-67A7-3603FB86600A}"/>
              </a:ext>
            </a:extLst>
          </p:cNvPr>
          <p:cNvSpPr/>
          <p:nvPr/>
        </p:nvSpPr>
        <p:spPr>
          <a:xfrm>
            <a:off x="5497349" y="3212048"/>
            <a:ext cx="513567" cy="216952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C03083D-8F39-62BE-9E00-26F6DB5599AF}"/>
              </a:ext>
            </a:extLst>
          </p:cNvPr>
          <p:cNvSpPr/>
          <p:nvPr/>
        </p:nvSpPr>
        <p:spPr>
          <a:xfrm>
            <a:off x="5497349" y="3604274"/>
            <a:ext cx="513567" cy="216952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602E4C6-73BE-33AA-99BD-A0F1EDEBB157}"/>
              </a:ext>
            </a:extLst>
          </p:cNvPr>
          <p:cNvSpPr/>
          <p:nvPr/>
        </p:nvSpPr>
        <p:spPr>
          <a:xfrm>
            <a:off x="6653313" y="4258247"/>
            <a:ext cx="513567" cy="216952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B517DD9-FDB1-B334-573C-C99D1891490D}"/>
              </a:ext>
            </a:extLst>
          </p:cNvPr>
          <p:cNvSpPr/>
          <p:nvPr/>
        </p:nvSpPr>
        <p:spPr>
          <a:xfrm>
            <a:off x="6556937" y="5048257"/>
            <a:ext cx="513567" cy="216952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41F53F53-549B-C60E-05E6-DF4BAF59A99E}"/>
              </a:ext>
            </a:extLst>
          </p:cNvPr>
          <p:cNvSpPr/>
          <p:nvPr/>
        </p:nvSpPr>
        <p:spPr>
          <a:xfrm>
            <a:off x="6524483" y="5729791"/>
            <a:ext cx="513567" cy="216952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60049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9">
            <a:extLst>
              <a:ext uri="{FF2B5EF4-FFF2-40B4-BE49-F238E27FC236}">
                <a16:creationId xmlns:a16="http://schemas.microsoft.com/office/drawing/2014/main" id="{6BE11D7C-55D1-4AA4-4F37-7587B7A56275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raphic 35">
            <a:extLst>
              <a:ext uri="{FF2B5EF4-FFF2-40B4-BE49-F238E27FC236}">
                <a16:creationId xmlns:a16="http://schemas.microsoft.com/office/drawing/2014/main" id="{4838489A-42FA-347E-F405-AF2FD58B3B83}"/>
              </a:ext>
            </a:extLst>
          </p:cNvPr>
          <p:cNvSpPr/>
          <p:nvPr/>
        </p:nvSpPr>
        <p:spPr>
          <a:xfrm rot="10800000">
            <a:off x="-5444" y="-1"/>
            <a:ext cx="2977244" cy="5156734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raphic 31">
            <a:extLst>
              <a:ext uri="{FF2B5EF4-FFF2-40B4-BE49-F238E27FC236}">
                <a16:creationId xmlns:a16="http://schemas.microsoft.com/office/drawing/2014/main" id="{0EE4C60D-A571-BA53-C804-9C8AFECEA3A0}"/>
              </a:ext>
            </a:extLst>
          </p:cNvPr>
          <p:cNvSpPr/>
          <p:nvPr/>
        </p:nvSpPr>
        <p:spPr>
          <a:xfrm rot="10800000">
            <a:off x="0" y="-2"/>
            <a:ext cx="2379178" cy="4120855"/>
          </a:xfrm>
          <a:custGeom>
            <a:avLst/>
            <a:gdLst>
              <a:gd name="connsiteX0" fmla="*/ 0 w 2379178"/>
              <a:gd name="connsiteY0" fmla="*/ 4120855 h 4120855"/>
              <a:gd name="connsiteX1" fmla="*/ 2379179 w 2379178"/>
              <a:gd name="connsiteY1" fmla="*/ 0 h 4120855"/>
              <a:gd name="connsiteX2" fmla="*/ 2379179 w 2379178"/>
              <a:gd name="connsiteY2" fmla="*/ 4120855 h 412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178" h="4120855">
                <a:moveTo>
                  <a:pt x="0" y="4120855"/>
                </a:moveTo>
                <a:lnTo>
                  <a:pt x="2379179" y="0"/>
                </a:lnTo>
                <a:lnTo>
                  <a:pt x="2379179" y="412085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raphic 32">
            <a:extLst>
              <a:ext uri="{FF2B5EF4-FFF2-40B4-BE49-F238E27FC236}">
                <a16:creationId xmlns:a16="http://schemas.microsoft.com/office/drawing/2014/main" id="{F1E8317B-AA79-4E36-133C-A4178DDA7C3E}"/>
              </a:ext>
            </a:extLst>
          </p:cNvPr>
          <p:cNvSpPr/>
          <p:nvPr/>
        </p:nvSpPr>
        <p:spPr>
          <a:xfrm rot="10800000">
            <a:off x="0" y="-2"/>
            <a:ext cx="1815562" cy="3144645"/>
          </a:xfrm>
          <a:custGeom>
            <a:avLst/>
            <a:gdLst>
              <a:gd name="connsiteX0" fmla="*/ 0 w 1815562"/>
              <a:gd name="connsiteY0" fmla="*/ 3144645 h 3144645"/>
              <a:gd name="connsiteX1" fmla="*/ 1815563 w 1815562"/>
              <a:gd name="connsiteY1" fmla="*/ 0 h 3144645"/>
              <a:gd name="connsiteX2" fmla="*/ 1815563 w 1815562"/>
              <a:gd name="connsiteY2" fmla="*/ 3144645 h 314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562" h="3144645">
                <a:moveTo>
                  <a:pt x="0" y="3144645"/>
                </a:moveTo>
                <a:lnTo>
                  <a:pt x="1815563" y="0"/>
                </a:lnTo>
                <a:lnTo>
                  <a:pt x="1815563" y="314464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363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 - White">
            <a:extLst>
              <a:ext uri="{FF2B5EF4-FFF2-40B4-BE49-F238E27FC236}">
                <a16:creationId xmlns:a16="http://schemas.microsoft.com/office/drawing/2014/main" id="{5467F34A-D067-4FDF-C6B3-3461F331D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2F7E371E-BDBF-F9BC-FAC7-AE66BABC3CFB}"/>
              </a:ext>
            </a:extLst>
          </p:cNvPr>
          <p:cNvSpPr txBox="1">
            <a:spLocks/>
          </p:cNvSpPr>
          <p:nvPr/>
        </p:nvSpPr>
        <p:spPr>
          <a:xfrm>
            <a:off x="2266772" y="459830"/>
            <a:ext cx="9595375" cy="1219464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g-BG" sz="3200" b="1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Резултати </a:t>
            </a:r>
            <a:r>
              <a:rPr lang="bg-BG" sz="3200" i="1" kern="0" dirty="0">
                <a:solidFill>
                  <a:srgbClr val="00338D"/>
                </a:solidFill>
              </a:rPr>
              <a:t>МИСИЯ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 1.5</a:t>
            </a:r>
            <a:r>
              <a:rPr lang="bg-BG" sz="3200" kern="0" dirty="0">
                <a:solidFill>
                  <a:srgbClr val="00338D"/>
                </a:solidFill>
              </a:rPr>
              <a:t>   </a:t>
            </a:r>
            <a:r>
              <a:rPr kumimoji="0" lang="bg-BG" sz="3200" b="1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2023-24 в България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C29B7220-13FD-0289-48DE-45945B638340}"/>
              </a:ext>
            </a:extLst>
          </p:cNvPr>
          <p:cNvSpPr txBox="1">
            <a:spLocks/>
          </p:cNvSpPr>
          <p:nvPr/>
        </p:nvSpPr>
        <p:spPr>
          <a:xfrm>
            <a:off x="2971800" y="1229121"/>
            <a:ext cx="6780585" cy="53519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g-BG" sz="3000" b="1" i="0" u="none" strike="noStrike" kern="0" cap="none" spc="0" normalizeH="0" baseline="0" noProof="0" dirty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Клубове с най-висок нетен ръст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</p:txBody>
      </p:sp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4920221C-8DB8-3E79-ED05-B262CB0145A8}"/>
              </a:ext>
            </a:extLst>
          </p:cNvPr>
          <p:cNvGraphicFramePr>
            <a:graphicFrameLocks noGrp="1"/>
          </p:cNvGraphicFramePr>
          <p:nvPr/>
        </p:nvGraphicFramePr>
        <p:xfrm>
          <a:off x="1002967" y="2560819"/>
          <a:ext cx="10646238" cy="4163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2516">
                  <a:extLst>
                    <a:ext uri="{9D8B030D-6E8A-4147-A177-3AD203B41FA5}">
                      <a16:colId xmlns:a16="http://schemas.microsoft.com/office/drawing/2014/main" val="2610919145"/>
                    </a:ext>
                  </a:extLst>
                </a:gridCol>
                <a:gridCol w="350979">
                  <a:extLst>
                    <a:ext uri="{9D8B030D-6E8A-4147-A177-3AD203B41FA5}">
                      <a16:colId xmlns:a16="http://schemas.microsoft.com/office/drawing/2014/main" val="2799790583"/>
                    </a:ext>
                  </a:extLst>
                </a:gridCol>
                <a:gridCol w="8932743">
                  <a:extLst>
                    <a:ext uri="{9D8B030D-6E8A-4147-A177-3AD203B41FA5}">
                      <a16:colId xmlns:a16="http://schemas.microsoft.com/office/drawing/2014/main" val="2940864417"/>
                    </a:ext>
                  </a:extLst>
                </a:gridCol>
              </a:tblGrid>
              <a:tr h="619652">
                <a:tc>
                  <a:txBody>
                    <a:bodyPr/>
                    <a:lstStyle/>
                    <a:p>
                      <a:pPr algn="r"/>
                      <a:r>
                        <a:rPr lang="en-US" sz="3600" b="1" i="1" dirty="0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bg-BG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ЛК Пазарджик   </a:t>
                      </a:r>
                      <a:r>
                        <a:rPr lang="bg-BG" sz="2800" b="1" i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+6</a:t>
                      </a:r>
                      <a:endParaRPr lang="en-US" sz="2800" b="1" i="0" dirty="0">
                        <a:solidFill>
                          <a:srgbClr val="00B050"/>
                        </a:solidFill>
                        <a:latin typeface="Arial"/>
                        <a:cs typeface="Arial"/>
                      </a:endParaRP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5674066"/>
                  </a:ext>
                </a:extLst>
              </a:tr>
              <a:tr h="760582">
                <a:tc>
                  <a:txBody>
                    <a:bodyPr/>
                    <a:lstStyle/>
                    <a:p>
                      <a:pPr algn="r"/>
                      <a:r>
                        <a:rPr lang="en-US" sz="3600" b="1" i="1" dirty="0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bg-BG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ЛК Русе Сексагинта-Приста</a:t>
                      </a:r>
                      <a:r>
                        <a:rPr lang="en-US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; </a:t>
                      </a:r>
                      <a:r>
                        <a:rPr lang="bg-BG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ЛК Бъдин  </a:t>
                      </a:r>
                      <a:r>
                        <a:rPr lang="bg-BG" sz="2800" b="1" i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+3</a:t>
                      </a:r>
                      <a:endParaRPr lang="en-US" sz="2800" b="1" i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951331"/>
                  </a:ext>
                </a:extLst>
              </a:tr>
              <a:tr h="760582">
                <a:tc>
                  <a:txBody>
                    <a:bodyPr/>
                    <a:lstStyle/>
                    <a:p>
                      <a:pPr algn="r"/>
                      <a:r>
                        <a:rPr lang="en-US" sz="3600" b="1" i="1" dirty="0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bg-BG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ЛК Плевен Огледало</a:t>
                      </a:r>
                      <a:r>
                        <a:rPr lang="en-US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; </a:t>
                      </a:r>
                      <a:r>
                        <a:rPr lang="bg-BG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ЛК София Средец  </a:t>
                      </a:r>
                      <a:r>
                        <a:rPr lang="bg-BG" sz="2800" b="1" i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+2</a:t>
                      </a:r>
                      <a:endParaRPr lang="en-US" sz="2800" b="1" i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548946"/>
                  </a:ext>
                </a:extLst>
              </a:tr>
              <a:tr h="760582">
                <a:tc>
                  <a:txBody>
                    <a:bodyPr/>
                    <a:lstStyle/>
                    <a:p>
                      <a:pPr algn="r"/>
                      <a:r>
                        <a:rPr lang="en-US" sz="3600" b="1" i="1" dirty="0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bg-BG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ЛК Пловдив Евридика</a:t>
                      </a:r>
                      <a:r>
                        <a:rPr lang="en-US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; </a:t>
                      </a:r>
                      <a:r>
                        <a:rPr lang="bg-BG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ЛК Ст.Загора</a:t>
                      </a:r>
                      <a:r>
                        <a:rPr lang="en-US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; </a:t>
                      </a:r>
                      <a:r>
                        <a:rPr lang="bg-BG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ЛК Свиленград</a:t>
                      </a:r>
                      <a:r>
                        <a:rPr lang="en-US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; </a:t>
                      </a:r>
                      <a:r>
                        <a:rPr lang="bg-BG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ЛК Търговище</a:t>
                      </a:r>
                      <a:r>
                        <a:rPr lang="en-US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; </a:t>
                      </a:r>
                      <a:r>
                        <a:rPr lang="bg-BG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ЛК Варна Академика</a:t>
                      </a:r>
                      <a:r>
                        <a:rPr lang="en-US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; </a:t>
                      </a:r>
                      <a:r>
                        <a:rPr lang="bg-BG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ЛК Плевен  </a:t>
                      </a:r>
                      <a:r>
                        <a:rPr lang="bg-BG" sz="2800" b="1" i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+1</a:t>
                      </a:r>
                      <a:endParaRPr lang="en-US" sz="2800" b="1" i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097054"/>
                  </a:ext>
                </a:extLst>
              </a:tr>
              <a:tr h="619652">
                <a:tc>
                  <a:txBody>
                    <a:bodyPr/>
                    <a:lstStyle/>
                    <a:p>
                      <a:pPr algn="r"/>
                      <a:endParaRPr lang="en-US" sz="3600" b="1" i="1" dirty="0">
                        <a:solidFill>
                          <a:srgbClr val="EBB7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 i="0" dirty="0">
                        <a:solidFill>
                          <a:srgbClr val="0D22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528031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B387FBED-5B6C-E937-449D-C1D745B51B4B}"/>
              </a:ext>
            </a:extLst>
          </p:cNvPr>
          <p:cNvSpPr/>
          <p:nvPr/>
        </p:nvSpPr>
        <p:spPr>
          <a:xfrm rot="5400000" flipH="1">
            <a:off x="6293920" y="1534141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92537B-C5E4-5FEF-4AC0-81D93818FC17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23B90F0-CE98-EC15-E12A-3EFD2C58C872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8" name="Background - Solid">
                <a:extLst>
                  <a:ext uri="{FF2B5EF4-FFF2-40B4-BE49-F238E27FC236}">
                    <a16:creationId xmlns:a16="http://schemas.microsoft.com/office/drawing/2014/main" id="{4EADE579-5C07-3D68-C4B5-752E0713F50F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59C2715-80B0-44E6-BCD8-7819A49F5E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E27C02-97EA-895A-4D4A-928FC14BAB1B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6095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4FD663-C177-978F-06BB-1BE1E265FE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DE1C345F-FE7F-4447-59A7-59000E7AF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D376B02C-FDDB-FEA9-3CA8-0F9D9F866288}"/>
              </a:ext>
            </a:extLst>
          </p:cNvPr>
          <p:cNvSpPr txBox="1">
            <a:spLocks/>
          </p:cNvSpPr>
          <p:nvPr/>
        </p:nvSpPr>
        <p:spPr>
          <a:xfrm>
            <a:off x="6825" y="1638526"/>
            <a:ext cx="12182692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n-US" sz="660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2024–2025</a:t>
            </a:r>
            <a:r>
              <a:rPr lang="bg-BG" sz="660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 </a:t>
            </a:r>
            <a:r>
              <a:rPr lang="en-US" sz="660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bg-BG" sz="6600" kern="0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Цели</a:t>
            </a:r>
            <a:endParaRPr lang="en-US" kern="0" dirty="0">
              <a:solidFill>
                <a:srgbClr val="EBB700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E90387-74CE-1C22-5058-B8EB2F59A4B6}"/>
              </a:ext>
            </a:extLst>
          </p:cNvPr>
          <p:cNvSpPr txBox="1"/>
          <p:nvPr/>
        </p:nvSpPr>
        <p:spPr>
          <a:xfrm>
            <a:off x="1283922" y="5957411"/>
            <a:ext cx="962110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bg-BG" sz="24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Целите са за периода </a:t>
            </a:r>
            <a:r>
              <a:rPr lang="en-US" sz="24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bg-BG" sz="24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 юли </a:t>
            </a:r>
            <a:r>
              <a:rPr lang="en-US" sz="24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– 30</a:t>
            </a:r>
            <a:r>
              <a:rPr lang="bg-BG" sz="24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юни</a:t>
            </a:r>
            <a:r>
              <a:rPr lang="en-US" sz="24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Picture 21" descr="lionlogo_white.eps">
            <a:extLst>
              <a:ext uri="{FF2B5EF4-FFF2-40B4-BE49-F238E27FC236}">
                <a16:creationId xmlns:a16="http://schemas.microsoft.com/office/drawing/2014/main" id="{3369D8E8-221D-0201-1E9C-8567E1E6CB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434" y="858773"/>
            <a:ext cx="5327251" cy="5196740"/>
          </a:xfrm>
          <a:prstGeom prst="rect">
            <a:avLst/>
          </a:prstGeom>
        </p:spPr>
      </p:pic>
      <p:sp>
        <p:nvSpPr>
          <p:cNvPr id="14" name="Headline">
            <a:extLst>
              <a:ext uri="{FF2B5EF4-FFF2-40B4-BE49-F238E27FC236}">
                <a16:creationId xmlns:a16="http://schemas.microsoft.com/office/drawing/2014/main" id="{B47BB24E-32C6-9D1F-D344-13FF82A540C7}"/>
              </a:ext>
            </a:extLst>
          </p:cNvPr>
          <p:cNvSpPr txBox="1">
            <a:spLocks/>
          </p:cNvSpPr>
          <p:nvPr/>
        </p:nvSpPr>
        <p:spPr>
          <a:xfrm>
            <a:off x="3911720" y="3060052"/>
            <a:ext cx="4359641" cy="1061320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bg-BG" sz="500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Обща Цел</a:t>
            </a:r>
            <a:endParaRPr lang="en-US" sz="5000" kern="0" dirty="0">
              <a:solidFill>
                <a:srgbClr val="EBB700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BEABCBDF-7DA9-B26A-9CB9-766CAB2392C0}"/>
              </a:ext>
            </a:extLst>
          </p:cNvPr>
          <p:cNvSpPr txBox="1">
            <a:spLocks/>
          </p:cNvSpPr>
          <p:nvPr/>
        </p:nvSpPr>
        <p:spPr>
          <a:xfrm>
            <a:off x="3911720" y="4121372"/>
            <a:ext cx="4152987" cy="161654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b="0" dirty="0">
                <a:solidFill>
                  <a:schemeClr val="bg1"/>
                </a:solidFill>
                <a:ea typeface="Calibri"/>
              </a:rPr>
              <a:t>248</a:t>
            </a:r>
            <a:r>
              <a:rPr lang="bg-BG" sz="2800" b="0" dirty="0">
                <a:solidFill>
                  <a:schemeClr val="bg1"/>
                </a:solidFill>
                <a:ea typeface="Calibri"/>
              </a:rPr>
              <a:t> </a:t>
            </a:r>
            <a:r>
              <a:rPr lang="en-US" sz="2800" b="0" dirty="0">
                <a:solidFill>
                  <a:schemeClr val="bg1"/>
                </a:solidFill>
                <a:ea typeface="Calibri"/>
              </a:rPr>
              <a:t>742 </a:t>
            </a:r>
            <a:r>
              <a:rPr lang="bg-BG" sz="2800" b="0" dirty="0">
                <a:solidFill>
                  <a:schemeClr val="bg1"/>
                </a:solidFill>
                <a:ea typeface="Calibri"/>
              </a:rPr>
              <a:t>нови членове</a:t>
            </a:r>
            <a:br>
              <a:rPr lang="en-US" sz="2800" b="0" dirty="0">
                <a:solidFill>
                  <a:schemeClr val="bg1"/>
                </a:solidFill>
                <a:effectLst/>
                <a:ea typeface="Calibri"/>
              </a:rPr>
            </a:br>
            <a:r>
              <a:rPr lang="en-US" sz="2800" b="0" dirty="0">
                <a:solidFill>
                  <a:schemeClr val="bg1"/>
                </a:solidFill>
                <a:effectLst/>
                <a:ea typeface="Calibri"/>
              </a:rPr>
              <a:t>2</a:t>
            </a:r>
            <a:r>
              <a:rPr lang="bg-BG" sz="2800" b="0" dirty="0">
                <a:solidFill>
                  <a:schemeClr val="bg1"/>
                </a:solidFill>
                <a:effectLst/>
                <a:ea typeface="Calibri"/>
              </a:rPr>
              <a:t> </a:t>
            </a:r>
            <a:r>
              <a:rPr lang="en-US" sz="2800" b="0" dirty="0">
                <a:solidFill>
                  <a:schemeClr val="bg1"/>
                </a:solidFill>
                <a:effectLst/>
                <a:ea typeface="Calibri"/>
              </a:rPr>
              <a:t>644</a:t>
            </a:r>
            <a:r>
              <a:rPr lang="en-US" sz="2800" b="0" dirty="0">
                <a:solidFill>
                  <a:schemeClr val="bg1"/>
                </a:solidFill>
                <a:ea typeface="Calibri"/>
              </a:rPr>
              <a:t> </a:t>
            </a:r>
            <a:r>
              <a:rPr lang="bg-BG" sz="2800" b="0" dirty="0">
                <a:solidFill>
                  <a:schemeClr val="bg1"/>
                </a:solidFill>
                <a:effectLst/>
                <a:ea typeface="Calibri"/>
              </a:rPr>
              <a:t>нови клубове</a:t>
            </a:r>
          </a:p>
          <a:p>
            <a:r>
              <a:rPr lang="en-US" sz="2800" b="0" dirty="0">
                <a:solidFill>
                  <a:schemeClr val="bg1"/>
                </a:solidFill>
                <a:ea typeface="Calibri"/>
              </a:rPr>
              <a:t>61</a:t>
            </a:r>
            <a:r>
              <a:rPr lang="bg-BG" sz="2800" b="0" dirty="0">
                <a:solidFill>
                  <a:schemeClr val="bg1"/>
                </a:solidFill>
                <a:ea typeface="Calibri"/>
              </a:rPr>
              <a:t> </a:t>
            </a:r>
            <a:r>
              <a:rPr lang="en-US" sz="2800" b="0" dirty="0">
                <a:solidFill>
                  <a:schemeClr val="bg1"/>
                </a:solidFill>
                <a:ea typeface="Calibri"/>
              </a:rPr>
              <a:t>956</a:t>
            </a:r>
            <a:r>
              <a:rPr lang="en-US" sz="2800" b="0" dirty="0">
                <a:solidFill>
                  <a:schemeClr val="bg1"/>
                </a:solidFill>
                <a:effectLst/>
                <a:ea typeface="Calibri"/>
              </a:rPr>
              <a:t> </a:t>
            </a:r>
            <a:r>
              <a:rPr lang="bg-BG" sz="2800" b="0" dirty="0">
                <a:solidFill>
                  <a:schemeClr val="bg1"/>
                </a:solidFill>
                <a:effectLst/>
                <a:ea typeface="Calibri"/>
              </a:rPr>
              <a:t>нетен ръст</a:t>
            </a:r>
            <a:r>
              <a:rPr lang="en-US" sz="2800" b="0" dirty="0">
                <a:solidFill>
                  <a:schemeClr val="bg1"/>
                </a:solidFill>
                <a:effectLst/>
                <a:ea typeface="Calibri"/>
              </a:rPr>
              <a:t> </a:t>
            </a:r>
            <a:endParaRPr lang="en-US" sz="2800" b="0" dirty="0">
              <a:solidFill>
                <a:schemeClr val="bg1"/>
              </a:solidFill>
              <a:ea typeface="Calibri"/>
            </a:endParaRPr>
          </a:p>
        </p:txBody>
      </p:sp>
      <p:sp>
        <p:nvSpPr>
          <p:cNvPr id="8" name="Page Number - White">
            <a:extLst>
              <a:ext uri="{FF2B5EF4-FFF2-40B4-BE49-F238E27FC236}">
                <a16:creationId xmlns:a16="http://schemas.microsoft.com/office/drawing/2014/main" id="{22E708E6-5661-01D9-617F-670C989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84FED5-C7BD-31FB-3044-4BDD8C89B14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1DEFE3A-AD43-FDD8-D2D3-8861E674CB3D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6" name="Background - Solid">
                <a:extLst>
                  <a:ext uri="{FF2B5EF4-FFF2-40B4-BE49-F238E27FC236}">
                    <a16:creationId xmlns:a16="http://schemas.microsoft.com/office/drawing/2014/main" id="{4F7D78A0-0A29-2E69-29FF-BEDF5C3BADC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44508FF-EC61-059F-3236-9538F01321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8034B3A-8ABF-7CF9-EE72-D07FE6D34218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9AD2253-618D-7911-FFB6-619979F91769}"/>
              </a:ext>
            </a:extLst>
          </p:cNvPr>
          <p:cNvGrpSpPr/>
          <p:nvPr/>
        </p:nvGrpSpPr>
        <p:grpSpPr>
          <a:xfrm>
            <a:off x="7597824" y="2596971"/>
            <a:ext cx="2677859" cy="331758"/>
            <a:chOff x="4751044" y="2993814"/>
            <a:chExt cx="3165775" cy="253343"/>
          </a:xfrm>
        </p:grpSpPr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327CFA38-91C1-A07C-4842-2146DACBD7B9}"/>
                </a:ext>
              </a:extLst>
            </p:cNvPr>
            <p:cNvSpPr/>
            <p:nvPr/>
          </p:nvSpPr>
          <p:spPr bwMode="auto">
            <a:xfrm rot="18900000">
              <a:off x="7370975" y="2993814"/>
              <a:ext cx="545844" cy="168781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>
                <a:ln>
                  <a:noFill/>
                </a:ln>
                <a:solidFill>
                  <a:srgbClr val="404040"/>
                </a:solidFill>
                <a:effectLst/>
                <a:ea typeface="ヒラギノ角ゴ Pro W3" pitchFamily="84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2ED10A-8478-EACC-05C0-E27A4E11B593}"/>
                </a:ext>
              </a:extLst>
            </p:cNvPr>
            <p:cNvSpPr/>
            <p:nvPr/>
          </p:nvSpPr>
          <p:spPr>
            <a:xfrm rot="5400000" flipH="1">
              <a:off x="6091917" y="1825780"/>
              <a:ext cx="80504" cy="27622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7289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4FD663-C177-978F-06BB-1BE1E265FE77}"/>
              </a:ext>
            </a:extLst>
          </p:cNvPr>
          <p:cNvSpPr/>
          <p:nvPr/>
        </p:nvSpPr>
        <p:spPr>
          <a:xfrm>
            <a:off x="-6825" y="-38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DE1C345F-FE7F-4447-59A7-59000E7AF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D376B02C-FDDB-FEA9-3CA8-0F9D9F866288}"/>
              </a:ext>
            </a:extLst>
          </p:cNvPr>
          <p:cNvSpPr txBox="1">
            <a:spLocks/>
          </p:cNvSpPr>
          <p:nvPr/>
        </p:nvSpPr>
        <p:spPr>
          <a:xfrm>
            <a:off x="6825" y="1638526"/>
            <a:ext cx="12182692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n-US" sz="660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2024–2025</a:t>
            </a:r>
            <a:r>
              <a:rPr lang="bg-BG" sz="660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 </a:t>
            </a:r>
            <a:r>
              <a:rPr lang="en-US" sz="660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bg-BG" sz="6600" kern="0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Цели</a:t>
            </a:r>
            <a:endParaRPr lang="en-US" kern="0" dirty="0">
              <a:solidFill>
                <a:srgbClr val="EBB700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E90387-74CE-1C22-5058-B8EB2F59A4B6}"/>
              </a:ext>
            </a:extLst>
          </p:cNvPr>
          <p:cNvSpPr txBox="1"/>
          <p:nvPr/>
        </p:nvSpPr>
        <p:spPr>
          <a:xfrm>
            <a:off x="1283922" y="5957411"/>
            <a:ext cx="962110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bg-BG" sz="24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Целите са за периода </a:t>
            </a:r>
            <a:r>
              <a:rPr lang="en-US" sz="24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bg-BG" sz="24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 юли </a:t>
            </a:r>
            <a:r>
              <a:rPr lang="en-US" sz="24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– 30</a:t>
            </a:r>
            <a:r>
              <a:rPr lang="bg-BG" sz="24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юни</a:t>
            </a:r>
            <a:r>
              <a:rPr lang="en-US" sz="24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Picture 21" descr="lionlogo_white.eps">
            <a:extLst>
              <a:ext uri="{FF2B5EF4-FFF2-40B4-BE49-F238E27FC236}">
                <a16:creationId xmlns:a16="http://schemas.microsoft.com/office/drawing/2014/main" id="{3369D8E8-221D-0201-1E9C-8567E1E6CB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434" y="858773"/>
            <a:ext cx="5327251" cy="5196740"/>
          </a:xfrm>
          <a:prstGeom prst="rect">
            <a:avLst/>
          </a:prstGeom>
        </p:spPr>
      </p:pic>
      <p:sp>
        <p:nvSpPr>
          <p:cNvPr id="14" name="Headline">
            <a:extLst>
              <a:ext uri="{FF2B5EF4-FFF2-40B4-BE49-F238E27FC236}">
                <a16:creationId xmlns:a16="http://schemas.microsoft.com/office/drawing/2014/main" id="{B47BB24E-32C6-9D1F-D344-13FF82A540C7}"/>
              </a:ext>
            </a:extLst>
          </p:cNvPr>
          <p:cNvSpPr txBox="1">
            <a:spLocks/>
          </p:cNvSpPr>
          <p:nvPr/>
        </p:nvSpPr>
        <p:spPr>
          <a:xfrm>
            <a:off x="933090" y="3255074"/>
            <a:ext cx="10604065" cy="866297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spcBef>
                <a:spcPts val="1000"/>
              </a:spcBef>
            </a:pPr>
            <a:r>
              <a:rPr lang="bg-BG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Дистрикт 130                Регион България</a:t>
            </a:r>
            <a:endParaRPr lang="en-US" kern="0" dirty="0">
              <a:solidFill>
                <a:srgbClr val="EBB700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BEABCBDF-7DA9-B26A-9CB9-766CAB2392C0}"/>
              </a:ext>
            </a:extLst>
          </p:cNvPr>
          <p:cNvSpPr txBox="1">
            <a:spLocks/>
          </p:cNvSpPr>
          <p:nvPr/>
        </p:nvSpPr>
        <p:spPr>
          <a:xfrm>
            <a:off x="933091" y="4121372"/>
            <a:ext cx="3864378" cy="161654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sz="2800" b="0" dirty="0">
                <a:solidFill>
                  <a:srgbClr val="FFC000"/>
                </a:solidFill>
                <a:ea typeface="Calibri"/>
              </a:rPr>
              <a:t>77</a:t>
            </a:r>
            <a:r>
              <a:rPr lang="bg-BG" sz="2800" b="0" dirty="0">
                <a:solidFill>
                  <a:schemeClr val="bg1"/>
                </a:solidFill>
                <a:ea typeface="Calibri"/>
              </a:rPr>
              <a:t> нови членове</a:t>
            </a:r>
            <a:br>
              <a:rPr lang="en-US" sz="2800" b="0" dirty="0">
                <a:solidFill>
                  <a:schemeClr val="bg1"/>
                </a:solidFill>
                <a:effectLst/>
                <a:ea typeface="Calibri"/>
              </a:rPr>
            </a:br>
            <a:r>
              <a:rPr lang="en-US" sz="2800" b="0" dirty="0">
                <a:solidFill>
                  <a:srgbClr val="FFC000"/>
                </a:solidFill>
                <a:effectLst/>
                <a:ea typeface="Calibri"/>
              </a:rPr>
              <a:t>2</a:t>
            </a:r>
            <a:r>
              <a:rPr lang="bg-BG" sz="2800" b="0" dirty="0">
                <a:solidFill>
                  <a:srgbClr val="FFC000"/>
                </a:solidFill>
                <a:effectLst/>
                <a:ea typeface="Calibri"/>
              </a:rPr>
              <a:t> </a:t>
            </a:r>
            <a:r>
              <a:rPr lang="bg-BG" sz="2800" b="0" dirty="0">
                <a:solidFill>
                  <a:schemeClr val="bg1"/>
                </a:solidFill>
                <a:effectLst/>
                <a:ea typeface="Calibri"/>
              </a:rPr>
              <a:t> нови клуба</a:t>
            </a:r>
          </a:p>
          <a:p>
            <a:r>
              <a:rPr lang="bg-BG" sz="2800" b="0" dirty="0">
                <a:solidFill>
                  <a:srgbClr val="FFC000"/>
                </a:solidFill>
                <a:ea typeface="Calibri"/>
              </a:rPr>
              <a:t>25</a:t>
            </a:r>
            <a:r>
              <a:rPr lang="bg-BG" sz="2800" b="0" dirty="0">
                <a:solidFill>
                  <a:schemeClr val="bg1"/>
                </a:solidFill>
                <a:ea typeface="Calibri"/>
              </a:rPr>
              <a:t> члена </a:t>
            </a:r>
            <a:r>
              <a:rPr lang="bg-BG" sz="2800" b="0" dirty="0">
                <a:solidFill>
                  <a:schemeClr val="bg1"/>
                </a:solidFill>
                <a:effectLst/>
                <a:ea typeface="Calibri"/>
              </a:rPr>
              <a:t>нетен ръст</a:t>
            </a:r>
            <a:r>
              <a:rPr lang="en-US" sz="2800" b="0" dirty="0">
                <a:solidFill>
                  <a:schemeClr val="bg1"/>
                </a:solidFill>
                <a:effectLst/>
                <a:ea typeface="Calibri"/>
              </a:rPr>
              <a:t> </a:t>
            </a:r>
            <a:endParaRPr lang="en-US" sz="2800" b="0" dirty="0">
              <a:solidFill>
                <a:schemeClr val="bg1"/>
              </a:solidFill>
              <a:ea typeface="Calibri"/>
            </a:endParaRPr>
          </a:p>
        </p:txBody>
      </p:sp>
      <p:sp>
        <p:nvSpPr>
          <p:cNvPr id="8" name="Page Number - White">
            <a:extLst>
              <a:ext uri="{FF2B5EF4-FFF2-40B4-BE49-F238E27FC236}">
                <a16:creationId xmlns:a16="http://schemas.microsoft.com/office/drawing/2014/main" id="{22E708E6-5661-01D9-617F-670C989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84FED5-C7BD-31FB-3044-4BDD8C89B14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1DEFE3A-AD43-FDD8-D2D3-8861E674CB3D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6" name="Background - Solid">
                <a:extLst>
                  <a:ext uri="{FF2B5EF4-FFF2-40B4-BE49-F238E27FC236}">
                    <a16:creationId xmlns:a16="http://schemas.microsoft.com/office/drawing/2014/main" id="{4F7D78A0-0A29-2E69-29FF-BEDF5C3BADC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44508FF-EC61-059F-3236-9538F01321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8034B3A-8ABF-7CF9-EE72-D07FE6D34218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9AD2253-618D-7911-FFB6-619979F91769}"/>
              </a:ext>
            </a:extLst>
          </p:cNvPr>
          <p:cNvGrpSpPr/>
          <p:nvPr/>
        </p:nvGrpSpPr>
        <p:grpSpPr>
          <a:xfrm>
            <a:off x="7561611" y="2717778"/>
            <a:ext cx="2386921" cy="273748"/>
            <a:chOff x="4751044" y="2973409"/>
            <a:chExt cx="3182805" cy="273748"/>
          </a:xfrm>
        </p:grpSpPr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327CFA38-91C1-A07C-4842-2146DACBD7B9}"/>
                </a:ext>
              </a:extLst>
            </p:cNvPr>
            <p:cNvSpPr/>
            <p:nvPr/>
          </p:nvSpPr>
          <p:spPr bwMode="auto">
            <a:xfrm rot="18900000">
              <a:off x="7388005" y="2973409"/>
              <a:ext cx="545844" cy="168781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>
                <a:ln>
                  <a:noFill/>
                </a:ln>
                <a:solidFill>
                  <a:srgbClr val="404040"/>
                </a:solidFill>
                <a:effectLst/>
                <a:ea typeface="ヒラギノ角ゴ Pro W3" pitchFamily="84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2ED10A-8478-EACC-05C0-E27A4E11B593}"/>
                </a:ext>
              </a:extLst>
            </p:cNvPr>
            <p:cNvSpPr/>
            <p:nvPr/>
          </p:nvSpPr>
          <p:spPr>
            <a:xfrm rot="5400000" flipH="1">
              <a:off x="6091917" y="1825780"/>
              <a:ext cx="80504" cy="27622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A308B4F-6473-C786-09A3-9B5BED30341B}"/>
              </a:ext>
            </a:extLst>
          </p:cNvPr>
          <p:cNvSpPr txBox="1"/>
          <p:nvPr/>
        </p:nvSpPr>
        <p:spPr>
          <a:xfrm>
            <a:off x="7469109" y="4133530"/>
            <a:ext cx="3622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r>
              <a:rPr lang="bg-BG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нови членове</a:t>
            </a:r>
          </a:p>
          <a:p>
            <a:pPr algn="ctr"/>
            <a:r>
              <a:rPr lang="bg-BG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bg-BG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нов клуб</a:t>
            </a:r>
          </a:p>
          <a:p>
            <a:pPr algn="ctr"/>
            <a:r>
              <a:rPr lang="bg-BG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bg-BG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члена нетен ръст </a:t>
            </a:r>
          </a:p>
        </p:txBody>
      </p:sp>
    </p:spTree>
    <p:extLst>
      <p:ext uri="{BB962C8B-B14F-4D97-AF65-F5344CB8AC3E}">
        <p14:creationId xmlns:p14="http://schemas.microsoft.com/office/powerpoint/2010/main" val="1815093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D992258-E695-3EB3-5A31-E8422C4871C3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105780BE-429D-BC06-2B92-1ED2B9B69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CB545D8B-7B48-E157-9FEB-02C0DE4B00A9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68E0AFB9-B55A-0AD3-C752-6D99782C3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07A9095E-A03C-E898-C9E2-FE568A65C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8B85698D-728E-13FA-D5E6-BE0EE6799561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bg-BG" sz="6000" kern="0" dirty="0">
                <a:solidFill>
                  <a:schemeClr val="bg1"/>
                </a:solidFill>
              </a:rPr>
              <a:t>СРЕДСТВА ЗА УСПЕХ</a:t>
            </a:r>
            <a:endParaRPr lang="en-US" sz="6000" kern="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83D2ABFF-F79A-21DA-1347-6EBD5DCD33FD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bg-BG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Разчитайте на това, което работи</a:t>
            </a:r>
            <a:r>
              <a:rPr lang="en-US" sz="350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CE30D8-838D-6E7F-5D8D-6CE31845ED2F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EA40E1-1A96-84D6-77DA-633CB3BFA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72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489350C-C496-5BC0-810C-65058ED617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958"/>
          <a:stretch/>
        </p:blipFill>
        <p:spPr>
          <a:xfrm>
            <a:off x="3047" y="415576"/>
            <a:ext cx="8531353" cy="6442424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CAC4975A-DE9A-BCE9-044F-EAB43E13F51A}"/>
              </a:ext>
            </a:extLst>
          </p:cNvPr>
          <p:cNvSpPr/>
          <p:nvPr/>
        </p:nvSpPr>
        <p:spPr>
          <a:xfrm>
            <a:off x="-2736" y="1"/>
            <a:ext cx="1391326" cy="6858000"/>
          </a:xfrm>
          <a:custGeom>
            <a:avLst/>
            <a:gdLst>
              <a:gd name="connsiteX0" fmla="*/ 0 w 1391326"/>
              <a:gd name="connsiteY0" fmla="*/ 0 h 6858000"/>
              <a:gd name="connsiteX1" fmla="*/ 1391326 w 1391326"/>
              <a:gd name="connsiteY1" fmla="*/ 0 h 6858000"/>
              <a:gd name="connsiteX2" fmla="*/ 469237 w 1391326"/>
              <a:gd name="connsiteY2" fmla="*/ 6858000 h 6858000"/>
              <a:gd name="connsiteX3" fmla="*/ 0 w 1391326"/>
              <a:gd name="connsiteY3" fmla="*/ 6858000 h 6858000"/>
              <a:gd name="connsiteX4" fmla="*/ 0 w 139132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1326" h="6858000">
                <a:moveTo>
                  <a:pt x="0" y="0"/>
                </a:moveTo>
                <a:lnTo>
                  <a:pt x="1391326" y="0"/>
                </a:lnTo>
                <a:lnTo>
                  <a:pt x="46923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759967-6A37-EF5B-FF3E-756AB9284D82}"/>
              </a:ext>
            </a:extLst>
          </p:cNvPr>
          <p:cNvSpPr/>
          <p:nvPr/>
        </p:nvSpPr>
        <p:spPr>
          <a:xfrm rot="5400000" flipV="1">
            <a:off x="5172571" y="-782192"/>
            <a:ext cx="6858000" cy="8422384"/>
          </a:xfrm>
          <a:custGeom>
            <a:avLst/>
            <a:gdLst>
              <a:gd name="connsiteX0" fmla="*/ 0 w 6858000"/>
              <a:gd name="connsiteY0" fmla="*/ 922089 h 8422384"/>
              <a:gd name="connsiteX1" fmla="*/ 0 w 6858000"/>
              <a:gd name="connsiteY1" fmla="*/ 1511369 h 8422384"/>
              <a:gd name="connsiteX2" fmla="*/ 0 w 6858000"/>
              <a:gd name="connsiteY2" fmla="*/ 2107423 h 8422384"/>
              <a:gd name="connsiteX3" fmla="*/ 0 w 6858000"/>
              <a:gd name="connsiteY3" fmla="*/ 2696703 h 8422384"/>
              <a:gd name="connsiteX4" fmla="*/ 0 w 6858000"/>
              <a:gd name="connsiteY4" fmla="*/ 2959412 h 8422384"/>
              <a:gd name="connsiteX5" fmla="*/ 0 w 6858000"/>
              <a:gd name="connsiteY5" fmla="*/ 3548692 h 8422384"/>
              <a:gd name="connsiteX6" fmla="*/ 0 w 6858000"/>
              <a:gd name="connsiteY6" fmla="*/ 4144746 h 8422384"/>
              <a:gd name="connsiteX7" fmla="*/ 0 w 6858000"/>
              <a:gd name="connsiteY7" fmla="*/ 4610448 h 8422384"/>
              <a:gd name="connsiteX8" fmla="*/ 0 w 6858000"/>
              <a:gd name="connsiteY8" fmla="*/ 4734026 h 8422384"/>
              <a:gd name="connsiteX9" fmla="*/ 0 w 6858000"/>
              <a:gd name="connsiteY9" fmla="*/ 5199728 h 8422384"/>
              <a:gd name="connsiteX10" fmla="*/ 0 w 6858000"/>
              <a:gd name="connsiteY10" fmla="*/ 5795782 h 8422384"/>
              <a:gd name="connsiteX11" fmla="*/ 0 w 6858000"/>
              <a:gd name="connsiteY11" fmla="*/ 6385062 h 8422384"/>
              <a:gd name="connsiteX12" fmla="*/ 0 w 6858000"/>
              <a:gd name="connsiteY12" fmla="*/ 6647770 h 8422384"/>
              <a:gd name="connsiteX13" fmla="*/ 0 w 6858000"/>
              <a:gd name="connsiteY13" fmla="*/ 7237050 h 8422384"/>
              <a:gd name="connsiteX14" fmla="*/ 0 w 6858000"/>
              <a:gd name="connsiteY14" fmla="*/ 7833104 h 8422384"/>
              <a:gd name="connsiteX15" fmla="*/ 0 w 6858000"/>
              <a:gd name="connsiteY15" fmla="*/ 8422384 h 8422384"/>
              <a:gd name="connsiteX16" fmla="*/ 6858000 w 6858000"/>
              <a:gd name="connsiteY16" fmla="*/ 8422384 h 8422384"/>
              <a:gd name="connsiteX17" fmla="*/ 6858000 w 6858000"/>
              <a:gd name="connsiteY17" fmla="*/ 7833104 h 8422384"/>
              <a:gd name="connsiteX18" fmla="*/ 6858000 w 6858000"/>
              <a:gd name="connsiteY18" fmla="*/ 7237050 h 8422384"/>
              <a:gd name="connsiteX19" fmla="*/ 6858000 w 6858000"/>
              <a:gd name="connsiteY19" fmla="*/ 6647770 h 8422384"/>
              <a:gd name="connsiteX20" fmla="*/ 6858000 w 6858000"/>
              <a:gd name="connsiteY20" fmla="*/ 6385062 h 8422384"/>
              <a:gd name="connsiteX21" fmla="*/ 6858000 w 6858000"/>
              <a:gd name="connsiteY21" fmla="*/ 5795782 h 8422384"/>
              <a:gd name="connsiteX22" fmla="*/ 6858000 w 6858000"/>
              <a:gd name="connsiteY22" fmla="*/ 5199728 h 8422384"/>
              <a:gd name="connsiteX23" fmla="*/ 6858000 w 6858000"/>
              <a:gd name="connsiteY23" fmla="*/ 4610448 h 8422384"/>
              <a:gd name="connsiteX24" fmla="*/ 6858000 w 6858000"/>
              <a:gd name="connsiteY24" fmla="*/ 3811936 h 8422384"/>
              <a:gd name="connsiteX25" fmla="*/ 6858000 w 6858000"/>
              <a:gd name="connsiteY25" fmla="*/ 3222656 h 8422384"/>
              <a:gd name="connsiteX26" fmla="*/ 6858000 w 6858000"/>
              <a:gd name="connsiteY26" fmla="*/ 2626602 h 8422384"/>
              <a:gd name="connsiteX27" fmla="*/ 6858000 w 6858000"/>
              <a:gd name="connsiteY27" fmla="*/ 2037322 h 8422384"/>
              <a:gd name="connsiteX28" fmla="*/ 6858000 w 6858000"/>
              <a:gd name="connsiteY28" fmla="*/ 1774614 h 8422384"/>
              <a:gd name="connsiteX29" fmla="*/ 6858000 w 6858000"/>
              <a:gd name="connsiteY29" fmla="*/ 1185334 h 8422384"/>
              <a:gd name="connsiteX30" fmla="*/ 6858000 w 6858000"/>
              <a:gd name="connsiteY30" fmla="*/ 589280 h 8422384"/>
              <a:gd name="connsiteX31" fmla="*/ 6858000 w 6858000"/>
              <a:gd name="connsiteY31" fmla="*/ 0 h 8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858000" h="8422384">
                <a:moveTo>
                  <a:pt x="0" y="922089"/>
                </a:moveTo>
                <a:lnTo>
                  <a:pt x="0" y="1511369"/>
                </a:lnTo>
                <a:lnTo>
                  <a:pt x="0" y="2107423"/>
                </a:lnTo>
                <a:lnTo>
                  <a:pt x="0" y="2696703"/>
                </a:lnTo>
                <a:lnTo>
                  <a:pt x="0" y="2959412"/>
                </a:lnTo>
                <a:lnTo>
                  <a:pt x="0" y="3548692"/>
                </a:lnTo>
                <a:lnTo>
                  <a:pt x="0" y="4144746"/>
                </a:lnTo>
                <a:lnTo>
                  <a:pt x="0" y="4610448"/>
                </a:lnTo>
                <a:lnTo>
                  <a:pt x="0" y="4734026"/>
                </a:lnTo>
                <a:lnTo>
                  <a:pt x="0" y="5199728"/>
                </a:lnTo>
                <a:lnTo>
                  <a:pt x="0" y="5795782"/>
                </a:lnTo>
                <a:lnTo>
                  <a:pt x="0" y="6385062"/>
                </a:lnTo>
                <a:lnTo>
                  <a:pt x="0" y="6647770"/>
                </a:lnTo>
                <a:lnTo>
                  <a:pt x="0" y="7237050"/>
                </a:lnTo>
                <a:lnTo>
                  <a:pt x="0" y="7833104"/>
                </a:lnTo>
                <a:lnTo>
                  <a:pt x="0" y="8422384"/>
                </a:lnTo>
                <a:lnTo>
                  <a:pt x="6858000" y="8422384"/>
                </a:lnTo>
                <a:lnTo>
                  <a:pt x="6858000" y="7833104"/>
                </a:lnTo>
                <a:lnTo>
                  <a:pt x="6858000" y="7237050"/>
                </a:lnTo>
                <a:lnTo>
                  <a:pt x="6858000" y="6647770"/>
                </a:lnTo>
                <a:lnTo>
                  <a:pt x="6858000" y="6385062"/>
                </a:lnTo>
                <a:lnTo>
                  <a:pt x="6858000" y="5795782"/>
                </a:lnTo>
                <a:lnTo>
                  <a:pt x="6858000" y="5199728"/>
                </a:lnTo>
                <a:lnTo>
                  <a:pt x="6858000" y="4610448"/>
                </a:lnTo>
                <a:lnTo>
                  <a:pt x="6858000" y="3811936"/>
                </a:lnTo>
                <a:lnTo>
                  <a:pt x="6858000" y="3222656"/>
                </a:lnTo>
                <a:lnTo>
                  <a:pt x="6858000" y="2626602"/>
                </a:lnTo>
                <a:lnTo>
                  <a:pt x="6858000" y="2037322"/>
                </a:lnTo>
                <a:lnTo>
                  <a:pt x="6858000" y="1774614"/>
                </a:lnTo>
                <a:lnTo>
                  <a:pt x="6858000" y="1185334"/>
                </a:lnTo>
                <a:lnTo>
                  <a:pt x="6858000" y="589280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Page Number - Blue">
            <a:extLst>
              <a:ext uri="{FF2B5EF4-FFF2-40B4-BE49-F238E27FC236}">
                <a16:creationId xmlns:a16="http://schemas.microsoft.com/office/drawing/2014/main" id="{5EF09CE7-3EB9-FA61-8ABC-BFB534F08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90C19-5DED-1F93-ACF7-0EF3D961A3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18" y="5715001"/>
            <a:ext cx="999236" cy="999236"/>
          </a:xfrm>
          <a:prstGeom prst="rect">
            <a:avLst/>
          </a:prstGeom>
        </p:spPr>
      </p:pic>
      <p:sp>
        <p:nvSpPr>
          <p:cNvPr id="14" name="Body Copy">
            <a:extLst>
              <a:ext uri="{FF2B5EF4-FFF2-40B4-BE49-F238E27FC236}">
                <a16:creationId xmlns:a16="http://schemas.microsoft.com/office/drawing/2014/main" id="{8A8F623F-55B8-B3FF-22C3-1462EB5BE4FF}"/>
              </a:ext>
            </a:extLst>
          </p:cNvPr>
          <p:cNvSpPr txBox="1">
            <a:spLocks/>
          </p:cNvSpPr>
          <p:nvPr/>
        </p:nvSpPr>
        <p:spPr>
          <a:xfrm>
            <a:off x="5534586" y="1322284"/>
            <a:ext cx="7609689" cy="9006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bg-BG" sz="4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Налични Ресурси</a:t>
            </a:r>
            <a:endParaRPr lang="en-US" sz="45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CB46A6-EE37-B24F-003B-5D0AF6408DC0}"/>
              </a:ext>
            </a:extLst>
          </p:cNvPr>
          <p:cNvSpPr txBox="1"/>
          <p:nvPr/>
        </p:nvSpPr>
        <p:spPr>
          <a:xfrm>
            <a:off x="5576956" y="2450854"/>
            <a:ext cx="6357645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bg-BG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Глобалният Подход за Членство предлага процес и е средство за всички клубове и дистрикти да постигнат ръст. </a:t>
            </a:r>
            <a:r>
              <a:rPr lang="en-US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  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r>
              <a:rPr lang="bg-BG" sz="2200" b="1" i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Всичко, от което имаме нужда е тук</a:t>
            </a:r>
            <a:r>
              <a:rPr lang="en-US" sz="2200" b="1" i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!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B9B8B4-AE54-A383-D6A8-739346626EF6}"/>
              </a:ext>
            </a:extLst>
          </p:cNvPr>
          <p:cNvSpPr txBox="1"/>
          <p:nvPr/>
        </p:nvSpPr>
        <p:spPr>
          <a:xfrm>
            <a:off x="5576956" y="4374198"/>
            <a:ext cx="635764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u="sng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lionsclubs.org/global</a:t>
            </a:r>
          </a:p>
        </p:txBody>
      </p:sp>
      <p:pic>
        <p:nvPicPr>
          <p:cNvPr id="21" name="Graphic 20" descr="Cursor with solid fill">
            <a:extLst>
              <a:ext uri="{FF2B5EF4-FFF2-40B4-BE49-F238E27FC236}">
                <a16:creationId xmlns:a16="http://schemas.microsoft.com/office/drawing/2014/main" id="{7DD44BC1-8544-D4DB-0D50-8531F1699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2555" y="4766724"/>
            <a:ext cx="914400" cy="9144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E47952A-CA7D-4415-A9F7-63C3C9DA734E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38395C2-4ADD-8C61-2D9B-B1A36F7646F0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7" name="Background - Solid">
                <a:extLst>
                  <a:ext uri="{FF2B5EF4-FFF2-40B4-BE49-F238E27FC236}">
                    <a16:creationId xmlns:a16="http://schemas.microsoft.com/office/drawing/2014/main" id="{4249F8AC-73D6-5776-24CB-A8B1B10229D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2AEC6C1-D568-D731-6A6B-C2BE4785D6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51D1B78-26F6-69C1-0CF5-CD9FAD11D09C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9742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5762F6BB-165C-5F08-86E7-3649F08A55EC}"/>
              </a:ext>
            </a:extLst>
          </p:cNvPr>
          <p:cNvGrpSpPr/>
          <p:nvPr/>
        </p:nvGrpSpPr>
        <p:grpSpPr>
          <a:xfrm>
            <a:off x="0" y="-2"/>
            <a:ext cx="12192000" cy="6858002"/>
            <a:chOff x="0" y="-2"/>
            <a:chExt cx="12192000" cy="685800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844A25-06E9-949E-775D-DEA99A3E367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rgbClr val="7A2582"/>
                </a:gs>
                <a:gs pos="99000">
                  <a:srgbClr val="00338D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CC633606-A342-DF03-6E6C-1A482AE1B64F}"/>
                </a:ext>
              </a:extLst>
            </p:cNvPr>
            <p:cNvSpPr/>
            <p:nvPr/>
          </p:nvSpPr>
          <p:spPr>
            <a:xfrm>
              <a:off x="10740193" y="4343400"/>
              <a:ext cx="1451806" cy="2514600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solidFill>
              <a:srgbClr val="0D2240"/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31">
              <a:extLst>
                <a:ext uri="{FF2B5EF4-FFF2-40B4-BE49-F238E27FC236}">
                  <a16:creationId xmlns:a16="http://schemas.microsoft.com/office/drawing/2014/main" id="{7C850CFD-D752-268D-BBB9-DD508BB17C2E}"/>
                </a:ext>
              </a:extLst>
            </p:cNvPr>
            <p:cNvSpPr/>
            <p:nvPr/>
          </p:nvSpPr>
          <p:spPr>
            <a:xfrm rot="10800000">
              <a:off x="0" y="-2"/>
              <a:ext cx="2379178" cy="4120855"/>
            </a:xfrm>
            <a:custGeom>
              <a:avLst/>
              <a:gdLst>
                <a:gd name="connsiteX0" fmla="*/ 0 w 2379178"/>
                <a:gd name="connsiteY0" fmla="*/ 4120855 h 4120855"/>
                <a:gd name="connsiteX1" fmla="*/ 2379179 w 2379178"/>
                <a:gd name="connsiteY1" fmla="*/ 0 h 4120855"/>
                <a:gd name="connsiteX2" fmla="*/ 2379179 w 2379178"/>
                <a:gd name="connsiteY2" fmla="*/ 4120855 h 41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178" h="4120855">
                  <a:moveTo>
                    <a:pt x="0" y="4120855"/>
                  </a:moveTo>
                  <a:lnTo>
                    <a:pt x="2379179" y="0"/>
                  </a:lnTo>
                  <a:lnTo>
                    <a:pt x="2379179" y="412085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32">
              <a:extLst>
                <a:ext uri="{FF2B5EF4-FFF2-40B4-BE49-F238E27FC236}">
                  <a16:creationId xmlns:a16="http://schemas.microsoft.com/office/drawing/2014/main" id="{5DBEB963-96A8-B53D-93DB-4298B5267F3B}"/>
                </a:ext>
              </a:extLst>
            </p:cNvPr>
            <p:cNvSpPr/>
            <p:nvPr/>
          </p:nvSpPr>
          <p:spPr>
            <a:xfrm rot="10800000">
              <a:off x="0" y="-2"/>
              <a:ext cx="1815562" cy="3144645"/>
            </a:xfrm>
            <a:custGeom>
              <a:avLst/>
              <a:gdLst>
                <a:gd name="connsiteX0" fmla="*/ 0 w 1815562"/>
                <a:gd name="connsiteY0" fmla="*/ 3144645 h 3144645"/>
                <a:gd name="connsiteX1" fmla="*/ 1815563 w 1815562"/>
                <a:gd name="connsiteY1" fmla="*/ 0 h 3144645"/>
                <a:gd name="connsiteX2" fmla="*/ 1815563 w 1815562"/>
                <a:gd name="connsiteY2" fmla="*/ 3144645 h 314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562" h="3144645">
                  <a:moveTo>
                    <a:pt x="0" y="3144645"/>
                  </a:moveTo>
                  <a:lnTo>
                    <a:pt x="1815563" y="0"/>
                  </a:lnTo>
                  <a:lnTo>
                    <a:pt x="1815563" y="314464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3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Body Copy">
            <a:extLst>
              <a:ext uri="{FF2B5EF4-FFF2-40B4-BE49-F238E27FC236}">
                <a16:creationId xmlns:a16="http://schemas.microsoft.com/office/drawing/2014/main" id="{A4EC3FA1-94FF-8193-AF8F-3E3EF2DE3C7C}"/>
              </a:ext>
            </a:extLst>
          </p:cNvPr>
          <p:cNvSpPr txBox="1">
            <a:spLocks/>
          </p:cNvSpPr>
          <p:nvPr/>
        </p:nvSpPr>
        <p:spPr>
          <a:xfrm>
            <a:off x="778550" y="1152672"/>
            <a:ext cx="11261049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bg-BG" sz="5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Изготвяне на Подробен План</a:t>
            </a:r>
            <a:endParaRPr lang="en-US" sz="5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  <a:p>
            <a:pPr>
              <a:buSzPct val="120000"/>
              <a:defRPr/>
            </a:pPr>
            <a:endParaRPr lang="en-US" sz="5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8A6124-45FF-6E34-794F-F9F8088D0125}"/>
              </a:ext>
            </a:extLst>
          </p:cNvPr>
          <p:cNvSpPr txBox="1"/>
          <p:nvPr/>
        </p:nvSpPr>
        <p:spPr>
          <a:xfrm>
            <a:off x="820919" y="2192256"/>
            <a:ext cx="10138818" cy="36317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Растежът няма да се случи случайно. Късметът не е част от уравнението.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r>
              <a:rPr lang="bg-BG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Успехът на </a:t>
            </a:r>
            <a:r>
              <a:rPr lang="en-US" sz="2200" b="1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</a:t>
            </a:r>
            <a:r>
              <a:rPr lang="bg-BG" sz="2200" b="1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ИСИЯ</a:t>
            </a:r>
            <a:r>
              <a:rPr lang="en-US" sz="22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 </a:t>
            </a:r>
            <a:r>
              <a:rPr lang="bg-BG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ще зависи от </a:t>
            </a:r>
            <a:r>
              <a:rPr lang="bg-BG" sz="2200" b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СЪЗДАВАНЕТО</a:t>
            </a:r>
            <a:r>
              <a:rPr lang="en-US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bg-BG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и</a:t>
            </a:r>
            <a:r>
              <a:rPr lang="en-US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bg-BG" sz="2200" b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ИЗПЪЛНЕНИЕТО</a:t>
            </a:r>
            <a:r>
              <a:rPr lang="en-US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bg-BG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на подробен план за действия, приложими за нашия Дистрикт/Регион</a:t>
            </a:r>
            <a:r>
              <a:rPr lang="en-US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.  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r>
              <a:rPr lang="bg-BG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Нашият план за </a:t>
            </a:r>
            <a:r>
              <a:rPr lang="en-US" sz="2200" b="1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</a:t>
            </a:r>
            <a:r>
              <a:rPr lang="bg-BG" sz="2200" b="1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ИСИЯ</a:t>
            </a:r>
            <a:r>
              <a:rPr lang="en-US" sz="22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 </a:t>
            </a:r>
            <a:r>
              <a:rPr lang="bg-BG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ще работи, защото е</a:t>
            </a:r>
            <a:r>
              <a:rPr lang="en-US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: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bg-BG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Разбираема</a:t>
            </a:r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bg-BG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Приспособима</a:t>
            </a:r>
            <a:r>
              <a:rPr lang="en-US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bg-BG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Устойчива</a:t>
            </a:r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8" name="Page Number - White">
            <a:extLst>
              <a:ext uri="{FF2B5EF4-FFF2-40B4-BE49-F238E27FC236}">
                <a16:creationId xmlns:a16="http://schemas.microsoft.com/office/drawing/2014/main" id="{649E8645-79C0-A688-4C6E-772FB5205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ADCA62-2613-E949-B8E2-9A0A864A94F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816C44C-693F-EA29-11E6-10593938B7DF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4" name="Background - Solid">
                <a:extLst>
                  <a:ext uri="{FF2B5EF4-FFF2-40B4-BE49-F238E27FC236}">
                    <a16:creationId xmlns:a16="http://schemas.microsoft.com/office/drawing/2014/main" id="{DB039B38-D6B6-4ABB-EB6D-DDCCE0A0156D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3DC50E4-D089-5523-328D-7F2B6DD5F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919B8F-303E-84E8-898D-E48CE20966CD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6936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9D0364-88D2-44E3-364E-4C1375FE081A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E99796FA-AF55-5876-FAC9-8DC11F4EB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36B5D6FA-9773-1144-854A-62C5C44A0720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E424A141-CCF9-E0C2-AA38-FFEC42C1E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BF6B017A-C5AC-8FCE-F6CD-E04667FF1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AAD5FA6C-3D21-A310-DE18-C3CE77312452}"/>
              </a:ext>
            </a:extLst>
          </p:cNvPr>
          <p:cNvSpPr txBox="1">
            <a:spLocks/>
          </p:cNvSpPr>
          <p:nvPr/>
        </p:nvSpPr>
        <p:spPr>
          <a:xfrm>
            <a:off x="6825" y="3099042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bg-BG" sz="5400" kern="0" dirty="0">
                <a:solidFill>
                  <a:schemeClr val="bg1"/>
                </a:solidFill>
              </a:rPr>
              <a:t>НАГРАДИ И </a:t>
            </a:r>
          </a:p>
          <a:p>
            <a:pPr>
              <a:spcBef>
                <a:spcPts val="1000"/>
              </a:spcBef>
            </a:pPr>
            <a:r>
              <a:rPr lang="bg-BG" sz="5400" kern="0" dirty="0">
                <a:solidFill>
                  <a:schemeClr val="bg1"/>
                </a:solidFill>
              </a:rPr>
              <a:t>ПРИЗНАНИЯ</a:t>
            </a:r>
            <a:endParaRPr lang="en-US" sz="5400" kern="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AA4BBCDD-2D1D-E01E-FB75-29B8EFB6AF59}"/>
              </a:ext>
            </a:extLst>
          </p:cNvPr>
          <p:cNvSpPr txBox="1">
            <a:spLocks/>
          </p:cNvSpPr>
          <p:nvPr/>
        </p:nvSpPr>
        <p:spPr>
          <a:xfrm>
            <a:off x="6825" y="4889844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bg-BG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Стимули за успех</a:t>
            </a:r>
            <a:r>
              <a:rPr lang="en-US" sz="350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1331DE-3EA3-2C9F-3D64-3288FB4A716F}"/>
              </a:ext>
            </a:extLst>
          </p:cNvPr>
          <p:cNvSpPr/>
          <p:nvPr/>
        </p:nvSpPr>
        <p:spPr>
          <a:xfrm rot="5400000" flipH="1">
            <a:off x="6063835" y="4265435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B530EA-319B-05B5-0629-F8C3769A1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93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4E56907B-CC03-7131-566C-A9482EA1AB43}"/>
              </a:ext>
            </a:extLst>
          </p:cNvPr>
          <p:cNvSpPr/>
          <p:nvPr/>
        </p:nvSpPr>
        <p:spPr>
          <a:xfrm>
            <a:off x="-2484" y="0"/>
            <a:ext cx="12194483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ackground - Image">
            <a:extLst>
              <a:ext uri="{FF2B5EF4-FFF2-40B4-BE49-F238E27FC236}">
                <a16:creationId xmlns:a16="http://schemas.microsoft.com/office/drawing/2014/main" id="{0DFAE73D-8644-C021-184A-4E5E70A838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3" y="4175"/>
            <a:ext cx="12192000" cy="6858000"/>
          </a:xfrm>
          <a:prstGeom prst="rect">
            <a:avLst/>
          </a:prstGeom>
        </p:spPr>
      </p:pic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76A81ADF-E17A-728B-1371-6AD707DAA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Background - Overlay">
            <a:extLst>
              <a:ext uri="{FF2B5EF4-FFF2-40B4-BE49-F238E27FC236}">
                <a16:creationId xmlns:a16="http://schemas.microsoft.com/office/drawing/2014/main" id="{5A00E9B4-5DB3-0A0B-2A40-B6D7068A4AE2}"/>
              </a:ext>
            </a:extLst>
          </p:cNvPr>
          <p:cNvSpPr/>
          <p:nvPr/>
        </p:nvSpPr>
        <p:spPr>
          <a:xfrm>
            <a:off x="6825" y="6309569"/>
            <a:ext cx="12192000" cy="544256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80B7D6BC-0DC2-EDEE-5308-EF1B00D817EA}"/>
              </a:ext>
            </a:extLst>
          </p:cNvPr>
          <p:cNvSpPr txBox="1">
            <a:spLocks/>
          </p:cNvSpPr>
          <p:nvPr/>
        </p:nvSpPr>
        <p:spPr>
          <a:xfrm>
            <a:off x="6825" y="2126856"/>
            <a:ext cx="12182692" cy="3213887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bg-BG" sz="4500" kern="0" dirty="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Вашата всеотдайност ще бъде оценена</a:t>
            </a:r>
            <a:r>
              <a:rPr lang="en-US" sz="4500" kern="0" dirty="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.</a:t>
            </a:r>
            <a:endParaRPr lang="en-US" sz="4500" i="1" kern="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>
              <a:spcBef>
                <a:spcPts val="1000"/>
              </a:spcBef>
            </a:pPr>
            <a:r>
              <a:rPr lang="en-US" sz="2500" i="1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</a:t>
            </a:r>
            <a:r>
              <a:rPr lang="bg-BG" sz="2500" i="1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ИСИЯ</a:t>
            </a:r>
            <a:r>
              <a:rPr lang="en-US" sz="250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 </a:t>
            </a:r>
            <a:r>
              <a:rPr lang="bg-BG" sz="250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е вашия шанс да</a:t>
            </a:r>
            <a:r>
              <a:rPr lang="en-US" sz="250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bg-BG" sz="250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оставите следа в историята като</a:t>
            </a:r>
            <a:r>
              <a:rPr lang="en-US" sz="250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Lion.</a:t>
            </a:r>
          </a:p>
          <a:p>
            <a:pPr>
              <a:spcBef>
                <a:spcPts val="1000"/>
              </a:spcBef>
            </a:pPr>
            <a:endParaRPr lang="en-US" sz="2500" kern="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>
              <a:spcBef>
                <a:spcPts val="1000"/>
              </a:spcBef>
            </a:pPr>
            <a:r>
              <a:rPr lang="bg-BG" sz="4500" kern="0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Станете Лидер в Мисията</a:t>
            </a:r>
            <a:r>
              <a:rPr lang="en-US" sz="4500" kern="0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. </a:t>
            </a:r>
            <a:br>
              <a:rPr lang="en-US" sz="250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</a:br>
            <a:r>
              <a:rPr lang="bg-BG" sz="250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Помнете защо Служим</a:t>
            </a:r>
            <a:r>
              <a:rPr lang="en-US" sz="250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. </a:t>
            </a:r>
            <a:r>
              <a:rPr lang="bg-BG" sz="250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Постигнете успех и ще бъдете възнаградени за него</a:t>
            </a:r>
            <a:r>
              <a:rPr lang="en-US" sz="250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.</a:t>
            </a:r>
          </a:p>
        </p:txBody>
      </p:sp>
      <p:sp>
        <p:nvSpPr>
          <p:cNvPr id="9" name="Page Number - White">
            <a:extLst>
              <a:ext uri="{FF2B5EF4-FFF2-40B4-BE49-F238E27FC236}">
                <a16:creationId xmlns:a16="http://schemas.microsoft.com/office/drawing/2014/main" id="{DCC2CAC4-1054-048C-8026-505BA025C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F38C13-CB5E-39BB-74C4-F68916B25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53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D0FB8E-0CFF-FCD4-0E16-F247171141DC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393758B3-E893-71DC-35CC-42EE01B90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FD98059F-FD6D-6448-325E-77BC3DADF948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DBDD7DFA-7502-B3D5-8A2B-75037C247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E14D0A88-E2B0-CEB1-D5B8-986D424B1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0D5E2C27-1E81-EBF4-89BF-DC559C430783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g-BG" sz="6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Целта е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ECF18292-0D86-3A97-0471-C46BDE21E66C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1</a:t>
            </a:r>
            <a:r>
              <a:rPr lang="bg-BG" sz="4400" kern="0" dirty="0">
                <a:solidFill>
                  <a:prstClr val="white"/>
                </a:solidFill>
                <a:latin typeface="Arial"/>
                <a:ea typeface="ヒラギノ角ゴ Pro W3"/>
                <a:cs typeface="Arial"/>
              </a:rPr>
              <a:t>,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5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kumimoji="0" lang="bg-BG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милиона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Lions </a:t>
            </a:r>
            <a:r>
              <a:rPr lang="bg-BG" kern="0" dirty="0">
                <a:solidFill>
                  <a:prstClr val="white"/>
                </a:solidFill>
                <a:latin typeface="Arial"/>
                <a:ea typeface="ヒラギノ角ゴ Pro W3"/>
                <a:cs typeface="Arial"/>
              </a:rPr>
              <a:t>на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1</a:t>
            </a:r>
            <a:r>
              <a:rPr kumimoji="0" lang="bg-BG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юли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2027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24594A-1FE5-0191-33A8-7BE05B7DB3C2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47E7EB-8339-C5DA-538F-97ECEF56E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50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28977CA-04BB-F1E9-55AC-713C619F5DA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55880DD-9C0E-4786-B562-F6174FE83F9F}"/>
              </a:ext>
            </a:extLst>
          </p:cNvPr>
          <p:cNvSpPr/>
          <p:nvPr/>
        </p:nvSpPr>
        <p:spPr>
          <a:xfrm>
            <a:off x="-6228" y="-4930"/>
            <a:ext cx="5169835" cy="6862929"/>
          </a:xfrm>
          <a:custGeom>
            <a:avLst/>
            <a:gdLst>
              <a:gd name="connsiteX0" fmla="*/ 0 w 5166122"/>
              <a:gd name="connsiteY0" fmla="*/ 0 h 6858000"/>
              <a:gd name="connsiteX1" fmla="*/ 5166122 w 5166122"/>
              <a:gd name="connsiteY1" fmla="*/ 0 h 6858000"/>
              <a:gd name="connsiteX2" fmla="*/ 1206651 w 5166122"/>
              <a:gd name="connsiteY2" fmla="*/ 6858000 h 6858000"/>
              <a:gd name="connsiteX3" fmla="*/ 0 w 51661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6122" h="6858000">
                <a:moveTo>
                  <a:pt x="0" y="0"/>
                </a:moveTo>
                <a:lnTo>
                  <a:pt x="5166122" y="0"/>
                </a:lnTo>
                <a:lnTo>
                  <a:pt x="1206651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7" name="Graphic 9">
            <a:extLst>
              <a:ext uri="{FF2B5EF4-FFF2-40B4-BE49-F238E27FC236}">
                <a16:creationId xmlns:a16="http://schemas.microsoft.com/office/drawing/2014/main" id="{30AE0D89-87DE-256D-5C26-C388012CB00F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DB8FA787-83C0-8755-5702-D06DD3913C40}"/>
              </a:ext>
            </a:extLst>
          </p:cNvPr>
          <p:cNvSpPr txBox="1">
            <a:spLocks/>
          </p:cNvSpPr>
          <p:nvPr/>
        </p:nvSpPr>
        <p:spPr>
          <a:xfrm>
            <a:off x="5607058" y="188911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bg-BG" sz="48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Награди</a:t>
            </a:r>
            <a:endParaRPr lang="en-US" sz="48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0028EC-30AB-1025-D01E-03E87EF82035}"/>
              </a:ext>
            </a:extLst>
          </p:cNvPr>
          <p:cNvSpPr/>
          <p:nvPr/>
        </p:nvSpPr>
        <p:spPr>
          <a:xfrm rot="5400000" flipH="1">
            <a:off x="7693757" y="-1053442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0AE41D-C888-1ABD-21A6-4D4777173C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6103" y="361146"/>
            <a:ext cx="741107" cy="7021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A75FBB-A29D-7A12-70E0-37E5992BDA1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537" y="481941"/>
            <a:ext cx="3813470" cy="3813470"/>
          </a:xfrm>
          <a:prstGeom prst="rect">
            <a:avLst/>
          </a:prstGeom>
          <a:effectLst>
            <a:outerShdw blurRad="28234" dist="108229" dir="3829030" algn="tl" rotWithShape="0">
              <a:prstClr val="black">
                <a:alpha val="16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5DB3A5-D553-0AFF-43CA-EE34D7EBEB1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041" y="3438344"/>
            <a:ext cx="1295711" cy="1295711"/>
          </a:xfrm>
          <a:prstGeom prst="rect">
            <a:avLst/>
          </a:prstGeom>
          <a:effectLst>
            <a:outerShdw blurRad="28234" dist="108229" dir="3829030" algn="tl" rotWithShape="0">
              <a:prstClr val="black">
                <a:alpha val="16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4DD36-95FC-FFE3-5D47-33E637820C2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996" y="4430119"/>
            <a:ext cx="1295711" cy="1295711"/>
          </a:xfrm>
          <a:prstGeom prst="rect">
            <a:avLst/>
          </a:prstGeom>
          <a:effectLst>
            <a:outerShdw blurRad="28234" dist="108229" dir="3829030" algn="tl" rotWithShape="0">
              <a:prstClr val="black">
                <a:alpha val="16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807EED-8D9E-8DC5-660D-564C2E277CF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7267" y="4776258"/>
            <a:ext cx="1295711" cy="1295711"/>
          </a:xfrm>
          <a:prstGeom prst="rect">
            <a:avLst/>
          </a:prstGeom>
          <a:effectLst>
            <a:outerShdw blurRad="28234" dist="108229" dir="3829030" algn="tl" rotWithShape="0">
              <a:prstClr val="black">
                <a:alpha val="16000"/>
              </a:prstClr>
            </a:outerShdw>
          </a:effectLst>
        </p:spPr>
      </p:pic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73CC4FF6-7991-F595-1761-AD070BF7E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9" name="Body Copy">
            <a:extLst>
              <a:ext uri="{FF2B5EF4-FFF2-40B4-BE49-F238E27FC236}">
                <a16:creationId xmlns:a16="http://schemas.microsoft.com/office/drawing/2014/main" id="{55FFC32B-FA0E-3A95-4DB9-6609983DDE16}"/>
              </a:ext>
            </a:extLst>
          </p:cNvPr>
          <p:cNvSpPr txBox="1">
            <a:spLocks/>
          </p:cNvSpPr>
          <p:nvPr/>
        </p:nvSpPr>
        <p:spPr>
          <a:xfrm>
            <a:off x="173683" y="600004"/>
            <a:ext cx="1036924" cy="60791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buSzPct val="120000"/>
            </a:pPr>
            <a:r>
              <a:rPr lang="en-US" sz="900" kern="0" dirty="0">
                <a:solidFill>
                  <a:schemeClr val="bg1">
                    <a:alpha val="50215"/>
                  </a:schemeClr>
                </a:solidFill>
                <a:ea typeface="Arial" charset="0"/>
              </a:rPr>
              <a:t>Extension Excellence Pin and Patch</a:t>
            </a: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2BAF5CEC-8B92-8027-95D6-81D9F1DFB2E1}"/>
              </a:ext>
            </a:extLst>
          </p:cNvPr>
          <p:cNvSpPr txBox="1">
            <a:spLocks/>
          </p:cNvSpPr>
          <p:nvPr/>
        </p:nvSpPr>
        <p:spPr>
          <a:xfrm>
            <a:off x="227890" y="5913899"/>
            <a:ext cx="1036924" cy="60791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buSzPct val="120000"/>
            </a:pPr>
            <a:r>
              <a:rPr lang="en-US" sz="900" kern="0" dirty="0">
                <a:solidFill>
                  <a:schemeClr val="bg1">
                    <a:alpha val="50215"/>
                  </a:schemeClr>
                </a:solidFill>
                <a:ea typeface="Arial" charset="0"/>
              </a:rPr>
              <a:t>MISSION 1.5</a:t>
            </a:r>
          </a:p>
          <a:p>
            <a:pPr algn="r">
              <a:buSzPct val="120000"/>
            </a:pPr>
            <a:r>
              <a:rPr lang="en-US" sz="900" kern="0" dirty="0">
                <a:solidFill>
                  <a:schemeClr val="bg1">
                    <a:alpha val="50215"/>
                  </a:schemeClr>
                </a:solidFill>
                <a:ea typeface="Arial" charset="0"/>
              </a:rPr>
              <a:t>Member and Sponsor Pins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9A891DB3-CFF5-6E7E-328A-5723D7961F1D}"/>
              </a:ext>
            </a:extLst>
          </p:cNvPr>
          <p:cNvSpPr txBox="1">
            <a:spLocks/>
          </p:cNvSpPr>
          <p:nvPr/>
        </p:nvSpPr>
        <p:spPr>
          <a:xfrm>
            <a:off x="5552851" y="1223492"/>
            <a:ext cx="5132994" cy="53340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3500" kern="0" dirty="0">
                <a:solidFill>
                  <a:srgbClr val="00338D"/>
                </a:solidFill>
              </a:rPr>
              <a:t>За най-добрите</a:t>
            </a:r>
            <a:endParaRPr lang="en-US" sz="3500" kern="0" dirty="0">
              <a:solidFill>
                <a:srgbClr val="00338D"/>
              </a:solidFill>
            </a:endParaRPr>
          </a:p>
        </p:txBody>
      </p:sp>
      <p:sp>
        <p:nvSpPr>
          <p:cNvPr id="14" name="Body Copy">
            <a:extLst>
              <a:ext uri="{FF2B5EF4-FFF2-40B4-BE49-F238E27FC236}">
                <a16:creationId xmlns:a16="http://schemas.microsoft.com/office/drawing/2014/main" id="{C53C0AE6-1130-D51E-063F-8FC209CE07AA}"/>
              </a:ext>
            </a:extLst>
          </p:cNvPr>
          <p:cNvSpPr txBox="1">
            <a:spLocks/>
          </p:cNvSpPr>
          <p:nvPr/>
        </p:nvSpPr>
        <p:spPr>
          <a:xfrm>
            <a:off x="4992544" y="2011107"/>
            <a:ext cx="7199455" cy="264649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sz="2800" b="1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Нови Клубове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. </a:t>
            </a:r>
            <a:r>
              <a:rPr lang="bg-BG" sz="2800" b="1" kern="0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Нови членове</a:t>
            </a:r>
            <a:r>
              <a:rPr lang="en-US" sz="2800" b="1" kern="0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. </a:t>
            </a:r>
            <a:endParaRPr lang="en-US" sz="1200" kern="0" dirty="0">
              <a:solidFill>
                <a:srgbClr val="EBB700"/>
              </a:solidFill>
            </a:endParaRPr>
          </a:p>
          <a:p>
            <a:r>
              <a:rPr lang="bg-BG" sz="2800" b="1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Нетен Ръст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. </a:t>
            </a:r>
            <a:r>
              <a:rPr lang="bg-BG" sz="2800" b="1" kern="0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Запазване на членовете</a:t>
            </a:r>
            <a:r>
              <a:rPr lang="en-US" sz="2800" b="1" kern="0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. </a:t>
            </a:r>
            <a:endParaRPr lang="bg-BG" sz="2800" b="1" kern="0" dirty="0">
              <a:solidFill>
                <a:srgbClr val="EBB700"/>
              </a:solidFill>
              <a:latin typeface="Arial"/>
              <a:ea typeface="ヒラギノ角ゴ Pro W3"/>
              <a:cs typeface="Arial"/>
            </a:endParaRPr>
          </a:p>
          <a:p>
            <a:endParaRPr lang="en-US" sz="2800" b="1" kern="0" dirty="0">
              <a:solidFill>
                <a:srgbClr val="EBB700"/>
              </a:solidFill>
              <a:latin typeface="Arial"/>
              <a:ea typeface="ヒラギノ角ゴ Pro W3"/>
              <a:cs typeface="Arial"/>
            </a:endParaRPr>
          </a:p>
          <a:p>
            <a:r>
              <a:rPr lang="bg-BG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Всички с такъв принос могат да получат</a:t>
            </a:r>
            <a:r>
              <a:rPr lang="en-US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 </a:t>
            </a:r>
            <a:r>
              <a:rPr lang="en-US" i="1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MISSION</a:t>
            </a:r>
            <a:r>
              <a:rPr lang="en-US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b="1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1.5</a:t>
            </a:r>
            <a:r>
              <a:rPr lang="en-US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bg-BG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плакети</a:t>
            </a:r>
            <a:r>
              <a:rPr lang="en-US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, </a:t>
            </a:r>
            <a:r>
              <a:rPr lang="bg-BG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значки</a:t>
            </a:r>
            <a:r>
              <a:rPr lang="en-US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, </a:t>
            </a:r>
            <a:r>
              <a:rPr lang="bg-BG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Медали на Президента и отличия за клубове и </a:t>
            </a:r>
            <a:r>
              <a:rPr lang="en-US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Lions</a:t>
            </a:r>
            <a:r>
              <a:rPr lang="bg-BG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 с високи постижения.</a:t>
            </a:r>
            <a:r>
              <a:rPr lang="en-US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 </a:t>
            </a:r>
            <a:endParaRPr lang="en-US" b="1" i="1" kern="0" dirty="0">
              <a:solidFill>
                <a:srgbClr val="EBB700"/>
              </a:solidFill>
            </a:endParaRPr>
          </a:p>
          <a:p>
            <a:endParaRPr lang="en-US" sz="1800" kern="0" dirty="0">
              <a:solidFill>
                <a:srgbClr val="000000"/>
              </a:solidFill>
            </a:endParaRPr>
          </a:p>
          <a:p>
            <a:endParaRPr lang="en-US" sz="1800" kern="0" dirty="0">
              <a:solidFill>
                <a:srgbClr val="000000"/>
              </a:solidFill>
            </a:endParaRPr>
          </a:p>
        </p:txBody>
      </p:sp>
      <p:pic>
        <p:nvPicPr>
          <p:cNvPr id="16" name="Picture 15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317CCB40-3CB5-EEA8-9CF8-E14327F23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845" y="4762585"/>
            <a:ext cx="1505296" cy="1736131"/>
          </a:xfrm>
          <a:prstGeom prst="rect">
            <a:avLst/>
          </a:prstGeom>
        </p:spPr>
      </p:pic>
      <p:sp>
        <p:nvSpPr>
          <p:cNvPr id="25" name="Headline">
            <a:extLst>
              <a:ext uri="{FF2B5EF4-FFF2-40B4-BE49-F238E27FC236}">
                <a16:creationId xmlns:a16="http://schemas.microsoft.com/office/drawing/2014/main" id="{31F6B64E-79C8-8390-33EF-2B3BB55640A7}"/>
              </a:ext>
            </a:extLst>
          </p:cNvPr>
          <p:cNvSpPr txBox="1">
            <a:spLocks/>
          </p:cNvSpPr>
          <p:nvPr/>
        </p:nvSpPr>
        <p:spPr>
          <a:xfrm>
            <a:off x="8908930" y="4846893"/>
            <a:ext cx="1615122" cy="19058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n-US" sz="160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SCAN 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32D867-7E40-3C31-70EB-744D89639942}"/>
              </a:ext>
            </a:extLst>
          </p:cNvPr>
          <p:cNvSpPr txBox="1"/>
          <p:nvPr/>
        </p:nvSpPr>
        <p:spPr>
          <a:xfrm>
            <a:off x="6096000" y="5247952"/>
            <a:ext cx="272306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bg-BG" b="1" i="1" dirty="0">
                <a:solidFill>
                  <a:srgbClr val="522D8A"/>
                </a:solidFill>
                <a:latin typeface="Arial"/>
              </a:rPr>
              <a:t>Вижте повече за наградите за</a:t>
            </a:r>
          </a:p>
          <a:p>
            <a:r>
              <a:rPr lang="en-US" b="1" i="1" dirty="0">
                <a:solidFill>
                  <a:srgbClr val="522D8A"/>
                </a:solidFill>
                <a:latin typeface="Arial"/>
              </a:rPr>
              <a:t>MISSION </a:t>
            </a:r>
            <a:r>
              <a:rPr lang="en-US" b="1" dirty="0">
                <a:solidFill>
                  <a:srgbClr val="522D8A"/>
                </a:solidFill>
                <a:latin typeface="Arial"/>
              </a:rPr>
              <a:t>1.5</a:t>
            </a:r>
            <a:r>
              <a:rPr lang="en-US" b="1" i="1" dirty="0">
                <a:solidFill>
                  <a:srgbClr val="522D8A"/>
                </a:solidFill>
                <a:latin typeface="Arial"/>
              </a:rPr>
              <a:t> </a:t>
            </a:r>
            <a:endParaRPr lang="en-US" dirty="0">
              <a:solidFill>
                <a:srgbClr val="522D8A"/>
              </a:solidFill>
              <a:cs typeface="Calibri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AD9D7053-4711-135A-A679-ED3296EC1A5A}"/>
              </a:ext>
            </a:extLst>
          </p:cNvPr>
          <p:cNvSpPr/>
          <p:nvPr/>
        </p:nvSpPr>
        <p:spPr>
          <a:xfrm rot="5400000">
            <a:off x="8227750" y="5591359"/>
            <a:ext cx="392205" cy="268941"/>
          </a:xfrm>
          <a:prstGeom prst="triangle">
            <a:avLst/>
          </a:prstGeom>
          <a:solidFill>
            <a:srgbClr val="522D8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 descr="A qr code with a logo&#10;&#10;Description automatically generated">
            <a:extLst>
              <a:ext uri="{FF2B5EF4-FFF2-40B4-BE49-F238E27FC236}">
                <a16:creationId xmlns:a16="http://schemas.microsoft.com/office/drawing/2014/main" id="{54DF8A26-E42E-346D-1394-AC50ACE3AA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795" y="5200896"/>
            <a:ext cx="1101391" cy="11138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32B027-3CBB-72FA-8BB0-A44F986E688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8262" t="13266" r="18534" b="16123"/>
          <a:stretch/>
        </p:blipFill>
        <p:spPr>
          <a:xfrm>
            <a:off x="3116651" y="4915001"/>
            <a:ext cx="1451552" cy="162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62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human face, person, clothing, smile&#10;&#10;Description automatically generated">
            <a:extLst>
              <a:ext uri="{FF2B5EF4-FFF2-40B4-BE49-F238E27FC236}">
                <a16:creationId xmlns:a16="http://schemas.microsoft.com/office/drawing/2014/main" id="{36799910-23DD-0416-B775-ADC6BCBEBF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07"/>
          <a:stretch/>
        </p:blipFill>
        <p:spPr>
          <a:xfrm>
            <a:off x="3647623" y="407212"/>
            <a:ext cx="8541330" cy="64616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941BFAF-EAD6-4397-0E98-B21FC78E8626}"/>
              </a:ext>
            </a:extLst>
          </p:cNvPr>
          <p:cNvGrpSpPr/>
          <p:nvPr/>
        </p:nvGrpSpPr>
        <p:grpSpPr>
          <a:xfrm>
            <a:off x="0" y="0"/>
            <a:ext cx="12192000" cy="6858472"/>
            <a:chOff x="0" y="0"/>
            <a:chExt cx="12192000" cy="6858472"/>
          </a:xfrm>
        </p:grpSpPr>
        <p:sp>
          <p:nvSpPr>
            <p:cNvPr id="12" name="Background - Overlay">
              <a:extLst>
                <a:ext uri="{FF2B5EF4-FFF2-40B4-BE49-F238E27FC236}">
                  <a16:creationId xmlns:a16="http://schemas.microsoft.com/office/drawing/2014/main" id="{CC3DDC84-40E7-F2D1-388A-1B5F8BB439B5}"/>
                </a:ext>
              </a:extLst>
            </p:cNvPr>
            <p:cNvSpPr/>
            <p:nvPr/>
          </p:nvSpPr>
          <p:spPr>
            <a:xfrm>
              <a:off x="0" y="472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000"/>
                  </a:srgbClr>
                </a:gs>
                <a:gs pos="98000">
                  <a:srgbClr val="7A2582">
                    <a:alpha val="74805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3" name="Background - Solid">
              <a:extLst>
                <a:ext uri="{FF2B5EF4-FFF2-40B4-BE49-F238E27FC236}">
                  <a16:creationId xmlns:a16="http://schemas.microsoft.com/office/drawing/2014/main" id="{780A0B81-DB95-4964-AB04-CA2B9BC1D291}"/>
                </a:ext>
              </a:extLst>
            </p:cNvPr>
            <p:cNvSpPr/>
            <p:nvPr/>
          </p:nvSpPr>
          <p:spPr>
            <a:xfrm>
              <a:off x="0" y="0"/>
              <a:ext cx="3557016" cy="6858000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37F253D-F437-12B3-EE2F-FBF6E9879AC0}"/>
                </a:ext>
              </a:extLst>
            </p:cNvPr>
            <p:cNvSpPr/>
            <p:nvPr/>
          </p:nvSpPr>
          <p:spPr>
            <a:xfrm rot="16200000" flipV="1">
              <a:off x="1657810" y="105116"/>
              <a:ext cx="6858000" cy="6647770"/>
            </a:xfrm>
            <a:custGeom>
              <a:avLst/>
              <a:gdLst>
                <a:gd name="connsiteX0" fmla="*/ 0 w 6858000"/>
                <a:gd name="connsiteY0" fmla="*/ 922089 h 6647770"/>
                <a:gd name="connsiteX1" fmla="*/ 0 w 6858000"/>
                <a:gd name="connsiteY1" fmla="*/ 2959412 h 6647770"/>
                <a:gd name="connsiteX2" fmla="*/ 0 w 6858000"/>
                <a:gd name="connsiteY2" fmla="*/ 4610448 h 6647770"/>
                <a:gd name="connsiteX3" fmla="*/ 0 w 6858000"/>
                <a:gd name="connsiteY3" fmla="*/ 6647770 h 6647770"/>
                <a:gd name="connsiteX4" fmla="*/ 6858000 w 6858000"/>
                <a:gd name="connsiteY4" fmla="*/ 6647770 h 6647770"/>
                <a:gd name="connsiteX5" fmla="*/ 6858000 w 6858000"/>
                <a:gd name="connsiteY5" fmla="*/ 4610448 h 6647770"/>
                <a:gd name="connsiteX6" fmla="*/ 6858000 w 6858000"/>
                <a:gd name="connsiteY6" fmla="*/ 2037322 h 6647770"/>
                <a:gd name="connsiteX7" fmla="*/ 6858000 w 6858000"/>
                <a:gd name="connsiteY7" fmla="*/ 0 h 664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0" h="6647770">
                  <a:moveTo>
                    <a:pt x="0" y="922089"/>
                  </a:moveTo>
                  <a:lnTo>
                    <a:pt x="0" y="2959412"/>
                  </a:lnTo>
                  <a:lnTo>
                    <a:pt x="0" y="4610448"/>
                  </a:lnTo>
                  <a:lnTo>
                    <a:pt x="0" y="6647770"/>
                  </a:lnTo>
                  <a:lnTo>
                    <a:pt x="6858000" y="6647770"/>
                  </a:lnTo>
                  <a:lnTo>
                    <a:pt x="6858000" y="4610448"/>
                  </a:lnTo>
                  <a:lnTo>
                    <a:pt x="6858000" y="2037322"/>
                  </a:lnTo>
                  <a:lnTo>
                    <a:pt x="6858000" y="0"/>
                  </a:lnTo>
                  <a:close/>
                </a:path>
              </a:pathLst>
            </a:cu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Page Number - White">
            <a:extLst>
              <a:ext uri="{FF2B5EF4-FFF2-40B4-BE49-F238E27FC236}">
                <a16:creationId xmlns:a16="http://schemas.microsoft.com/office/drawing/2014/main" id="{9269EA44-5364-544B-048B-4BC394A13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1B0A299F-9E0E-37AB-43CB-842AC6E433B5}"/>
              </a:ext>
            </a:extLst>
          </p:cNvPr>
          <p:cNvSpPr txBox="1">
            <a:spLocks/>
          </p:cNvSpPr>
          <p:nvPr/>
        </p:nvSpPr>
        <p:spPr>
          <a:xfrm>
            <a:off x="674592" y="297083"/>
            <a:ext cx="5831103" cy="35217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endParaRPr kumimoji="0" lang="en-US" sz="1400" b="1" i="1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26690C80-A51F-A391-435B-1CAC23B3B9F0}"/>
              </a:ext>
            </a:extLst>
          </p:cNvPr>
          <p:cNvSpPr txBox="1">
            <a:spLocks/>
          </p:cNvSpPr>
          <p:nvPr/>
        </p:nvSpPr>
        <p:spPr>
          <a:xfrm>
            <a:off x="749217" y="715799"/>
            <a:ext cx="7393083" cy="12114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bg-BG" sz="4000" b="1" kern="0" dirty="0">
                <a:solidFill>
                  <a:srgbClr val="EBB700"/>
                </a:solidFill>
                <a:latin typeface="Arial"/>
                <a:ea typeface="Arial" charset="0"/>
                <a:cs typeface="Arial"/>
              </a:rPr>
              <a:t>Да запомним</a:t>
            </a:r>
            <a:endParaRPr lang="en-US" sz="4000" b="1" i="0" u="none" strike="noStrike" kern="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E27F49-11D9-4821-95E5-3984F5EAE585}"/>
              </a:ext>
            </a:extLst>
          </p:cNvPr>
          <p:cNvSpPr txBox="1"/>
          <p:nvPr/>
        </p:nvSpPr>
        <p:spPr>
          <a:xfrm>
            <a:off x="804137" y="1876819"/>
            <a:ext cx="6330458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bg-BG" sz="2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Растежът е критично важен за нашата дейности и за бъдещето на </a:t>
            </a:r>
            <a:r>
              <a:rPr lang="en-US" sz="2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Lions.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Ние сме отговорни един пред друг и пред общностите, на които служим.</a:t>
            </a:r>
            <a:r>
              <a:rPr lang="en-US" sz="2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.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457200" indent="-45720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bg-BG" sz="2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Успехът зависи от нас и от всеки един </a:t>
            </a:r>
            <a:r>
              <a:rPr lang="en-US" sz="2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Lion.</a:t>
            </a:r>
            <a:endParaRPr lang="en-US" sz="2800" i="1" dirty="0">
              <a:solidFill>
                <a:srgbClr val="EBB700"/>
              </a:solidFill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8ED1B1-9DA9-7E5D-30CB-4B0341E6B250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90F931A-B50D-7AC2-8937-6D843C7BEDD3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8" name="Background - Solid">
                <a:extLst>
                  <a:ext uri="{FF2B5EF4-FFF2-40B4-BE49-F238E27FC236}">
                    <a16:creationId xmlns:a16="http://schemas.microsoft.com/office/drawing/2014/main" id="{C0A082AE-766B-2485-7982-D8AEBE30854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A7521DD-B01D-1216-05F6-4F53079335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8729939-9DAE-9E10-2D1A-83006283BE1A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3456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7A7CC892-9D79-E152-3E30-50CF7870BDCE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E99A33F7-FD09-8D2A-08B7-00C9A49F93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143" y="25400"/>
            <a:ext cx="12192000" cy="6858000"/>
          </a:xfrm>
          <a:prstGeom prst="rect">
            <a:avLst/>
          </a:prstGeom>
          <a:noFill/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FEA79CEF-3E5D-E9B5-A973-6AB8CE38C489}"/>
              </a:ext>
            </a:extLst>
          </p:cNvPr>
          <p:cNvSpPr/>
          <p:nvPr/>
        </p:nvSpPr>
        <p:spPr>
          <a:xfrm>
            <a:off x="0" y="25400"/>
            <a:ext cx="12192000" cy="6858000"/>
          </a:xfrm>
          <a:prstGeom prst="rect">
            <a:avLst/>
          </a:prstGeom>
          <a:gradFill flip="none" rotWithShape="0">
            <a:gsLst>
              <a:gs pos="8000">
                <a:srgbClr val="00338D">
                  <a:alpha val="87000"/>
                </a:srgbClr>
              </a:gs>
              <a:gs pos="100000">
                <a:srgbClr val="7A2582">
                  <a:alpha val="8700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2CB374AE-15A5-DE1F-8DBA-A37E95B9710D}"/>
              </a:ext>
            </a:extLst>
          </p:cNvPr>
          <p:cNvSpPr txBox="1">
            <a:spLocks/>
          </p:cNvSpPr>
          <p:nvPr/>
        </p:nvSpPr>
        <p:spPr>
          <a:xfrm>
            <a:off x="-20626" y="2870581"/>
            <a:ext cx="12182692" cy="110205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g-BG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uLnTx/>
                <a:uFillTx/>
                <a:latin typeface="Arial"/>
                <a:ea typeface="ヒラギノ角ゴ Pro W3"/>
                <a:cs typeface="Arial"/>
              </a:rPr>
              <a:t>КАК ДА СЕ СВЪРЗВАМЕ С БЪДЕЩИ ЧЛЕНОВЕ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127000" dist="63500" dir="2700000" algn="tl" rotWithShape="0">
                  <a:srgbClr val="0D2240">
                    <a:alpha val="25000"/>
                  </a:srgbClr>
                </a:outerShdw>
              </a:effectLst>
              <a:uLnTx/>
              <a:uFillTx/>
              <a:latin typeface="Arial"/>
              <a:ea typeface="ヒラギノ角ゴ Pro W3"/>
              <a:cs typeface="Arial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2F00FC0-74AA-520C-6982-9AF47A43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28C695-0FD9-0CA5-F35C-AB7E2E553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6D964D-31CE-FD39-1A84-3EA40DF594FB}"/>
              </a:ext>
            </a:extLst>
          </p:cNvPr>
          <p:cNvSpPr/>
          <p:nvPr/>
        </p:nvSpPr>
        <p:spPr>
          <a:xfrm rot="5400000" flipH="1">
            <a:off x="6061351" y="4008803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168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EE30D2A-868A-96D7-2146-AC91BD290E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1032" y="-705132"/>
            <a:ext cx="6677921" cy="765465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D83A358-9DD9-202A-97EB-5213EB2E3A68}"/>
              </a:ext>
            </a:extLst>
          </p:cNvPr>
          <p:cNvGrpSpPr/>
          <p:nvPr/>
        </p:nvGrpSpPr>
        <p:grpSpPr>
          <a:xfrm>
            <a:off x="-3051" y="91052"/>
            <a:ext cx="12192003" cy="6858471"/>
            <a:chOff x="-3" y="1"/>
            <a:chExt cx="12192003" cy="6858471"/>
          </a:xfrm>
        </p:grpSpPr>
        <p:sp>
          <p:nvSpPr>
            <p:cNvPr id="10" name="Background - Overlay" hidden="1">
              <a:extLst>
                <a:ext uri="{FF2B5EF4-FFF2-40B4-BE49-F238E27FC236}">
                  <a16:creationId xmlns:a16="http://schemas.microsoft.com/office/drawing/2014/main" id="{F1D3BE57-7E87-4970-5529-CBA22AE94D3F}"/>
                </a:ext>
              </a:extLst>
            </p:cNvPr>
            <p:cNvSpPr/>
            <p:nvPr/>
          </p:nvSpPr>
          <p:spPr>
            <a:xfrm>
              <a:off x="0" y="472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000"/>
                  </a:srgbClr>
                </a:gs>
                <a:gs pos="98000">
                  <a:srgbClr val="7A2582">
                    <a:alpha val="74805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DC8AA71-55A8-3649-9696-D505B3711E6E}"/>
                </a:ext>
              </a:extLst>
            </p:cNvPr>
            <p:cNvSpPr/>
            <p:nvPr/>
          </p:nvSpPr>
          <p:spPr>
            <a:xfrm rot="16200000" flipV="1">
              <a:off x="-162545" y="162543"/>
              <a:ext cx="6858000" cy="6532915"/>
            </a:xfrm>
            <a:custGeom>
              <a:avLst/>
              <a:gdLst>
                <a:gd name="connsiteX0" fmla="*/ 0 w 6858000"/>
                <a:gd name="connsiteY0" fmla="*/ 922089 h 6647770"/>
                <a:gd name="connsiteX1" fmla="*/ 0 w 6858000"/>
                <a:gd name="connsiteY1" fmla="*/ 2959412 h 6647770"/>
                <a:gd name="connsiteX2" fmla="*/ 0 w 6858000"/>
                <a:gd name="connsiteY2" fmla="*/ 4610448 h 6647770"/>
                <a:gd name="connsiteX3" fmla="*/ 0 w 6858000"/>
                <a:gd name="connsiteY3" fmla="*/ 6647770 h 6647770"/>
                <a:gd name="connsiteX4" fmla="*/ 6858000 w 6858000"/>
                <a:gd name="connsiteY4" fmla="*/ 6647770 h 6647770"/>
                <a:gd name="connsiteX5" fmla="*/ 6858000 w 6858000"/>
                <a:gd name="connsiteY5" fmla="*/ 4610448 h 6647770"/>
                <a:gd name="connsiteX6" fmla="*/ 6858000 w 6858000"/>
                <a:gd name="connsiteY6" fmla="*/ 2037322 h 6647770"/>
                <a:gd name="connsiteX7" fmla="*/ 6858000 w 6858000"/>
                <a:gd name="connsiteY7" fmla="*/ 0 h 664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0" h="6647770">
                  <a:moveTo>
                    <a:pt x="0" y="922089"/>
                  </a:moveTo>
                  <a:lnTo>
                    <a:pt x="0" y="2959412"/>
                  </a:lnTo>
                  <a:lnTo>
                    <a:pt x="0" y="4610448"/>
                  </a:lnTo>
                  <a:lnTo>
                    <a:pt x="0" y="6647770"/>
                  </a:lnTo>
                  <a:lnTo>
                    <a:pt x="6858000" y="6647770"/>
                  </a:lnTo>
                  <a:lnTo>
                    <a:pt x="6858000" y="4610448"/>
                  </a:lnTo>
                  <a:lnTo>
                    <a:pt x="6858000" y="2037322"/>
                  </a:lnTo>
                  <a:lnTo>
                    <a:pt x="6858000" y="0"/>
                  </a:lnTo>
                  <a:close/>
                </a:path>
              </a:pathLst>
            </a:cu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441090" y="1619532"/>
            <a:ext cx="7440162" cy="248493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lang="bg-BG" sz="6500" b="1" kern="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Във </a:t>
            </a:r>
            <a:r>
              <a:rPr lang="bg-BG" sz="6500" b="1" kern="0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всеки</a:t>
            </a:r>
            <a:r>
              <a:rPr lang="bg-BG" sz="6500" b="1" kern="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lang="bg-BG" sz="6500" b="1" kern="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от нас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lang="bg-BG" sz="6500" b="1" kern="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живее </a:t>
            </a:r>
            <a:r>
              <a:rPr kumimoji="0" lang="en-US" sz="6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Lion</a:t>
            </a:r>
            <a:endParaRPr kumimoji="0" lang="en-US" sz="65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A68F3A-E16B-E5A8-F6CE-F9C44758CECB}"/>
              </a:ext>
            </a:extLst>
          </p:cNvPr>
          <p:cNvGrpSpPr/>
          <p:nvPr/>
        </p:nvGrpSpPr>
        <p:grpSpPr>
          <a:xfrm>
            <a:off x="3383280" y="4276024"/>
            <a:ext cx="2338252" cy="557233"/>
            <a:chOff x="6301119" y="2939551"/>
            <a:chExt cx="1369876" cy="307606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FF60174F-B523-F54E-924F-E45AA04B1FF4}"/>
                </a:ext>
              </a:extLst>
            </p:cNvPr>
            <p:cNvSpPr/>
            <p:nvPr/>
          </p:nvSpPr>
          <p:spPr bwMode="auto">
            <a:xfrm rot="18900000">
              <a:off x="7125151" y="2939551"/>
              <a:ext cx="545844" cy="168781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lvl="0" indent="-60960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174CA70-D4B5-9D47-AFFF-3C3891B01A8A}"/>
                </a:ext>
              </a:extLst>
            </p:cNvPr>
            <p:cNvSpPr/>
            <p:nvPr/>
          </p:nvSpPr>
          <p:spPr>
            <a:xfrm rot="5400000" flipH="1">
              <a:off x="6730383" y="2737389"/>
              <a:ext cx="80504" cy="9390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2" name="Body Copy">
            <a:extLst>
              <a:ext uri="{FF2B5EF4-FFF2-40B4-BE49-F238E27FC236}">
                <a16:creationId xmlns:a16="http://schemas.microsoft.com/office/drawing/2014/main" id="{23CA2E03-47BC-B842-AF33-9E7B6ABD7D05}"/>
              </a:ext>
            </a:extLst>
          </p:cNvPr>
          <p:cNvSpPr txBox="1">
            <a:spLocks/>
          </p:cNvSpPr>
          <p:nvPr/>
        </p:nvSpPr>
        <p:spPr>
          <a:xfrm>
            <a:off x="674592" y="297083"/>
            <a:ext cx="5831103" cy="35217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endParaRPr kumimoji="0" lang="en-US" sz="1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148856-0506-D567-3915-BF00D6FE16F0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0102607-214C-70F7-97A6-595942FC15D3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8" name="Background - Solid">
                <a:extLst>
                  <a:ext uri="{FF2B5EF4-FFF2-40B4-BE49-F238E27FC236}">
                    <a16:creationId xmlns:a16="http://schemas.microsoft.com/office/drawing/2014/main" id="{16C68505-F0C2-8952-1A64-49A38E1C4E03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5C828EA-2FF7-173A-4E48-2A1D7A8FD6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7A819C3-797F-B61A-9D59-51133C726453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Page Number - White">
            <a:extLst>
              <a:ext uri="{FF2B5EF4-FFF2-40B4-BE49-F238E27FC236}">
                <a16:creationId xmlns:a16="http://schemas.microsoft.com/office/drawing/2014/main" id="{952E1C59-04A4-E805-6C0E-A358D4BBC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446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F72B06CB-759D-0B1C-1ECC-68152494BD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A2582"/>
              </a:gs>
              <a:gs pos="98000">
                <a:srgbClr val="00338D"/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Open Sans Regular" charset="0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F2854DC-8C47-A66F-07A8-5C4B25B95656}"/>
              </a:ext>
            </a:extLst>
          </p:cNvPr>
          <p:cNvGrpSpPr/>
          <p:nvPr/>
        </p:nvGrpSpPr>
        <p:grpSpPr>
          <a:xfrm>
            <a:off x="9744164" y="2091908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AE56DD7-B4FD-B24D-7C40-3C072C335533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AE198A6-2464-1AF1-6DD5-C8FCF8E3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BF85CC1-455C-14B9-6BB0-7E85DFACC226}"/>
              </a:ext>
            </a:extLst>
          </p:cNvPr>
          <p:cNvGrpSpPr/>
          <p:nvPr/>
        </p:nvGrpSpPr>
        <p:grpSpPr>
          <a:xfrm>
            <a:off x="7395818" y="2072617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B76ACB1-CBAD-6008-BC82-EBD88D096F96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F857828-83A0-7224-E71A-C30DB600C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DC06BB4-9EA1-EB73-9501-00A599E37C02}"/>
              </a:ext>
            </a:extLst>
          </p:cNvPr>
          <p:cNvGrpSpPr/>
          <p:nvPr/>
        </p:nvGrpSpPr>
        <p:grpSpPr>
          <a:xfrm>
            <a:off x="5047471" y="2091908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37F34B4-5571-E194-384B-3FCBAABB00A5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DCF2A41-434A-2731-6B81-128B8F632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E8C6914-2A70-84C4-AF39-332698862FAE}"/>
              </a:ext>
            </a:extLst>
          </p:cNvPr>
          <p:cNvGrpSpPr/>
          <p:nvPr/>
        </p:nvGrpSpPr>
        <p:grpSpPr>
          <a:xfrm>
            <a:off x="2699123" y="2091908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5353E34-B591-4A00-071F-68F65898825A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0244622F-F65E-8CA5-EECF-0129408E9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68D62C5-1C65-8070-E313-F974942185DF}"/>
              </a:ext>
            </a:extLst>
          </p:cNvPr>
          <p:cNvGrpSpPr/>
          <p:nvPr/>
        </p:nvGrpSpPr>
        <p:grpSpPr>
          <a:xfrm>
            <a:off x="350774" y="2091908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780A9FE-8D83-A112-9860-DFCAE8AEFE92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A419017-47F2-CBA2-EA71-0D2AE55B9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sp>
        <p:nvSpPr>
          <p:cNvPr id="9" name="Body Copy">
            <a:extLst>
              <a:ext uri="{FF2B5EF4-FFF2-40B4-BE49-F238E27FC236}">
                <a16:creationId xmlns:a16="http://schemas.microsoft.com/office/drawing/2014/main" id="{0B430606-7096-46E5-9278-3F82ACB9C2D9}"/>
              </a:ext>
            </a:extLst>
          </p:cNvPr>
          <p:cNvSpPr txBox="1">
            <a:spLocks/>
          </p:cNvSpPr>
          <p:nvPr/>
        </p:nvSpPr>
        <p:spPr>
          <a:xfrm>
            <a:off x="457985" y="831820"/>
            <a:ext cx="8789923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bg-BG" sz="5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Ползите да бъдеш </a:t>
            </a: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Lion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6142E9-03AC-F024-23D6-02F030F3C297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7DE94BC-5174-1B1B-C254-F83BB83CD995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7" name="Background - Solid">
                <a:extLst>
                  <a:ext uri="{FF2B5EF4-FFF2-40B4-BE49-F238E27FC236}">
                    <a16:creationId xmlns:a16="http://schemas.microsoft.com/office/drawing/2014/main" id="{B82DE017-3C43-7B9C-A100-E9CC1B1B18F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1198E51-06C7-1D45-B104-4A2D7B6CF5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34E7058-FC02-5397-1EB6-437D676EE346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8423E237-D12A-C2F2-87E4-582DFBA52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7A3E22-2DA8-4BF0-E810-C0847797362C}"/>
              </a:ext>
            </a:extLst>
          </p:cNvPr>
          <p:cNvSpPr txBox="1"/>
          <p:nvPr/>
        </p:nvSpPr>
        <p:spPr>
          <a:xfrm>
            <a:off x="350783" y="3960544"/>
            <a:ext cx="2094004" cy="1421928"/>
          </a:xfrm>
          <a:prstGeom prst="rect">
            <a:avLst/>
          </a:prstGeom>
          <a:noFill/>
        </p:spPr>
        <p:txBody>
          <a:bodyPr wrap="square" lIns="109728" rIns="10972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Правим промени и служим с гордост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F385FA-EA2A-2A26-C711-C08D520EBF2A}"/>
              </a:ext>
            </a:extLst>
          </p:cNvPr>
          <p:cNvSpPr txBox="1"/>
          <p:nvPr/>
        </p:nvSpPr>
        <p:spPr>
          <a:xfrm>
            <a:off x="2699129" y="3960544"/>
            <a:ext cx="2094004" cy="2086725"/>
          </a:xfrm>
          <a:prstGeom prst="rect">
            <a:avLst/>
          </a:prstGeom>
          <a:noFill/>
        </p:spPr>
        <p:txBody>
          <a:bodyPr wrap="square" lIns="109728" rIns="10972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Създаваме мрежа от познанства и нови приятели в цял свят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809A14-0CA5-76DD-B6EA-CF080EC4D6D2}"/>
              </a:ext>
            </a:extLst>
          </p:cNvPr>
          <p:cNvSpPr txBox="1"/>
          <p:nvPr/>
        </p:nvSpPr>
        <p:spPr>
          <a:xfrm>
            <a:off x="5047475" y="3960544"/>
            <a:ext cx="2094004" cy="1754326"/>
          </a:xfrm>
          <a:prstGeom prst="rect">
            <a:avLst/>
          </a:prstGeom>
          <a:noFill/>
        </p:spPr>
        <p:txBody>
          <a:bodyPr wrap="square" lIns="109728" tIns="45720" rIns="109728" bIns="4572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bg-BG" sz="2400" b="1" dirty="0">
                <a:solidFill>
                  <a:prstClr val="white"/>
                </a:solidFill>
                <a:latin typeface="Arial"/>
                <a:ea typeface="ヒラギノ角ゴ Pro W3"/>
                <a:cs typeface="Arial"/>
              </a:rPr>
              <a:t>Получаваме и даваме доверие като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Lions</a:t>
            </a: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членове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1D3690-D40F-E697-3A17-47EAF2225982}"/>
              </a:ext>
            </a:extLst>
          </p:cNvPr>
          <p:cNvSpPr txBox="1"/>
          <p:nvPr/>
        </p:nvSpPr>
        <p:spPr>
          <a:xfrm>
            <a:off x="7395821" y="3960544"/>
            <a:ext cx="2094004" cy="1089529"/>
          </a:xfrm>
          <a:prstGeom prst="rect">
            <a:avLst/>
          </a:prstGeom>
          <a:noFill/>
        </p:spPr>
        <p:txBody>
          <a:bodyPr wrap="square" lIns="109728" rIns="10972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Изграждаме се като лидери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E11E60-C085-1B75-F83F-C4E726298A4A}"/>
              </a:ext>
            </a:extLst>
          </p:cNvPr>
          <p:cNvSpPr txBox="1"/>
          <p:nvPr/>
        </p:nvSpPr>
        <p:spPr>
          <a:xfrm>
            <a:off x="9744165" y="3960544"/>
            <a:ext cx="2094004" cy="1089529"/>
          </a:xfrm>
          <a:prstGeom prst="rect">
            <a:avLst/>
          </a:prstGeom>
          <a:noFill/>
        </p:spPr>
        <p:txBody>
          <a:bodyPr wrap="square" lIns="109728" tIns="45720" rIns="109728" bIns="4572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Получаваме глобална подкрепа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4129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EE30D2A-868A-96D7-2146-AC91BD290E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08901" y="467832"/>
            <a:ext cx="11379202" cy="64008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D83A358-9DD9-202A-97EB-5213EB2E3A68}"/>
              </a:ext>
            </a:extLst>
          </p:cNvPr>
          <p:cNvGrpSpPr/>
          <p:nvPr/>
        </p:nvGrpSpPr>
        <p:grpSpPr>
          <a:xfrm>
            <a:off x="-3" y="112156"/>
            <a:ext cx="12192003" cy="6858471"/>
            <a:chOff x="-3" y="1"/>
            <a:chExt cx="12192003" cy="6858471"/>
          </a:xfrm>
        </p:grpSpPr>
        <p:sp>
          <p:nvSpPr>
            <p:cNvPr id="10" name="Background - Overlay" hidden="1">
              <a:extLst>
                <a:ext uri="{FF2B5EF4-FFF2-40B4-BE49-F238E27FC236}">
                  <a16:creationId xmlns:a16="http://schemas.microsoft.com/office/drawing/2014/main" id="{F1D3BE57-7E87-4970-5529-CBA22AE94D3F}"/>
                </a:ext>
              </a:extLst>
            </p:cNvPr>
            <p:cNvSpPr/>
            <p:nvPr/>
          </p:nvSpPr>
          <p:spPr>
            <a:xfrm>
              <a:off x="0" y="472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000"/>
                  </a:srgbClr>
                </a:gs>
                <a:gs pos="98000">
                  <a:srgbClr val="7A2582">
                    <a:alpha val="74805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DC8AA71-55A8-3649-9696-D505B3711E6E}"/>
                </a:ext>
              </a:extLst>
            </p:cNvPr>
            <p:cNvSpPr/>
            <p:nvPr/>
          </p:nvSpPr>
          <p:spPr>
            <a:xfrm rot="16200000" flipV="1">
              <a:off x="-162545" y="162543"/>
              <a:ext cx="6858000" cy="6532915"/>
            </a:xfrm>
            <a:custGeom>
              <a:avLst/>
              <a:gdLst>
                <a:gd name="connsiteX0" fmla="*/ 0 w 6858000"/>
                <a:gd name="connsiteY0" fmla="*/ 922089 h 6647770"/>
                <a:gd name="connsiteX1" fmla="*/ 0 w 6858000"/>
                <a:gd name="connsiteY1" fmla="*/ 2959412 h 6647770"/>
                <a:gd name="connsiteX2" fmla="*/ 0 w 6858000"/>
                <a:gd name="connsiteY2" fmla="*/ 4610448 h 6647770"/>
                <a:gd name="connsiteX3" fmla="*/ 0 w 6858000"/>
                <a:gd name="connsiteY3" fmla="*/ 6647770 h 6647770"/>
                <a:gd name="connsiteX4" fmla="*/ 6858000 w 6858000"/>
                <a:gd name="connsiteY4" fmla="*/ 6647770 h 6647770"/>
                <a:gd name="connsiteX5" fmla="*/ 6858000 w 6858000"/>
                <a:gd name="connsiteY5" fmla="*/ 4610448 h 6647770"/>
                <a:gd name="connsiteX6" fmla="*/ 6858000 w 6858000"/>
                <a:gd name="connsiteY6" fmla="*/ 2037322 h 6647770"/>
                <a:gd name="connsiteX7" fmla="*/ 6858000 w 6858000"/>
                <a:gd name="connsiteY7" fmla="*/ 0 h 664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0" h="6647770">
                  <a:moveTo>
                    <a:pt x="0" y="922089"/>
                  </a:moveTo>
                  <a:lnTo>
                    <a:pt x="0" y="2959412"/>
                  </a:lnTo>
                  <a:lnTo>
                    <a:pt x="0" y="4610448"/>
                  </a:lnTo>
                  <a:lnTo>
                    <a:pt x="0" y="6647770"/>
                  </a:lnTo>
                  <a:lnTo>
                    <a:pt x="6858000" y="6647770"/>
                  </a:lnTo>
                  <a:lnTo>
                    <a:pt x="6858000" y="4610448"/>
                  </a:lnTo>
                  <a:lnTo>
                    <a:pt x="6858000" y="2037322"/>
                  </a:lnTo>
                  <a:lnTo>
                    <a:pt x="6858000" y="0"/>
                  </a:lnTo>
                  <a:close/>
                </a:path>
              </a:pathLst>
            </a:cu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441090" y="873346"/>
            <a:ext cx="5460946" cy="196406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bg-BG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Открийте какво </a:t>
            </a:r>
            <a:r>
              <a:rPr kumimoji="0" lang="bg-BG" sz="4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търсят</a:t>
            </a:r>
            <a:r>
              <a:rPr kumimoji="0" lang="bg-BG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потенциалните членове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A68F3A-E16B-E5A8-F6CE-F9C44758CECB}"/>
              </a:ext>
            </a:extLst>
          </p:cNvPr>
          <p:cNvGrpSpPr/>
          <p:nvPr/>
        </p:nvGrpSpPr>
        <p:grpSpPr>
          <a:xfrm>
            <a:off x="2220267" y="3577653"/>
            <a:ext cx="1369876" cy="307606"/>
            <a:chOff x="6301119" y="2939551"/>
            <a:chExt cx="1369876" cy="307606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FF60174F-B523-F54E-924F-E45AA04B1FF4}"/>
                </a:ext>
              </a:extLst>
            </p:cNvPr>
            <p:cNvSpPr/>
            <p:nvPr/>
          </p:nvSpPr>
          <p:spPr bwMode="auto">
            <a:xfrm rot="18900000">
              <a:off x="7125151" y="2939551"/>
              <a:ext cx="545844" cy="168781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lvl="0" indent="-60960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174CA70-D4B5-9D47-AFFF-3C3891B01A8A}"/>
                </a:ext>
              </a:extLst>
            </p:cNvPr>
            <p:cNvSpPr/>
            <p:nvPr/>
          </p:nvSpPr>
          <p:spPr>
            <a:xfrm rot="5400000" flipH="1">
              <a:off x="6730383" y="2737389"/>
              <a:ext cx="80504" cy="9390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2" name="Body Copy">
            <a:extLst>
              <a:ext uri="{FF2B5EF4-FFF2-40B4-BE49-F238E27FC236}">
                <a16:creationId xmlns:a16="http://schemas.microsoft.com/office/drawing/2014/main" id="{23CA2E03-47BC-B842-AF33-9E7B6ABD7D05}"/>
              </a:ext>
            </a:extLst>
          </p:cNvPr>
          <p:cNvSpPr txBox="1">
            <a:spLocks/>
          </p:cNvSpPr>
          <p:nvPr/>
        </p:nvSpPr>
        <p:spPr>
          <a:xfrm>
            <a:off x="674592" y="297083"/>
            <a:ext cx="5831103" cy="35217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endParaRPr kumimoji="0" lang="en-US" sz="1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148856-0506-D567-3915-BF00D6FE16F0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0102607-214C-70F7-97A6-595942FC15D3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8" name="Background - Solid">
                <a:extLst>
                  <a:ext uri="{FF2B5EF4-FFF2-40B4-BE49-F238E27FC236}">
                    <a16:creationId xmlns:a16="http://schemas.microsoft.com/office/drawing/2014/main" id="{16C68505-F0C2-8952-1A64-49A38E1C4E03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5C828EA-2FF7-173A-4E48-2A1D7A8FD6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7A819C3-797F-B61A-9D59-51133C726453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Page Number - White">
            <a:extLst>
              <a:ext uri="{FF2B5EF4-FFF2-40B4-BE49-F238E27FC236}">
                <a16:creationId xmlns:a16="http://schemas.microsoft.com/office/drawing/2014/main" id="{952E1C59-04A4-E805-6C0E-A358D4BBC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B1ECF-B27A-F94C-CA0B-134EF1E990F4}"/>
              </a:ext>
            </a:extLst>
          </p:cNvPr>
          <p:cNvSpPr txBox="1"/>
          <p:nvPr/>
        </p:nvSpPr>
        <p:spPr>
          <a:xfrm>
            <a:off x="602481" y="4011967"/>
            <a:ext cx="5113636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Етап от живота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Професия или занятие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g-BG" sz="2800" dirty="0">
                <a:solidFill>
                  <a:prstClr val="white"/>
                </a:solidFill>
                <a:latin typeface="Arial"/>
                <a:ea typeface="ヒラギノ角ゴ Pro W3"/>
                <a:cs typeface="Arial"/>
              </a:rPr>
              <a:t>Лични интереси и хобита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1284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16BE68D-02B1-AAC7-4573-03484EED9E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128" r="20128"/>
          <a:stretch/>
        </p:blipFill>
        <p:spPr>
          <a:xfrm>
            <a:off x="6505695" y="383125"/>
            <a:ext cx="6876989" cy="6474875"/>
          </a:xfrm>
          <a:prstGeom prst="rect">
            <a:avLst/>
          </a:prstGeom>
        </p:spPr>
      </p:pic>
      <p:sp>
        <p:nvSpPr>
          <p:cNvPr id="5" name="Background - Overlay" hidden="1">
            <a:extLst>
              <a:ext uri="{FF2B5EF4-FFF2-40B4-BE49-F238E27FC236}">
                <a16:creationId xmlns:a16="http://schemas.microsoft.com/office/drawing/2014/main" id="{4DF2CE41-B27A-B462-AEDD-324F68AAAED1}"/>
              </a:ext>
            </a:extLst>
          </p:cNvPr>
          <p:cNvSpPr/>
          <p:nvPr/>
        </p:nvSpPr>
        <p:spPr>
          <a:xfrm>
            <a:off x="-3048" y="472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000"/>
                </a:srgbClr>
              </a:gs>
              <a:gs pos="98000">
                <a:srgbClr val="7A2582">
                  <a:alpha val="74805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76E77B3-BE82-2A17-E597-B6A7FD275D6D}"/>
              </a:ext>
            </a:extLst>
          </p:cNvPr>
          <p:cNvSpPr/>
          <p:nvPr/>
        </p:nvSpPr>
        <p:spPr>
          <a:xfrm rot="16200000" flipV="1">
            <a:off x="1193103" y="-1193104"/>
            <a:ext cx="6858000" cy="9244209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 - White">
            <a:extLst>
              <a:ext uri="{FF2B5EF4-FFF2-40B4-BE49-F238E27FC236}">
                <a16:creationId xmlns:a16="http://schemas.microsoft.com/office/drawing/2014/main" id="{B607065A-3A05-D58A-2F53-B6D141908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13" name="Body Copy">
            <a:extLst>
              <a:ext uri="{FF2B5EF4-FFF2-40B4-BE49-F238E27FC236}">
                <a16:creationId xmlns:a16="http://schemas.microsoft.com/office/drawing/2014/main" id="{DEB91E1D-16BE-9CE0-64FC-301F6A0948CA}"/>
              </a:ext>
            </a:extLst>
          </p:cNvPr>
          <p:cNvSpPr txBox="1">
            <a:spLocks/>
          </p:cNvSpPr>
          <p:nvPr/>
        </p:nvSpPr>
        <p:spPr>
          <a:xfrm>
            <a:off x="674592" y="297083"/>
            <a:ext cx="5831103" cy="35217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endParaRPr kumimoji="0" lang="en-US" sz="1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14" name="Body Copy">
            <a:extLst>
              <a:ext uri="{FF2B5EF4-FFF2-40B4-BE49-F238E27FC236}">
                <a16:creationId xmlns:a16="http://schemas.microsoft.com/office/drawing/2014/main" id="{C09314DA-F5B7-735F-FEA2-9B79DF8C88D9}"/>
              </a:ext>
            </a:extLst>
          </p:cNvPr>
          <p:cNvSpPr txBox="1">
            <a:spLocks/>
          </p:cNvSpPr>
          <p:nvPr/>
        </p:nvSpPr>
        <p:spPr>
          <a:xfrm>
            <a:off x="457985" y="607292"/>
            <a:ext cx="5831103" cy="147077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bg-BG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Упражнение за ценни връзки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15E0A3-0F61-9E5D-15F3-408015C298AC}"/>
              </a:ext>
            </a:extLst>
          </p:cNvPr>
          <p:cNvSpPr txBox="1"/>
          <p:nvPr/>
        </p:nvSpPr>
        <p:spPr>
          <a:xfrm>
            <a:off x="457985" y="1885245"/>
            <a:ext cx="7571199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Групирайте се по двойки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. </a:t>
            </a: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Решете кой ще говори първи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(</a:t>
            </a:r>
            <a:r>
              <a:rPr lang="bg-BG" sz="2400" dirty="0">
                <a:solidFill>
                  <a:prstClr val="white"/>
                </a:solidFill>
                <a:latin typeface="Arial"/>
                <a:ea typeface="ヒラギノ角ゴ Pro W3"/>
                <a:cs typeface="Arial"/>
              </a:rPr>
              <a:t>рекрутър</a:t>
            </a:r>
            <a:r>
              <a:rPr lang="en-US" sz="2400" dirty="0">
                <a:solidFill>
                  <a:prstClr val="white"/>
                </a:solidFill>
                <a:latin typeface="Arial"/>
                <a:ea typeface="ヒラギノ角ゴ Pro W3"/>
                <a:cs typeface="Arial"/>
              </a:rPr>
              <a:t>)</a:t>
            </a: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g-BG" sz="2400" dirty="0">
                <a:solidFill>
                  <a:prstClr val="white"/>
                </a:solidFill>
                <a:latin typeface="Arial"/>
                <a:ea typeface="ヒラギノ角ゴ Pro W3"/>
                <a:cs typeface="Arial"/>
              </a:rPr>
              <a:t>За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5 </a:t>
            </a: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минути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g-BG" sz="2400" dirty="0">
                <a:solidFill>
                  <a:prstClr val="white"/>
                </a:solidFill>
                <a:latin typeface="Arial"/>
                <a:ea typeface="ヒラギノ角ゴ Pro W3"/>
                <a:cs typeface="Arial"/>
              </a:rPr>
              <a:t>Рекрутъра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lang="bg-BG" sz="2400" dirty="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задава въпроси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lang="bg-BG" sz="2400" dirty="0">
                <a:solidFill>
                  <a:prstClr val="white"/>
                </a:solidFill>
                <a:latin typeface="Arial"/>
                <a:ea typeface="ヒラギノ角ゴ Pro W3"/>
                <a:cs typeface="Arial"/>
              </a:rPr>
              <a:t>за да научи повече за потенциалния член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g-BG" sz="2400" dirty="0">
                <a:solidFill>
                  <a:prstClr val="white"/>
                </a:solidFill>
                <a:latin typeface="Arial"/>
                <a:ea typeface="ヒラギノ角ゴ Pro W3"/>
                <a:cs typeface="Arial"/>
              </a:rPr>
              <a:t>Рекрутъра насочва темата и представя </a:t>
            </a:r>
            <a:r>
              <a:rPr lang="bg-BG" sz="2400" dirty="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съответстващи ползи </a:t>
            </a:r>
            <a:r>
              <a:rPr lang="bg-BG" sz="2400" dirty="0">
                <a:solidFill>
                  <a:prstClr val="white"/>
                </a:solidFill>
                <a:latin typeface="Arial"/>
                <a:ea typeface="ヒラギノ角ゴ Pro W3"/>
                <a:cs typeface="Arial"/>
              </a:rPr>
              <a:t>от членството 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Lions</a:t>
            </a: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Сменете ролите си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g-BG" sz="2400" dirty="0">
                <a:solidFill>
                  <a:prstClr val="white"/>
                </a:solidFill>
                <a:latin typeface="Arial"/>
                <a:ea typeface="ヒラギノ角ゴ Pro W3"/>
                <a:cs typeface="Arial"/>
              </a:rPr>
              <a:t>Намерете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lang="bg-BG" sz="2400" dirty="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нов партньор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lang="bg-BG" sz="2400" dirty="0">
                <a:solidFill>
                  <a:prstClr val="white"/>
                </a:solidFill>
                <a:latin typeface="Arial"/>
                <a:ea typeface="ヒラギノ角ゴ Pro W3"/>
                <a:cs typeface="Arial"/>
              </a:rPr>
              <a:t>и започнете отново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g-BG" sz="2400" dirty="0">
                <a:solidFill>
                  <a:prstClr val="white"/>
                </a:solidFill>
                <a:latin typeface="Arial"/>
                <a:ea typeface="ヒラギノ角ゴ Pro W3"/>
                <a:cs typeface="Arial"/>
              </a:rPr>
              <a:t>Проведете </a:t>
            </a:r>
            <a:r>
              <a:rPr lang="bg-BG" sz="2400" dirty="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три разговора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Забавлявайте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се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22798B-7390-3387-01C4-063E4AE1F79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5CB925D-56D4-62B8-A450-FB6692093C46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9" name="Background - Solid">
                <a:extLst>
                  <a:ext uri="{FF2B5EF4-FFF2-40B4-BE49-F238E27FC236}">
                    <a16:creationId xmlns:a16="http://schemas.microsoft.com/office/drawing/2014/main" id="{921CC838-245C-BD60-F487-8F7EB9B5FFA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477BEB7-C5D0-AE93-72CC-B7D8A68EB6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CB9C563-C165-8C8B-8654-5E2AEA547318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1030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EE30D2A-868A-96D7-2146-AC91BD290E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43937" y="480093"/>
            <a:ext cx="11379202" cy="64008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D83A358-9DD9-202A-97EB-5213EB2E3A68}"/>
              </a:ext>
            </a:extLst>
          </p:cNvPr>
          <p:cNvGrpSpPr/>
          <p:nvPr/>
        </p:nvGrpSpPr>
        <p:grpSpPr>
          <a:xfrm>
            <a:off x="-4" y="112156"/>
            <a:ext cx="12192004" cy="6858471"/>
            <a:chOff x="-4" y="1"/>
            <a:chExt cx="12192004" cy="6858471"/>
          </a:xfrm>
        </p:grpSpPr>
        <p:sp>
          <p:nvSpPr>
            <p:cNvPr id="10" name="Background - Overlay" hidden="1">
              <a:extLst>
                <a:ext uri="{FF2B5EF4-FFF2-40B4-BE49-F238E27FC236}">
                  <a16:creationId xmlns:a16="http://schemas.microsoft.com/office/drawing/2014/main" id="{F1D3BE57-7E87-4970-5529-CBA22AE94D3F}"/>
                </a:ext>
              </a:extLst>
            </p:cNvPr>
            <p:cNvSpPr/>
            <p:nvPr/>
          </p:nvSpPr>
          <p:spPr>
            <a:xfrm>
              <a:off x="0" y="472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000"/>
                  </a:srgbClr>
                </a:gs>
                <a:gs pos="98000">
                  <a:srgbClr val="7A2582">
                    <a:alpha val="74805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DC8AA71-55A8-3649-9696-D505B3711E6E}"/>
                </a:ext>
              </a:extLst>
            </p:cNvPr>
            <p:cNvSpPr/>
            <p:nvPr/>
          </p:nvSpPr>
          <p:spPr>
            <a:xfrm rot="16200000" flipV="1">
              <a:off x="324850" y="-324853"/>
              <a:ext cx="6858000" cy="7507708"/>
            </a:xfrm>
            <a:custGeom>
              <a:avLst/>
              <a:gdLst>
                <a:gd name="connsiteX0" fmla="*/ 0 w 6858000"/>
                <a:gd name="connsiteY0" fmla="*/ 922089 h 6647770"/>
                <a:gd name="connsiteX1" fmla="*/ 0 w 6858000"/>
                <a:gd name="connsiteY1" fmla="*/ 2959412 h 6647770"/>
                <a:gd name="connsiteX2" fmla="*/ 0 w 6858000"/>
                <a:gd name="connsiteY2" fmla="*/ 4610448 h 6647770"/>
                <a:gd name="connsiteX3" fmla="*/ 0 w 6858000"/>
                <a:gd name="connsiteY3" fmla="*/ 6647770 h 6647770"/>
                <a:gd name="connsiteX4" fmla="*/ 6858000 w 6858000"/>
                <a:gd name="connsiteY4" fmla="*/ 6647770 h 6647770"/>
                <a:gd name="connsiteX5" fmla="*/ 6858000 w 6858000"/>
                <a:gd name="connsiteY5" fmla="*/ 4610448 h 6647770"/>
                <a:gd name="connsiteX6" fmla="*/ 6858000 w 6858000"/>
                <a:gd name="connsiteY6" fmla="*/ 2037322 h 6647770"/>
                <a:gd name="connsiteX7" fmla="*/ 6858000 w 6858000"/>
                <a:gd name="connsiteY7" fmla="*/ 0 h 664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0" h="6647770">
                  <a:moveTo>
                    <a:pt x="0" y="922089"/>
                  </a:moveTo>
                  <a:lnTo>
                    <a:pt x="0" y="2959412"/>
                  </a:lnTo>
                  <a:lnTo>
                    <a:pt x="0" y="4610448"/>
                  </a:lnTo>
                  <a:lnTo>
                    <a:pt x="0" y="6647770"/>
                  </a:lnTo>
                  <a:lnTo>
                    <a:pt x="6858000" y="6647770"/>
                  </a:lnTo>
                  <a:lnTo>
                    <a:pt x="6858000" y="4610448"/>
                  </a:lnTo>
                  <a:lnTo>
                    <a:pt x="6858000" y="2037322"/>
                  </a:lnTo>
                  <a:lnTo>
                    <a:pt x="6858000" y="0"/>
                  </a:lnTo>
                  <a:close/>
                </a:path>
              </a:pathLst>
            </a:cu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745888" y="1789242"/>
            <a:ext cx="5654910" cy="196406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bg-BG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По-силни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bg-BG" sz="7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заедно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. </a:t>
            </a:r>
            <a:r>
              <a:rPr kumimoji="0" lang="bg-BG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Винаги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A68F3A-E16B-E5A8-F6CE-F9C44758CECB}"/>
              </a:ext>
            </a:extLst>
          </p:cNvPr>
          <p:cNvGrpSpPr/>
          <p:nvPr/>
        </p:nvGrpSpPr>
        <p:grpSpPr>
          <a:xfrm>
            <a:off x="3210003" y="4997062"/>
            <a:ext cx="1369876" cy="307606"/>
            <a:chOff x="6301119" y="2939551"/>
            <a:chExt cx="1369876" cy="307606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FF60174F-B523-F54E-924F-E45AA04B1FF4}"/>
                </a:ext>
              </a:extLst>
            </p:cNvPr>
            <p:cNvSpPr/>
            <p:nvPr/>
          </p:nvSpPr>
          <p:spPr bwMode="auto">
            <a:xfrm rot="18900000">
              <a:off x="7125151" y="2939551"/>
              <a:ext cx="545844" cy="168781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lvl="0" indent="-60960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174CA70-D4B5-9D47-AFFF-3C3891B01A8A}"/>
                </a:ext>
              </a:extLst>
            </p:cNvPr>
            <p:cNvSpPr/>
            <p:nvPr/>
          </p:nvSpPr>
          <p:spPr>
            <a:xfrm rot="5400000" flipH="1">
              <a:off x="6730383" y="2737389"/>
              <a:ext cx="80504" cy="9390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2" name="Body Copy">
            <a:extLst>
              <a:ext uri="{FF2B5EF4-FFF2-40B4-BE49-F238E27FC236}">
                <a16:creationId xmlns:a16="http://schemas.microsoft.com/office/drawing/2014/main" id="{23CA2E03-47BC-B842-AF33-9E7B6ABD7D05}"/>
              </a:ext>
            </a:extLst>
          </p:cNvPr>
          <p:cNvSpPr txBox="1">
            <a:spLocks/>
          </p:cNvSpPr>
          <p:nvPr/>
        </p:nvSpPr>
        <p:spPr>
          <a:xfrm>
            <a:off x="674592" y="297083"/>
            <a:ext cx="5831103" cy="35217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endParaRPr kumimoji="0" lang="en-US" sz="1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148856-0506-D567-3915-BF00D6FE16F0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0102607-214C-70F7-97A6-595942FC15D3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8" name="Background - Solid">
                <a:extLst>
                  <a:ext uri="{FF2B5EF4-FFF2-40B4-BE49-F238E27FC236}">
                    <a16:creationId xmlns:a16="http://schemas.microsoft.com/office/drawing/2014/main" id="{16C68505-F0C2-8952-1A64-49A38E1C4E03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5C828EA-2FF7-173A-4E48-2A1D7A8FD6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7A819C3-797F-B61A-9D59-51133C726453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Page Number - White">
            <a:extLst>
              <a:ext uri="{FF2B5EF4-FFF2-40B4-BE49-F238E27FC236}">
                <a16:creationId xmlns:a16="http://schemas.microsoft.com/office/drawing/2014/main" id="{952E1C59-04A4-E805-6C0E-A358D4BBC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6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" y="-5257"/>
            <a:ext cx="12209417" cy="6866903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26A33130-88FD-5759-376A-0FE3830808DF}"/>
              </a:ext>
            </a:extLst>
          </p:cNvPr>
          <p:cNvSpPr/>
          <p:nvPr/>
        </p:nvSpPr>
        <p:spPr>
          <a:xfrm>
            <a:off x="-17417" y="0"/>
            <a:ext cx="12218126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000"/>
                </a:srgbClr>
              </a:gs>
              <a:gs pos="98000">
                <a:srgbClr val="7A2582">
                  <a:alpha val="74805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015D6B-6F7B-C546-B15B-81A122A64AC3}"/>
              </a:ext>
            </a:extLst>
          </p:cNvPr>
          <p:cNvSpPr txBox="1">
            <a:spLocks/>
          </p:cNvSpPr>
          <p:nvPr/>
        </p:nvSpPr>
        <p:spPr>
          <a:xfrm>
            <a:off x="2238249" y="2739110"/>
            <a:ext cx="7772400" cy="192003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 Light"/>
                <a:ea typeface="+mj-ea"/>
                <a:cs typeface="Open Sans Light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bg-BG" sz="11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Благодаря</a:t>
            </a:r>
            <a:endParaRPr lang="en-US" sz="110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77007-DB48-654F-892C-631DEE861BBC}"/>
              </a:ext>
            </a:extLst>
          </p:cNvPr>
          <p:cNvSpPr txBox="1"/>
          <p:nvPr/>
        </p:nvSpPr>
        <p:spPr>
          <a:xfrm>
            <a:off x="4404334" y="6248400"/>
            <a:ext cx="339981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© 2023 Lions International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D1A173-D56F-CC2D-F6BA-C7AE399D3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714" y="1260088"/>
            <a:ext cx="5888572" cy="1061140"/>
          </a:xfrm>
          <a:prstGeom prst="rect">
            <a:avLst/>
          </a:prstGeom>
        </p:spPr>
      </p:pic>
      <p:sp>
        <p:nvSpPr>
          <p:cNvPr id="4" name="Page Number - White">
            <a:extLst>
              <a:ext uri="{FF2B5EF4-FFF2-40B4-BE49-F238E27FC236}">
                <a16:creationId xmlns:a16="http://schemas.microsoft.com/office/drawing/2014/main" id="{C3309E03-9FC1-DD6C-B9B8-A6C6DCB51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22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695D5-5C47-97A0-903D-744B0C3E9DBE}"/>
              </a:ext>
            </a:extLst>
          </p:cNvPr>
          <p:cNvGrpSpPr/>
          <p:nvPr/>
        </p:nvGrpSpPr>
        <p:grpSpPr>
          <a:xfrm>
            <a:off x="-3" y="-4539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312406E1-71E5-88CF-D6AB-0570FF0D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BF88B55C-ED4E-3DBE-EC3B-635C3B2CB12C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9B4C3285-63E5-263F-A2E7-356CC66EC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1B7FC598-FB2B-4DB9-FAC3-7FFE2DF4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93A96001-FA43-D54D-0A14-DF19D8DEAD81}"/>
              </a:ext>
            </a:extLst>
          </p:cNvPr>
          <p:cNvSpPr txBox="1">
            <a:spLocks/>
          </p:cNvSpPr>
          <p:nvPr/>
        </p:nvSpPr>
        <p:spPr>
          <a:xfrm>
            <a:off x="-10" y="1214202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bg-BG" sz="7000" kern="0" dirty="0">
                <a:solidFill>
                  <a:schemeClr val="bg1"/>
                </a:solidFill>
              </a:rPr>
              <a:t>Защото</a:t>
            </a:r>
            <a:endParaRPr lang="en-US" sz="7000" kern="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AEE9F9EB-E914-66F6-54BC-D6A7391697CC}"/>
              </a:ext>
            </a:extLst>
          </p:cNvPr>
          <p:cNvSpPr txBox="1">
            <a:spLocks/>
          </p:cNvSpPr>
          <p:nvPr/>
        </p:nvSpPr>
        <p:spPr>
          <a:xfrm>
            <a:off x="-11" y="2725931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bg-BG" kern="0" dirty="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Светът се нуждае от</a:t>
            </a:r>
          </a:p>
          <a:p>
            <a:pPr>
              <a:spcBef>
                <a:spcPts val="1000"/>
              </a:spcBef>
            </a:pPr>
            <a:r>
              <a:rPr lang="en-US" sz="800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LIONS</a:t>
            </a:r>
          </a:p>
          <a:p>
            <a:pPr>
              <a:spcBef>
                <a:spcPts val="1000"/>
              </a:spcBef>
            </a:pPr>
            <a:r>
              <a:rPr lang="bg-BG" sz="3500" kern="0" dirty="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повече от всякога</a:t>
            </a:r>
            <a:endParaRPr lang="en-US" sz="3500" kern="0" dirty="0">
              <a:solidFill>
                <a:srgbClr val="FFC000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E0651-53F6-4442-81FC-7CE34E62733A}"/>
              </a:ext>
            </a:extLst>
          </p:cNvPr>
          <p:cNvSpPr/>
          <p:nvPr/>
        </p:nvSpPr>
        <p:spPr>
          <a:xfrm rot="5400000" flipH="1">
            <a:off x="6059170" y="2215364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3D7B5E-6436-F003-A83A-68B82300D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791" y="470948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53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  <a:sym typeface="Arial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  <a:sym typeface="Arial"/>
            </a:endParaRPr>
          </a:p>
        </p:txBody>
      </p:sp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19354542-BF15-45A9-811F-D30EA0318850}"/>
              </a:ext>
            </a:extLst>
          </p:cNvPr>
          <p:cNvSpPr/>
          <p:nvPr/>
        </p:nvSpPr>
        <p:spPr>
          <a:xfrm>
            <a:off x="-3" y="0"/>
            <a:ext cx="12192000" cy="841836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</a:srgbClr>
              </a:gs>
              <a:gs pos="97000">
                <a:srgbClr val="7030A0">
                  <a:lumMod val="82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alpha val="44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1F7C4E-328F-EA71-1178-883994F8B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069" y="146484"/>
            <a:ext cx="3045823" cy="548867"/>
          </a:xfrm>
          <a:prstGeom prst="rect">
            <a:avLst/>
          </a:prstGeom>
        </p:spPr>
      </p:pic>
      <p:graphicFrame>
        <p:nvGraphicFramePr>
          <p:cNvPr id="5" name="Segnaposto contenuto 3">
            <a:extLst>
              <a:ext uri="{FF2B5EF4-FFF2-40B4-BE49-F238E27FC236}">
                <a16:creationId xmlns:a16="http://schemas.microsoft.com/office/drawing/2014/main" id="{6C1F97D2-79C4-87BF-F5E1-F938CAF361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706383"/>
              </p:ext>
            </p:extLst>
          </p:nvPr>
        </p:nvGraphicFramePr>
        <p:xfrm>
          <a:off x="214108" y="1549722"/>
          <a:ext cx="8717951" cy="50695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0917">
                  <a:extLst>
                    <a:ext uri="{9D8B030D-6E8A-4147-A177-3AD203B41FA5}">
                      <a16:colId xmlns:a16="http://schemas.microsoft.com/office/drawing/2014/main" val="236897378"/>
                    </a:ext>
                  </a:extLst>
                </a:gridCol>
                <a:gridCol w="1068443">
                  <a:extLst>
                    <a:ext uri="{9D8B030D-6E8A-4147-A177-3AD203B41FA5}">
                      <a16:colId xmlns:a16="http://schemas.microsoft.com/office/drawing/2014/main" val="4280433549"/>
                    </a:ext>
                  </a:extLst>
                </a:gridCol>
                <a:gridCol w="483818">
                  <a:extLst>
                    <a:ext uri="{9D8B030D-6E8A-4147-A177-3AD203B41FA5}">
                      <a16:colId xmlns:a16="http://schemas.microsoft.com/office/drawing/2014/main" val="488801496"/>
                    </a:ext>
                  </a:extLst>
                </a:gridCol>
                <a:gridCol w="561343">
                  <a:extLst>
                    <a:ext uri="{9D8B030D-6E8A-4147-A177-3AD203B41FA5}">
                      <a16:colId xmlns:a16="http://schemas.microsoft.com/office/drawing/2014/main" val="2387655477"/>
                    </a:ext>
                  </a:extLst>
                </a:gridCol>
                <a:gridCol w="561343">
                  <a:extLst>
                    <a:ext uri="{9D8B030D-6E8A-4147-A177-3AD203B41FA5}">
                      <a16:colId xmlns:a16="http://schemas.microsoft.com/office/drawing/2014/main" val="1208382348"/>
                    </a:ext>
                  </a:extLst>
                </a:gridCol>
                <a:gridCol w="561343">
                  <a:extLst>
                    <a:ext uri="{9D8B030D-6E8A-4147-A177-3AD203B41FA5}">
                      <a16:colId xmlns:a16="http://schemas.microsoft.com/office/drawing/2014/main" val="3824862569"/>
                    </a:ext>
                  </a:extLst>
                </a:gridCol>
                <a:gridCol w="561343">
                  <a:extLst>
                    <a:ext uri="{9D8B030D-6E8A-4147-A177-3AD203B41FA5}">
                      <a16:colId xmlns:a16="http://schemas.microsoft.com/office/drawing/2014/main" val="2158354641"/>
                    </a:ext>
                  </a:extLst>
                </a:gridCol>
                <a:gridCol w="561343">
                  <a:extLst>
                    <a:ext uri="{9D8B030D-6E8A-4147-A177-3AD203B41FA5}">
                      <a16:colId xmlns:a16="http://schemas.microsoft.com/office/drawing/2014/main" val="1584059665"/>
                    </a:ext>
                  </a:extLst>
                </a:gridCol>
                <a:gridCol w="561343">
                  <a:extLst>
                    <a:ext uri="{9D8B030D-6E8A-4147-A177-3AD203B41FA5}">
                      <a16:colId xmlns:a16="http://schemas.microsoft.com/office/drawing/2014/main" val="2789021172"/>
                    </a:ext>
                  </a:extLst>
                </a:gridCol>
                <a:gridCol w="561343">
                  <a:extLst>
                    <a:ext uri="{9D8B030D-6E8A-4147-A177-3AD203B41FA5}">
                      <a16:colId xmlns:a16="http://schemas.microsoft.com/office/drawing/2014/main" val="2615424229"/>
                    </a:ext>
                  </a:extLst>
                </a:gridCol>
                <a:gridCol w="561343">
                  <a:extLst>
                    <a:ext uri="{9D8B030D-6E8A-4147-A177-3AD203B41FA5}">
                      <a16:colId xmlns:a16="http://schemas.microsoft.com/office/drawing/2014/main" val="465478317"/>
                    </a:ext>
                  </a:extLst>
                </a:gridCol>
                <a:gridCol w="561343">
                  <a:extLst>
                    <a:ext uri="{9D8B030D-6E8A-4147-A177-3AD203B41FA5}">
                      <a16:colId xmlns:a16="http://schemas.microsoft.com/office/drawing/2014/main" val="3564530996"/>
                    </a:ext>
                  </a:extLst>
                </a:gridCol>
                <a:gridCol w="561343">
                  <a:extLst>
                    <a:ext uri="{9D8B030D-6E8A-4147-A177-3AD203B41FA5}">
                      <a16:colId xmlns:a16="http://schemas.microsoft.com/office/drawing/2014/main" val="2921810186"/>
                    </a:ext>
                  </a:extLst>
                </a:gridCol>
                <a:gridCol w="561343">
                  <a:extLst>
                    <a:ext uri="{9D8B030D-6E8A-4147-A177-3AD203B41FA5}">
                      <a16:colId xmlns:a16="http://schemas.microsoft.com/office/drawing/2014/main" val="1685246430"/>
                    </a:ext>
                  </a:extLst>
                </a:gridCol>
              </a:tblGrid>
              <a:tr h="485801">
                <a:tc>
                  <a:txBody>
                    <a:bodyPr/>
                    <a:lstStyle/>
                    <a:p>
                      <a:pPr algn="ctr" fontAlgn="b"/>
                      <a:r>
                        <a:rPr lang="bg-BG" sz="1450" u="none" strike="noStrike" baseline="0" dirty="0">
                          <a:effectLst/>
                        </a:rPr>
                        <a:t>Година</a:t>
                      </a:r>
                      <a:endParaRPr lang="it-IT" sz="1450" b="1" i="0" u="none" strike="noStrike" baseline="0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50" u="none" strike="noStrike" baseline="0" dirty="0">
                          <a:effectLst/>
                        </a:rPr>
                        <a:t>Общо членове</a:t>
                      </a:r>
                      <a:endParaRPr lang="it-IT" sz="1450" b="1" i="0" u="none" strike="noStrike" baseline="0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19339659"/>
                  </a:ext>
                </a:extLst>
              </a:tr>
              <a:tr h="29103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50" u="none" strike="noStrike" baseline="0">
                          <a:effectLst/>
                        </a:rPr>
                        <a:t>13-14</a:t>
                      </a:r>
                      <a:endParaRPr lang="it-IT" sz="1450" b="0" i="0" u="none" strike="noStrike" baseline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50" u="none" strike="noStrike" baseline="0" dirty="0">
                          <a:effectLst/>
                        </a:rPr>
                        <a:t>260.046</a:t>
                      </a:r>
                      <a:endParaRPr lang="it-IT" sz="1450" b="0" i="0" u="none" strike="noStrike" baseline="0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04885388"/>
                  </a:ext>
                </a:extLst>
              </a:tr>
              <a:tr h="29103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50" u="none" strike="noStrike" baseline="0">
                          <a:effectLst/>
                        </a:rPr>
                        <a:t>14-15</a:t>
                      </a:r>
                      <a:endParaRPr lang="it-IT" sz="1450" b="0" i="0" u="none" strike="noStrike" baseline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50" u="none" strike="noStrike" baseline="0" dirty="0">
                          <a:effectLst/>
                        </a:rPr>
                        <a:t>256.739</a:t>
                      </a:r>
                      <a:endParaRPr lang="it-IT" sz="1450" b="0" i="0" u="none" strike="noStrike" baseline="0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53989405"/>
                  </a:ext>
                </a:extLst>
              </a:tr>
              <a:tr h="29103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50" u="none" strike="noStrike" baseline="0" dirty="0">
                          <a:effectLst/>
                        </a:rPr>
                        <a:t>15-16</a:t>
                      </a:r>
                      <a:endParaRPr lang="it-IT" sz="1450" b="0" i="0" u="none" strike="noStrike" baseline="0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50" u="none" strike="noStrike" baseline="0" dirty="0">
                          <a:effectLst/>
                        </a:rPr>
                        <a:t>254.005</a:t>
                      </a:r>
                      <a:endParaRPr lang="it-IT" sz="1450" b="0" i="0" u="none" strike="noStrike" baseline="0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56151854"/>
                  </a:ext>
                </a:extLst>
              </a:tr>
              <a:tr h="29103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50" u="none" strike="noStrike" baseline="0">
                          <a:effectLst/>
                        </a:rPr>
                        <a:t>16-17</a:t>
                      </a:r>
                      <a:endParaRPr lang="it-IT" sz="1450" b="0" i="0" u="none" strike="noStrike" baseline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50" u="none" strike="noStrike" baseline="0" dirty="0">
                          <a:effectLst/>
                        </a:rPr>
                        <a:t>251.312</a:t>
                      </a:r>
                      <a:endParaRPr lang="it-IT" sz="1450" b="0" i="0" u="none" strike="noStrike" baseline="0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70718773"/>
                  </a:ext>
                </a:extLst>
              </a:tr>
              <a:tr h="29103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50" u="none" strike="noStrike" baseline="0">
                          <a:effectLst/>
                        </a:rPr>
                        <a:t>17-18</a:t>
                      </a:r>
                      <a:endParaRPr lang="it-IT" sz="1450" b="0" i="0" u="none" strike="noStrike" baseline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50" u="none" strike="noStrike" baseline="0">
                          <a:effectLst/>
                        </a:rPr>
                        <a:t>247.313</a:t>
                      </a:r>
                      <a:endParaRPr lang="it-IT" sz="1450" b="0" i="0" u="none" strike="noStrike" baseline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45188576"/>
                  </a:ext>
                </a:extLst>
              </a:tr>
              <a:tr h="29103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50" u="none" strike="noStrike" baseline="0">
                          <a:effectLst/>
                        </a:rPr>
                        <a:t>18-19</a:t>
                      </a:r>
                      <a:endParaRPr lang="it-IT" sz="1450" b="0" i="0" u="none" strike="noStrike" baseline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50" u="none" strike="noStrike" baseline="0" dirty="0">
                          <a:effectLst/>
                        </a:rPr>
                        <a:t>244.360</a:t>
                      </a:r>
                      <a:endParaRPr lang="it-IT" sz="1450" b="0" i="0" u="none" strike="noStrike" baseline="0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81982447"/>
                  </a:ext>
                </a:extLst>
              </a:tr>
              <a:tr h="29103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50" u="none" strike="noStrike" baseline="0" dirty="0">
                          <a:effectLst/>
                        </a:rPr>
                        <a:t>19-20</a:t>
                      </a:r>
                      <a:endParaRPr lang="it-IT" sz="1450" b="0" i="0" u="none" strike="noStrike" baseline="0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50" u="none" strike="noStrike" baseline="0" dirty="0">
                          <a:effectLst/>
                        </a:rPr>
                        <a:t>238.926</a:t>
                      </a:r>
                      <a:endParaRPr lang="it-IT" sz="1450" b="0" i="0" u="none" strike="noStrike" baseline="0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57331659"/>
                  </a:ext>
                </a:extLst>
              </a:tr>
              <a:tr h="29103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50" u="none" strike="noStrike" baseline="0">
                          <a:effectLst/>
                        </a:rPr>
                        <a:t>20-21</a:t>
                      </a:r>
                      <a:endParaRPr lang="it-IT" sz="1450" b="0" i="0" u="none" strike="noStrike" baseline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50" u="none" strike="noStrike" baseline="0" dirty="0">
                          <a:effectLst/>
                        </a:rPr>
                        <a:t>231.369</a:t>
                      </a:r>
                      <a:endParaRPr lang="it-IT" sz="1450" b="0" i="0" u="none" strike="noStrike" baseline="0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96132728"/>
                  </a:ext>
                </a:extLst>
              </a:tr>
              <a:tr h="29103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50" u="none" strike="noStrike" baseline="0">
                          <a:effectLst/>
                        </a:rPr>
                        <a:t>21-22</a:t>
                      </a:r>
                      <a:endParaRPr lang="it-IT" sz="1450" b="0" i="0" u="none" strike="noStrike" baseline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50" u="none" strike="noStrike" baseline="0">
                          <a:effectLst/>
                        </a:rPr>
                        <a:t>226.863</a:t>
                      </a:r>
                      <a:endParaRPr lang="it-IT" sz="1450" b="0" i="0" u="none" strike="noStrike" baseline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26937497"/>
                  </a:ext>
                </a:extLst>
              </a:tr>
              <a:tr h="29103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50" u="none" strike="noStrike" baseline="0">
                          <a:effectLst/>
                        </a:rPr>
                        <a:t>22-23</a:t>
                      </a:r>
                      <a:endParaRPr lang="it-IT" sz="1450" b="0" i="0" u="none" strike="noStrike" baseline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50" u="none" strike="noStrike" baseline="0" dirty="0">
                          <a:effectLst/>
                        </a:rPr>
                        <a:t>223.412</a:t>
                      </a:r>
                      <a:endParaRPr lang="it-IT" sz="1450" b="0" i="0" u="none" strike="noStrike" baseline="0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11523682"/>
                  </a:ext>
                </a:extLst>
              </a:tr>
              <a:tr h="272841">
                <a:tc>
                  <a:txBody>
                    <a:bodyPr/>
                    <a:lstStyle/>
                    <a:p>
                      <a:pPr algn="ctr" fontAlgn="b"/>
                      <a:endParaRPr lang="it-IT" sz="145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5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71260730"/>
                  </a:ext>
                </a:extLst>
              </a:tr>
              <a:tr h="29103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50" u="none" strike="noStrike" baseline="0">
                          <a:effectLst/>
                        </a:rPr>
                        <a:t>(+/-)</a:t>
                      </a:r>
                      <a:endParaRPr lang="it-IT" sz="145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50" b="1" u="none" strike="noStrike" baseline="0" dirty="0">
                          <a:solidFill>
                            <a:srgbClr val="FF0000"/>
                          </a:solidFill>
                          <a:effectLst/>
                        </a:rPr>
                        <a:t>-36.634</a:t>
                      </a:r>
                      <a:endParaRPr lang="it-IT" sz="1450" b="1" i="0" u="none" strike="noStrike" baseline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07598822"/>
                  </a:ext>
                </a:extLst>
              </a:tr>
              <a:tr h="291034">
                <a:tc>
                  <a:txBody>
                    <a:bodyPr/>
                    <a:lstStyle/>
                    <a:p>
                      <a:pPr algn="ctr" fontAlgn="ctr"/>
                      <a:endParaRPr lang="it-IT" sz="145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50" u="none" strike="noStrike" baseline="0" dirty="0">
                          <a:solidFill>
                            <a:srgbClr val="FF0000"/>
                          </a:solidFill>
                          <a:effectLst/>
                        </a:rPr>
                        <a:t>-14,1%</a:t>
                      </a:r>
                      <a:endParaRPr lang="it-IT" sz="145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40022080"/>
                  </a:ext>
                </a:extLst>
              </a:tr>
              <a:tr h="272841"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72403424"/>
                  </a:ext>
                </a:extLst>
              </a:tr>
              <a:tr h="272841"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92319918"/>
                  </a:ext>
                </a:extLst>
              </a:tr>
              <a:tr h="272841"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52404735"/>
                  </a:ext>
                </a:extLst>
              </a:tr>
            </a:tbl>
          </a:graphicData>
        </a:graphic>
      </p:graphicFrame>
      <p:graphicFrame>
        <p:nvGraphicFramePr>
          <p:cNvPr id="6" name="Chart 2">
            <a:extLst>
              <a:ext uri="{FF2B5EF4-FFF2-40B4-BE49-F238E27FC236}">
                <a16:creationId xmlns:a16="http://schemas.microsoft.com/office/drawing/2014/main" id="{05C1EFFB-C81D-1607-07CF-B21452410D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4334168"/>
              </p:ext>
            </p:extLst>
          </p:nvPr>
        </p:nvGraphicFramePr>
        <p:xfrm>
          <a:off x="2830654" y="1807089"/>
          <a:ext cx="5917465" cy="4716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FC9FAF23-4D6F-6F5A-503A-2096D6EE8132}"/>
              </a:ext>
            </a:extLst>
          </p:cNvPr>
          <p:cNvSpPr txBox="1"/>
          <p:nvPr/>
        </p:nvSpPr>
        <p:spPr>
          <a:xfrm>
            <a:off x="324097" y="841835"/>
            <a:ext cx="106233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4000" b="1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CA4 </a:t>
            </a:r>
            <a:r>
              <a:rPr kumimoji="0" lang="bg-BG" sz="4000" b="1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Европа:</a:t>
            </a:r>
            <a:r>
              <a:rPr kumimoji="0" lang="it-IT" sz="4000" b="1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10</a:t>
            </a:r>
            <a:r>
              <a:rPr lang="bg-BG" sz="4000" b="1" kern="0" dirty="0">
                <a:solidFill>
                  <a:srgbClr val="00338D"/>
                </a:solidFill>
                <a:latin typeface="Arial"/>
                <a:cs typeface="Arial" panose="020B0604020202020204" pitchFamily="34" charset="0"/>
                <a:sym typeface="Arial"/>
              </a:rPr>
              <a:t>-годишния тренд</a:t>
            </a:r>
            <a:endParaRPr kumimoji="0" lang="it-IT" sz="40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48410F-9B4E-A41E-C367-5272AB500DD2}"/>
              </a:ext>
            </a:extLst>
          </p:cNvPr>
          <p:cNvSpPr txBox="1"/>
          <p:nvPr/>
        </p:nvSpPr>
        <p:spPr>
          <a:xfrm>
            <a:off x="537116" y="128529"/>
            <a:ext cx="247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32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ЗАЩО</a:t>
            </a:r>
            <a:r>
              <a:rPr kumimoji="0" lang="nl-NL" sz="32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?</a:t>
            </a:r>
          </a:p>
        </p:txBody>
      </p:sp>
      <p:graphicFrame>
        <p:nvGraphicFramePr>
          <p:cNvPr id="8" name="Segnaposto contenuto 3">
            <a:extLst>
              <a:ext uri="{FF2B5EF4-FFF2-40B4-BE49-F238E27FC236}">
                <a16:creationId xmlns:a16="http://schemas.microsoft.com/office/drawing/2014/main" id="{56EE6637-15D1-6334-D31E-C22A76984E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4874283"/>
              </p:ext>
            </p:extLst>
          </p:nvPr>
        </p:nvGraphicFramePr>
        <p:xfrm>
          <a:off x="8932063" y="1195778"/>
          <a:ext cx="3045829" cy="5108946"/>
        </p:xfrm>
        <a:graphic>
          <a:graphicData uri="http://schemas.openxmlformats.org/drawingml/2006/table">
            <a:tbl>
              <a:tblPr/>
              <a:tblGrid>
                <a:gridCol w="1202537">
                  <a:extLst>
                    <a:ext uri="{9D8B030D-6E8A-4147-A177-3AD203B41FA5}">
                      <a16:colId xmlns:a16="http://schemas.microsoft.com/office/drawing/2014/main" val="102312934"/>
                    </a:ext>
                  </a:extLst>
                </a:gridCol>
                <a:gridCol w="1843292">
                  <a:extLst>
                    <a:ext uri="{9D8B030D-6E8A-4147-A177-3AD203B41FA5}">
                      <a16:colId xmlns:a16="http://schemas.microsoft.com/office/drawing/2014/main" val="873649447"/>
                    </a:ext>
                  </a:extLst>
                </a:gridCol>
              </a:tblGrid>
              <a:tr h="6482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2000" b="1" dirty="0">
                          <a:effectLst/>
                          <a:latin typeface="Calibri" panose="020F0502020204030204" pitchFamily="34" charset="0"/>
                        </a:rPr>
                        <a:t>Година</a:t>
                      </a:r>
                      <a:r>
                        <a:rPr lang="it-IT" sz="2000" b="1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2000" b="1" dirty="0">
                          <a:effectLst/>
                          <a:latin typeface="Calibri" panose="020F0502020204030204" pitchFamily="34" charset="0"/>
                        </a:rPr>
                        <a:t>Загуба на членове през последно тримесечие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4531983"/>
                  </a:ext>
                </a:extLst>
              </a:tr>
              <a:tr h="6482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</a:rPr>
                        <a:t>18-19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Calibri" panose="020F0502020204030204" pitchFamily="34" charset="0"/>
                        </a:rPr>
                        <a:t>1 933 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0969877"/>
                  </a:ext>
                </a:extLst>
              </a:tr>
              <a:tr h="6482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</a:rPr>
                        <a:t>19-20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Calibri" panose="020F0502020204030204" pitchFamily="34" charset="0"/>
                        </a:rPr>
                        <a:t>4 275 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9657859"/>
                  </a:ext>
                </a:extLst>
              </a:tr>
              <a:tr h="6482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</a:rPr>
                        <a:t>20-21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Calibri" panose="020F0502020204030204" pitchFamily="34" charset="0"/>
                        </a:rPr>
                        <a:t>3 529 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0650545"/>
                  </a:ext>
                </a:extLst>
              </a:tr>
              <a:tr h="6482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</a:rPr>
                        <a:t>21-22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Calibri" panose="020F0502020204030204" pitchFamily="34" charset="0"/>
                        </a:rPr>
                        <a:t>2 351 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1942859"/>
                  </a:ext>
                </a:extLst>
              </a:tr>
              <a:tr h="6482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</a:rPr>
                        <a:t>22-23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Calibri" panose="020F0502020204030204" pitchFamily="34" charset="0"/>
                        </a:rPr>
                        <a:t>2 454 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017629"/>
                  </a:ext>
                </a:extLst>
              </a:tr>
              <a:tr h="6482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Средно</a:t>
                      </a:r>
                      <a:r>
                        <a:rPr lang="it-IT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it-IT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2 908</a:t>
                      </a:r>
                      <a:r>
                        <a:rPr lang="it-IT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7378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3446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F72B06CB-759D-0B1C-1ECC-68152494BD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A2582"/>
              </a:gs>
              <a:gs pos="98000">
                <a:srgbClr val="00338D"/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F2854DC-8C47-A66F-07A8-5C4B25B95656}"/>
              </a:ext>
            </a:extLst>
          </p:cNvPr>
          <p:cNvGrpSpPr/>
          <p:nvPr/>
        </p:nvGrpSpPr>
        <p:grpSpPr>
          <a:xfrm>
            <a:off x="9744164" y="2091908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AE56DD7-B4FD-B24D-7C40-3C072C335533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AE198A6-2464-1AF1-6DD5-C8FCF8E3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BF85CC1-455C-14B9-6BB0-7E85DFACC226}"/>
              </a:ext>
            </a:extLst>
          </p:cNvPr>
          <p:cNvGrpSpPr/>
          <p:nvPr/>
        </p:nvGrpSpPr>
        <p:grpSpPr>
          <a:xfrm>
            <a:off x="7395818" y="2072617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B76ACB1-CBAD-6008-BC82-EBD88D096F96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F857828-83A0-7224-E71A-C30DB600C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DC06BB4-9EA1-EB73-9501-00A599E37C02}"/>
              </a:ext>
            </a:extLst>
          </p:cNvPr>
          <p:cNvGrpSpPr/>
          <p:nvPr/>
        </p:nvGrpSpPr>
        <p:grpSpPr>
          <a:xfrm>
            <a:off x="5047471" y="2091908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37F34B4-5571-E194-384B-3FCBAABB00A5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DCF2A41-434A-2731-6B81-128B8F632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E8C6914-2A70-84C4-AF39-332698862FAE}"/>
              </a:ext>
            </a:extLst>
          </p:cNvPr>
          <p:cNvGrpSpPr/>
          <p:nvPr/>
        </p:nvGrpSpPr>
        <p:grpSpPr>
          <a:xfrm>
            <a:off x="2699123" y="2091908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5353E34-B591-4A00-071F-68F65898825A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0244622F-F65E-8CA5-EECF-0129408E9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68D62C5-1C65-8070-E313-F974942185DF}"/>
              </a:ext>
            </a:extLst>
          </p:cNvPr>
          <p:cNvGrpSpPr/>
          <p:nvPr/>
        </p:nvGrpSpPr>
        <p:grpSpPr>
          <a:xfrm>
            <a:off x="350774" y="2091908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780A9FE-8D83-A112-9860-DFCAE8AEFE92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A419017-47F2-CBA2-EA71-0D2AE55B9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sp>
        <p:nvSpPr>
          <p:cNvPr id="9" name="Body Copy">
            <a:extLst>
              <a:ext uri="{FF2B5EF4-FFF2-40B4-BE49-F238E27FC236}">
                <a16:creationId xmlns:a16="http://schemas.microsoft.com/office/drawing/2014/main" id="{0B430606-7096-46E5-9278-3F82ACB9C2D9}"/>
              </a:ext>
            </a:extLst>
          </p:cNvPr>
          <p:cNvSpPr txBox="1">
            <a:spLocks/>
          </p:cNvSpPr>
          <p:nvPr/>
        </p:nvSpPr>
        <p:spPr>
          <a:xfrm>
            <a:off x="457986" y="831820"/>
            <a:ext cx="4952526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bg-BG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Предимства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6142E9-03AC-F024-23D6-02F030F3C297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7DE94BC-5174-1B1B-C254-F83BB83CD995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7" name="Background - Solid">
                <a:extLst>
                  <a:ext uri="{FF2B5EF4-FFF2-40B4-BE49-F238E27FC236}">
                    <a16:creationId xmlns:a16="http://schemas.microsoft.com/office/drawing/2014/main" id="{B82DE017-3C43-7B9C-A100-E9CC1B1B18F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1198E51-06C7-1D45-B104-4A2D7B6CF5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34E7058-FC02-5397-1EB6-437D676EE346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8423E237-D12A-C2F2-87E4-582DFBA52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7A3E22-2DA8-4BF0-E810-C0847797362C}"/>
              </a:ext>
            </a:extLst>
          </p:cNvPr>
          <p:cNvSpPr txBox="1"/>
          <p:nvPr/>
        </p:nvSpPr>
        <p:spPr>
          <a:xfrm>
            <a:off x="350769" y="3355598"/>
            <a:ext cx="2094004" cy="964880"/>
          </a:xfrm>
          <a:prstGeom prst="rect">
            <a:avLst/>
          </a:prstGeom>
          <a:noFill/>
        </p:spPr>
        <p:txBody>
          <a:bodyPr wrap="square" lIns="109728" rIns="10972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g-BG" sz="2100" b="1" i="0" u="none" strike="noStrike" kern="1200" cap="none" spc="0" normalizeH="0" baseline="0" noProof="0" dirty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Повече възможностида помагаме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33373B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F385FA-EA2A-2A26-C711-C08D520EBF2A}"/>
              </a:ext>
            </a:extLst>
          </p:cNvPr>
          <p:cNvSpPr txBox="1"/>
          <p:nvPr/>
        </p:nvSpPr>
        <p:spPr>
          <a:xfrm>
            <a:off x="2699112" y="3355598"/>
            <a:ext cx="2094004" cy="3294748"/>
          </a:xfrm>
          <a:prstGeom prst="rect">
            <a:avLst/>
          </a:prstGeom>
          <a:noFill/>
        </p:spPr>
        <p:txBody>
          <a:bodyPr wrap="square" lIns="109728" rIns="109728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bg-BG" sz="21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По-голямо </a:t>
            </a:r>
            <a:r>
              <a:rPr lang="bg-BG" sz="20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многообразие</a:t>
            </a:r>
            <a:r>
              <a:rPr lang="bg-BG" sz="21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 и включване, за да представля-ваме            по-добре нашите общности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809A14-0CA5-76DD-B6EA-CF080EC4D6D2}"/>
              </a:ext>
            </a:extLst>
          </p:cNvPr>
          <p:cNvSpPr txBox="1"/>
          <p:nvPr/>
        </p:nvSpPr>
        <p:spPr>
          <a:xfrm>
            <a:off x="5047449" y="3294321"/>
            <a:ext cx="2094004" cy="2657651"/>
          </a:xfrm>
          <a:prstGeom prst="rect">
            <a:avLst/>
          </a:prstGeom>
          <a:noFill/>
        </p:spPr>
        <p:txBody>
          <a:bodyPr wrap="square" lIns="109728" tIns="45720" rIns="109728" bIns="45720" anchor="t">
            <a:spAutoFit/>
          </a:bodyPr>
          <a:lstStyle/>
          <a:p>
            <a:pPr marR="0" lvl="0" indent="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bg-BG" sz="21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Засилено</a:t>
            </a:r>
            <a:br>
              <a:rPr lang="en-US" sz="21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</a:br>
            <a:r>
              <a:rPr lang="bg-BG" sz="21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влияние за промени</a:t>
            </a:r>
            <a:endParaRPr lang="en-US" sz="2100" b="1" dirty="0">
              <a:solidFill>
                <a:srgbClr val="F0C300"/>
              </a:solidFill>
              <a:latin typeface="Arial"/>
              <a:ea typeface="ヒラギノ角ゴ Pro W3"/>
              <a:cs typeface="Arial"/>
            </a:endParaRPr>
          </a:p>
          <a:p>
            <a:pPr fontAlgn="base">
              <a:spcAft>
                <a:spcPts val="600"/>
              </a:spcAft>
              <a:buFont typeface="Arial" pitchFamily="34" charset="0"/>
              <a:defRPr/>
            </a:pPr>
            <a:r>
              <a:rPr lang="bg-BG" sz="2100" b="1" dirty="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Всеки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kumimoji="0" lang="bg-BG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нов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Lion </a:t>
            </a:r>
            <a:r>
              <a:rPr kumimoji="0" lang="bg-BG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идва със свежи идеи и допълни- телни сили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1D3690-D40F-E697-3A17-47EAF2225982}"/>
              </a:ext>
            </a:extLst>
          </p:cNvPr>
          <p:cNvSpPr txBox="1"/>
          <p:nvPr/>
        </p:nvSpPr>
        <p:spPr>
          <a:xfrm>
            <a:off x="7395774" y="3298876"/>
            <a:ext cx="2094004" cy="3336298"/>
          </a:xfrm>
          <a:prstGeom prst="rect">
            <a:avLst/>
          </a:prstGeom>
          <a:noFill/>
        </p:spPr>
        <p:txBody>
          <a:bodyPr wrap="square" lIns="109728" rIns="109728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bg-BG" sz="21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Повече ползи за членовете</a:t>
            </a:r>
            <a:endParaRPr lang="en-US" sz="2100" b="1" dirty="0">
              <a:solidFill>
                <a:srgbClr val="F0C300"/>
              </a:solidFill>
              <a:latin typeface="Arial"/>
              <a:ea typeface="ヒラギノ角ゴ Pro W3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Lions </a:t>
            </a:r>
            <a:r>
              <a:rPr kumimoji="0" lang="bg-BG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постигат повече докато служат заедно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—</a:t>
            </a:r>
            <a:r>
              <a:rPr kumimoji="0" lang="bg-BG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ние </a:t>
            </a:r>
            <a:r>
              <a:rPr lang="bg-BG" sz="2100" b="1" dirty="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растем заедно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E11E60-C085-1B75-F83F-C4E726298A4A}"/>
              </a:ext>
            </a:extLst>
          </p:cNvPr>
          <p:cNvSpPr txBox="1"/>
          <p:nvPr/>
        </p:nvSpPr>
        <p:spPr>
          <a:xfrm>
            <a:off x="9744165" y="3270110"/>
            <a:ext cx="2094004" cy="2689967"/>
          </a:xfrm>
          <a:prstGeom prst="rect">
            <a:avLst/>
          </a:prstGeom>
          <a:noFill/>
        </p:spPr>
        <p:txBody>
          <a:bodyPr wrap="square" lIns="109728" tIns="45720" rIns="109728" bIns="45720" anchor="t">
            <a:spAutoFit/>
          </a:bodyPr>
          <a:lstStyle/>
          <a:p>
            <a:pPr marR="0" lvl="0" indent="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bg-BG" sz="21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По-силни </a:t>
            </a:r>
            <a:r>
              <a:rPr lang="en-US" sz="21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 Lions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g-BG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Растежът на членството прави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Lions </a:t>
            </a:r>
            <a:r>
              <a:rPr lang="bg-BG" sz="2100" b="1" dirty="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по-силни и ни дава повече ресурси.</a:t>
            </a:r>
            <a:endParaRPr lang="en-US" sz="21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9569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BA3EE01-4CF1-81A6-38B7-AA6D68BC0B71}"/>
              </a:ext>
            </a:extLst>
          </p:cNvPr>
          <p:cNvGrpSpPr/>
          <p:nvPr/>
        </p:nvGrpSpPr>
        <p:grpSpPr>
          <a:xfrm>
            <a:off x="6580415" y="0"/>
            <a:ext cx="6861265" cy="6858000"/>
            <a:chOff x="6580415" y="0"/>
            <a:chExt cx="6861265" cy="6858000"/>
          </a:xfrm>
        </p:grpSpPr>
        <p:sp>
          <p:nvSpPr>
            <p:cNvPr id="7" name="Graphic 10">
              <a:extLst>
                <a:ext uri="{FF2B5EF4-FFF2-40B4-BE49-F238E27FC236}">
                  <a16:creationId xmlns:a16="http://schemas.microsoft.com/office/drawing/2014/main" id="{59DC6E66-E47D-777E-F52B-787B55D1D3D3}"/>
                </a:ext>
              </a:extLst>
            </p:cNvPr>
            <p:cNvSpPr/>
            <p:nvPr/>
          </p:nvSpPr>
          <p:spPr>
            <a:xfrm flipH="1">
              <a:off x="6580415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7A2582">
                    <a:alpha val="0"/>
                  </a:srgbClr>
                </a:gs>
                <a:gs pos="0">
                  <a:srgbClr val="00338D">
                    <a:alpha val="2500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11">
              <a:extLst>
                <a:ext uri="{FF2B5EF4-FFF2-40B4-BE49-F238E27FC236}">
                  <a16:creationId xmlns:a16="http://schemas.microsoft.com/office/drawing/2014/main" id="{61675B9E-8C07-4771-EE1A-D9070FC26F11}"/>
                </a:ext>
              </a:extLst>
            </p:cNvPr>
            <p:cNvSpPr/>
            <p:nvPr/>
          </p:nvSpPr>
          <p:spPr>
            <a:xfrm>
              <a:off x="658368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7A2582">
                    <a:alpha val="25000"/>
                  </a:srgbClr>
                </a:gs>
                <a:gs pos="99000">
                  <a:srgbClr val="00338D">
                    <a:alpha val="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75F4D7D3-2E0D-C187-B286-C60C4854D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F2113A0-D2DD-BF53-EB28-6C43DDA69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A7940B9E-6EE2-A08A-5508-08CE4CB60BAC}"/>
              </a:ext>
            </a:extLst>
          </p:cNvPr>
          <p:cNvSpPr txBox="1">
            <a:spLocks/>
          </p:cNvSpPr>
          <p:nvPr/>
        </p:nvSpPr>
        <p:spPr>
          <a:xfrm>
            <a:off x="756053" y="1813488"/>
            <a:ext cx="10679894" cy="3874756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bg-BG" sz="8000" kern="0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Правим го</a:t>
            </a:r>
            <a:r>
              <a:rPr lang="en-US" sz="8000" kern="0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.</a:t>
            </a:r>
          </a:p>
          <a:p>
            <a:pPr>
              <a:spcBef>
                <a:spcPts val="0"/>
              </a:spcBef>
            </a:pPr>
            <a:r>
              <a:rPr lang="bg-BG" sz="8000" kern="0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Заедно</a:t>
            </a:r>
            <a:r>
              <a:rPr lang="en-US" sz="8000" kern="0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.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BCFCB363-16BD-4E17-C94E-BFB10B60F73D}"/>
              </a:ext>
            </a:extLst>
          </p:cNvPr>
          <p:cNvSpPr/>
          <p:nvPr/>
        </p:nvSpPr>
        <p:spPr>
          <a:xfrm>
            <a:off x="4011930" y="5131645"/>
            <a:ext cx="3931920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C61EA1-7592-6D19-59AF-A42068FC94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32" y="1180022"/>
            <a:ext cx="360273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0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65343DA-3E6D-25C2-6072-A74B3B7BDD4C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12" name="Picture 11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B2280904-25C4-76B2-FB71-E15CFD6BE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13" name="Background - Overlay">
              <a:extLst>
                <a:ext uri="{FF2B5EF4-FFF2-40B4-BE49-F238E27FC236}">
                  <a16:creationId xmlns:a16="http://schemas.microsoft.com/office/drawing/2014/main" id="{4238A3E2-0754-361E-004E-1CFE2873D3E1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14" name="Page Number - Blue">
            <a:extLst>
              <a:ext uri="{FF2B5EF4-FFF2-40B4-BE49-F238E27FC236}">
                <a16:creationId xmlns:a16="http://schemas.microsoft.com/office/drawing/2014/main" id="{038A2C2C-00E1-44C9-6340-D306F370A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" name="Page Number - White">
            <a:extLst>
              <a:ext uri="{FF2B5EF4-FFF2-40B4-BE49-F238E27FC236}">
                <a16:creationId xmlns:a16="http://schemas.microsoft.com/office/drawing/2014/main" id="{70FF76DF-BF1C-321C-52EA-0EEA0EC8C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6DBE4EB7-E098-4D3C-D63C-BE0CD8FB64BC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bg-BG" sz="7000" kern="0" dirty="0">
                <a:solidFill>
                  <a:schemeClr val="bg1"/>
                </a:solidFill>
              </a:rPr>
              <a:t>План</a:t>
            </a:r>
            <a:endParaRPr lang="en-US" sz="7000" kern="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18" name="Headline">
            <a:extLst>
              <a:ext uri="{FF2B5EF4-FFF2-40B4-BE49-F238E27FC236}">
                <a16:creationId xmlns:a16="http://schemas.microsoft.com/office/drawing/2014/main" id="{449C8DFE-5B54-544E-158D-0A1AFD2DCDDE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bg-BG" sz="440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Вие сте част от плана</a:t>
            </a:r>
            <a:r>
              <a:rPr lang="en-US" sz="350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FDA55C-E87D-1BB3-7130-229E43081575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0665F8-E486-C99A-61B5-1D948C091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31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BB2F5B0-222E-5E0D-8747-923BA39864D9}"/>
              </a:ext>
            </a:extLst>
          </p:cNvPr>
          <p:cNvGrpSpPr/>
          <p:nvPr/>
        </p:nvGrpSpPr>
        <p:grpSpPr>
          <a:xfrm>
            <a:off x="-5444" y="0"/>
            <a:ext cx="12197444" cy="6858002"/>
            <a:chOff x="-5444" y="-2"/>
            <a:chExt cx="12197444" cy="68580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96C921B-2B21-46CB-2FC5-E64768CC3DE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sp>
          <p:nvSpPr>
            <p:cNvPr id="4" name="Graphic 9">
              <a:extLst>
                <a:ext uri="{FF2B5EF4-FFF2-40B4-BE49-F238E27FC236}">
                  <a16:creationId xmlns:a16="http://schemas.microsoft.com/office/drawing/2014/main" id="{9E19EA2F-3FC1-9BA8-2A99-8F7D91766EB2}"/>
                </a:ext>
              </a:extLst>
            </p:cNvPr>
            <p:cNvSpPr/>
            <p:nvPr/>
          </p:nvSpPr>
          <p:spPr>
            <a:xfrm>
              <a:off x="10740193" y="4343400"/>
              <a:ext cx="1451806" cy="2514600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solidFill>
              <a:srgbClr val="0D2240"/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Graphic 35">
              <a:extLst>
                <a:ext uri="{FF2B5EF4-FFF2-40B4-BE49-F238E27FC236}">
                  <a16:creationId xmlns:a16="http://schemas.microsoft.com/office/drawing/2014/main" id="{57FDAD54-6CC5-038F-77D1-370CACDD6932}"/>
                </a:ext>
              </a:extLst>
            </p:cNvPr>
            <p:cNvSpPr/>
            <p:nvPr/>
          </p:nvSpPr>
          <p:spPr>
            <a:xfrm rot="10800000">
              <a:off x="-5444" y="-1"/>
              <a:ext cx="2977244" cy="5156734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gradFill>
              <a:gsLst>
                <a:gs pos="0">
                  <a:srgbClr val="7A2582"/>
                </a:gs>
                <a:gs pos="100000">
                  <a:srgbClr val="00338D"/>
                </a:gs>
              </a:gsLst>
              <a:lin ang="19800000" scaled="0"/>
            </a:gra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Graphic 31">
              <a:extLst>
                <a:ext uri="{FF2B5EF4-FFF2-40B4-BE49-F238E27FC236}">
                  <a16:creationId xmlns:a16="http://schemas.microsoft.com/office/drawing/2014/main" id="{014A6B6F-EF2A-358A-AD00-8FCA9CF019D7}"/>
                </a:ext>
              </a:extLst>
            </p:cNvPr>
            <p:cNvSpPr/>
            <p:nvPr/>
          </p:nvSpPr>
          <p:spPr>
            <a:xfrm rot="10800000">
              <a:off x="0" y="-2"/>
              <a:ext cx="2379178" cy="4120855"/>
            </a:xfrm>
            <a:custGeom>
              <a:avLst/>
              <a:gdLst>
                <a:gd name="connsiteX0" fmla="*/ 0 w 2379178"/>
                <a:gd name="connsiteY0" fmla="*/ 4120855 h 4120855"/>
                <a:gd name="connsiteX1" fmla="*/ 2379179 w 2379178"/>
                <a:gd name="connsiteY1" fmla="*/ 0 h 4120855"/>
                <a:gd name="connsiteX2" fmla="*/ 2379179 w 2379178"/>
                <a:gd name="connsiteY2" fmla="*/ 4120855 h 41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178" h="4120855">
                  <a:moveTo>
                    <a:pt x="0" y="4120855"/>
                  </a:moveTo>
                  <a:lnTo>
                    <a:pt x="2379179" y="0"/>
                  </a:lnTo>
                  <a:lnTo>
                    <a:pt x="2379179" y="412085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Graphic 32">
              <a:extLst>
                <a:ext uri="{FF2B5EF4-FFF2-40B4-BE49-F238E27FC236}">
                  <a16:creationId xmlns:a16="http://schemas.microsoft.com/office/drawing/2014/main" id="{CB932E80-4145-0BB2-60DD-AC1E724282F3}"/>
                </a:ext>
              </a:extLst>
            </p:cNvPr>
            <p:cNvSpPr/>
            <p:nvPr/>
          </p:nvSpPr>
          <p:spPr>
            <a:xfrm rot="10800000">
              <a:off x="0" y="-2"/>
              <a:ext cx="1815562" cy="3144645"/>
            </a:xfrm>
            <a:custGeom>
              <a:avLst/>
              <a:gdLst>
                <a:gd name="connsiteX0" fmla="*/ 0 w 1815562"/>
                <a:gd name="connsiteY0" fmla="*/ 3144645 h 3144645"/>
                <a:gd name="connsiteX1" fmla="*/ 1815563 w 1815562"/>
                <a:gd name="connsiteY1" fmla="*/ 0 h 3144645"/>
                <a:gd name="connsiteX2" fmla="*/ 1815563 w 1815562"/>
                <a:gd name="connsiteY2" fmla="*/ 3144645 h 314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562" h="3144645">
                  <a:moveTo>
                    <a:pt x="0" y="3144645"/>
                  </a:moveTo>
                  <a:lnTo>
                    <a:pt x="1815563" y="0"/>
                  </a:lnTo>
                  <a:lnTo>
                    <a:pt x="1815563" y="314464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3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" name="Page Number - Blue">
            <a:extLst>
              <a:ext uri="{FF2B5EF4-FFF2-40B4-BE49-F238E27FC236}">
                <a16:creationId xmlns:a16="http://schemas.microsoft.com/office/drawing/2014/main" id="{11B35F2C-3515-D2EA-8FC4-ED5708ACA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F4E8BA3-EFB6-6FE5-1698-CF0640C904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332618"/>
              </p:ext>
            </p:extLst>
          </p:nvPr>
        </p:nvGraphicFramePr>
        <p:xfrm>
          <a:off x="1627724" y="2232596"/>
          <a:ext cx="8936553" cy="3955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1F184213-EABF-7E00-CDCA-8760CEC2CD2E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5567948-59D7-7A04-9B6A-77018681C6EB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4" name="Background - Solid">
                <a:extLst>
                  <a:ext uri="{FF2B5EF4-FFF2-40B4-BE49-F238E27FC236}">
                    <a16:creationId xmlns:a16="http://schemas.microsoft.com/office/drawing/2014/main" id="{D53D96EA-4445-C172-635C-DC116D8FA595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536ACA0-9146-7479-6A23-A59E0DAA3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E7FAF25-894B-C9BF-0E0C-0A1EC35DF3B9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Body Copy">
            <a:extLst>
              <a:ext uri="{FF2B5EF4-FFF2-40B4-BE49-F238E27FC236}">
                <a16:creationId xmlns:a16="http://schemas.microsoft.com/office/drawing/2014/main" id="{5176C4A6-BD9F-0C1B-8D8B-AF5BD0D491B1}"/>
              </a:ext>
            </a:extLst>
          </p:cNvPr>
          <p:cNvSpPr txBox="1">
            <a:spLocks/>
          </p:cNvSpPr>
          <p:nvPr/>
        </p:nvSpPr>
        <p:spPr>
          <a:xfrm>
            <a:off x="1333893" y="1065716"/>
            <a:ext cx="9524214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  <a:defRPr/>
            </a:pPr>
            <a:r>
              <a:rPr lang="bg-BG" sz="4500" b="1" kern="0" dirty="0">
                <a:solidFill>
                  <a:srgbClr val="00338D"/>
                </a:solidFill>
                <a:latin typeface="Arial"/>
                <a:ea typeface="Arial" charset="0"/>
                <a:cs typeface="Arial"/>
              </a:rPr>
              <a:t>Работен подход</a:t>
            </a:r>
            <a:endParaRPr lang="en-US" sz="4500" b="1" kern="0" dirty="0">
              <a:solidFill>
                <a:srgbClr val="00338D"/>
              </a:solidFill>
              <a:latin typeface="Arial"/>
              <a:ea typeface="Arial" charset="0"/>
              <a:cs typeface="Arial"/>
            </a:endParaRPr>
          </a:p>
          <a:p>
            <a:pPr algn="ctr">
              <a:buSzPct val="120000"/>
              <a:defRPr/>
            </a:pPr>
            <a:endParaRPr lang="en-US" sz="4500" b="1" kern="0" dirty="0">
              <a:solidFill>
                <a:srgbClr val="00338D"/>
              </a:solidFill>
              <a:latin typeface="Arial"/>
              <a:ea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8126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Background - Overlay">
            <a:extLst>
              <a:ext uri="{FF2B5EF4-FFF2-40B4-BE49-F238E27FC236}">
                <a16:creationId xmlns:a16="http://schemas.microsoft.com/office/drawing/2014/main" id="{DA91047F-E73F-2EE7-B4DD-7757E3BF054C}"/>
              </a:ext>
            </a:extLst>
          </p:cNvPr>
          <p:cNvSpPr/>
          <p:nvPr/>
        </p:nvSpPr>
        <p:spPr>
          <a:xfrm>
            <a:off x="-74428" y="-106326"/>
            <a:ext cx="12285029" cy="7049386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000"/>
                </a:srgbClr>
              </a:gs>
              <a:gs pos="98000">
                <a:srgbClr val="7A2582">
                  <a:alpha val="74805"/>
                </a:srgbClr>
              </a:gs>
            </a:gsLst>
            <a:lin ang="186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79D91DDC-F8A7-A44F-C22C-F9FC6D4758E8}"/>
              </a:ext>
            </a:extLst>
          </p:cNvPr>
          <p:cNvSpPr/>
          <p:nvPr/>
        </p:nvSpPr>
        <p:spPr>
          <a:xfrm>
            <a:off x="7823774" y="4752474"/>
            <a:ext cx="3118104" cy="704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36" y="0"/>
                </a:moveTo>
                <a:lnTo>
                  <a:pt x="18764" y="0"/>
                </a:lnTo>
                <a:cubicBezTo>
                  <a:pt x="20329" y="0"/>
                  <a:pt x="21600" y="4839"/>
                  <a:pt x="21600" y="10800"/>
                </a:cubicBezTo>
                <a:lnTo>
                  <a:pt x="21600" y="10800"/>
                </a:lnTo>
                <a:cubicBezTo>
                  <a:pt x="21600" y="16761"/>
                  <a:pt x="20329" y="21600"/>
                  <a:pt x="18764" y="21600"/>
                </a:cubicBezTo>
                <a:lnTo>
                  <a:pt x="2836" y="21600"/>
                </a:lnTo>
                <a:cubicBezTo>
                  <a:pt x="1271" y="21600"/>
                  <a:pt x="0" y="16761"/>
                  <a:pt x="0" y="10800"/>
                </a:cubicBezTo>
                <a:lnTo>
                  <a:pt x="0" y="10800"/>
                </a:lnTo>
                <a:cubicBezTo>
                  <a:pt x="0" y="4839"/>
                  <a:pt x="1271" y="0"/>
                  <a:pt x="2836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>
                <a:ln>
                  <a:noFill/>
                </a:ln>
                <a:solidFill>
                  <a:srgbClr val="343C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bg-BG" sz="2000" b="1" dirty="0">
                <a:solidFill>
                  <a:srgbClr val="343C8B"/>
                </a:solidFill>
                <a:latin typeface="Calibri" panose="020F0502020204030204"/>
              </a:rPr>
              <a:t>Лидерите в Дистрикти </a:t>
            </a:r>
            <a:r>
              <a:rPr lang="en-US" sz="2000" b="1" dirty="0">
                <a:solidFill>
                  <a:srgbClr val="343C8B"/>
                </a:solidFill>
                <a:latin typeface="Calibri" panose="020F0502020204030204"/>
              </a:rPr>
              <a:t>/</a:t>
            </a:r>
            <a:r>
              <a:rPr lang="bg-BG" sz="2000" b="1" dirty="0">
                <a:solidFill>
                  <a:srgbClr val="343C8B"/>
                </a:solidFill>
                <a:latin typeface="Calibri" panose="020F0502020204030204"/>
              </a:rPr>
              <a:t>Недистриктни Региони</a:t>
            </a:r>
            <a:endParaRPr kumimoji="0" lang="fr-CA" sz="2000" b="1" i="0" u="none" strike="noStrike" kern="1200" cap="none" spc="0" normalizeH="0" baseline="0" noProof="0" dirty="0">
              <a:ln>
                <a:noFill/>
              </a:ln>
              <a:solidFill>
                <a:srgbClr val="343C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64" name="Shape">
            <a:extLst>
              <a:ext uri="{FF2B5EF4-FFF2-40B4-BE49-F238E27FC236}">
                <a16:creationId xmlns:a16="http://schemas.microsoft.com/office/drawing/2014/main" id="{CB2189B2-407A-318C-C47C-5170253A2666}"/>
              </a:ext>
            </a:extLst>
          </p:cNvPr>
          <p:cNvSpPr/>
          <p:nvPr/>
        </p:nvSpPr>
        <p:spPr>
          <a:xfrm>
            <a:off x="366125" y="3045432"/>
            <a:ext cx="3118104" cy="7007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36" y="0"/>
                </a:moveTo>
                <a:lnTo>
                  <a:pt x="18764" y="0"/>
                </a:lnTo>
                <a:cubicBezTo>
                  <a:pt x="20329" y="0"/>
                  <a:pt x="21600" y="4839"/>
                  <a:pt x="21600" y="10800"/>
                </a:cubicBezTo>
                <a:lnTo>
                  <a:pt x="21600" y="10800"/>
                </a:lnTo>
                <a:cubicBezTo>
                  <a:pt x="21600" y="16761"/>
                  <a:pt x="20329" y="21600"/>
                  <a:pt x="18764" y="21600"/>
                </a:cubicBezTo>
                <a:lnTo>
                  <a:pt x="2836" y="21600"/>
                </a:lnTo>
                <a:cubicBezTo>
                  <a:pt x="1271" y="21600"/>
                  <a:pt x="0" y="16761"/>
                  <a:pt x="0" y="10800"/>
                </a:cubicBezTo>
                <a:lnTo>
                  <a:pt x="0" y="10800"/>
                </a:lnTo>
                <a:cubicBezTo>
                  <a:pt x="0" y="4839"/>
                  <a:pt x="1271" y="0"/>
                  <a:pt x="2836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>
                <a:ln>
                  <a:noFill/>
                </a:ln>
                <a:solidFill>
                  <a:srgbClr val="343C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 </a:t>
            </a: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srgbClr val="343C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Конституционни 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>
                <a:ln>
                  <a:noFill/>
                </a:ln>
                <a:solidFill>
                  <a:srgbClr val="343C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Area </a:t>
            </a: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srgbClr val="343C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Лидери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343C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Shape">
            <a:extLst>
              <a:ext uri="{FF2B5EF4-FFF2-40B4-BE49-F238E27FC236}">
                <a16:creationId xmlns:a16="http://schemas.microsoft.com/office/drawing/2014/main" id="{68DDEEF8-3782-0B37-0328-B7686198E8DC}"/>
              </a:ext>
            </a:extLst>
          </p:cNvPr>
          <p:cNvSpPr/>
          <p:nvPr/>
        </p:nvSpPr>
        <p:spPr>
          <a:xfrm>
            <a:off x="7860976" y="1279706"/>
            <a:ext cx="3040379" cy="821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764" y="21600"/>
                </a:moveTo>
                <a:lnTo>
                  <a:pt x="2836" y="21600"/>
                </a:lnTo>
                <a:cubicBezTo>
                  <a:pt x="1271" y="21600"/>
                  <a:pt x="0" y="16761"/>
                  <a:pt x="0" y="10800"/>
                </a:cubicBezTo>
                <a:lnTo>
                  <a:pt x="0" y="10800"/>
                </a:lnTo>
                <a:cubicBezTo>
                  <a:pt x="0" y="4839"/>
                  <a:pt x="1271" y="0"/>
                  <a:pt x="2836" y="0"/>
                </a:cubicBezTo>
                <a:lnTo>
                  <a:pt x="18764" y="0"/>
                </a:lnTo>
                <a:cubicBezTo>
                  <a:pt x="20329" y="0"/>
                  <a:pt x="21600" y="4839"/>
                  <a:pt x="21600" y="10800"/>
                </a:cubicBezTo>
                <a:lnTo>
                  <a:pt x="21600" y="10800"/>
                </a:lnTo>
                <a:cubicBezTo>
                  <a:pt x="21600" y="16831"/>
                  <a:pt x="20329" y="21600"/>
                  <a:pt x="18764" y="216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srgbClr val="343C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Международни Директори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43C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srgbClr val="343C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Борд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43C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fr-CA" sz="2000" b="1" i="0" u="none" strike="noStrike" kern="1200" cap="none" spc="0" normalizeH="0" baseline="0" noProof="0" dirty="0">
              <a:ln>
                <a:noFill/>
              </a:ln>
              <a:solidFill>
                <a:srgbClr val="343C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Shape">
            <a:extLst>
              <a:ext uri="{FF2B5EF4-FFF2-40B4-BE49-F238E27FC236}">
                <a16:creationId xmlns:a16="http://schemas.microsoft.com/office/drawing/2014/main" id="{38C60934-6085-BC1F-6426-2C7CE102F086}"/>
              </a:ext>
            </a:extLst>
          </p:cNvPr>
          <p:cNvSpPr/>
          <p:nvPr/>
        </p:nvSpPr>
        <p:spPr>
          <a:xfrm>
            <a:off x="1250122" y="4753227"/>
            <a:ext cx="3118104" cy="704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36" y="0"/>
                </a:moveTo>
                <a:lnTo>
                  <a:pt x="18764" y="0"/>
                </a:lnTo>
                <a:cubicBezTo>
                  <a:pt x="20329" y="0"/>
                  <a:pt x="21600" y="4839"/>
                  <a:pt x="21600" y="10800"/>
                </a:cubicBezTo>
                <a:lnTo>
                  <a:pt x="21600" y="10800"/>
                </a:lnTo>
                <a:cubicBezTo>
                  <a:pt x="21600" y="16761"/>
                  <a:pt x="20329" y="21600"/>
                  <a:pt x="18764" y="21600"/>
                </a:cubicBezTo>
                <a:lnTo>
                  <a:pt x="2836" y="21600"/>
                </a:lnTo>
                <a:cubicBezTo>
                  <a:pt x="1271" y="21600"/>
                  <a:pt x="0" y="16761"/>
                  <a:pt x="0" y="10800"/>
                </a:cubicBezTo>
                <a:lnTo>
                  <a:pt x="0" y="10800"/>
                </a:lnTo>
                <a:cubicBezTo>
                  <a:pt x="0" y="4839"/>
                  <a:pt x="1271" y="0"/>
                  <a:pt x="2836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srgbClr val="343C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Лидери на Множествени Дистрикти</a:t>
            </a:r>
            <a:endParaRPr kumimoji="0" lang="fr-CA" sz="2000" b="1" i="0" u="none" strike="noStrike" kern="1200" cap="none" spc="0" normalizeH="0" baseline="0" noProof="0" dirty="0">
              <a:ln>
                <a:noFill/>
              </a:ln>
              <a:solidFill>
                <a:srgbClr val="343C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31DB2261-D04B-A4E8-6738-EF1BAA3AEA04}"/>
              </a:ext>
            </a:extLst>
          </p:cNvPr>
          <p:cNvSpPr/>
          <p:nvPr/>
        </p:nvSpPr>
        <p:spPr>
          <a:xfrm>
            <a:off x="4536948" y="5665447"/>
            <a:ext cx="3118104" cy="704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36" y="0"/>
                </a:moveTo>
                <a:lnTo>
                  <a:pt x="18764" y="0"/>
                </a:lnTo>
                <a:cubicBezTo>
                  <a:pt x="20329" y="0"/>
                  <a:pt x="21600" y="4839"/>
                  <a:pt x="21600" y="10800"/>
                </a:cubicBezTo>
                <a:lnTo>
                  <a:pt x="21600" y="10800"/>
                </a:lnTo>
                <a:cubicBezTo>
                  <a:pt x="21600" y="16761"/>
                  <a:pt x="20329" y="21600"/>
                  <a:pt x="18764" y="21600"/>
                </a:cubicBezTo>
                <a:lnTo>
                  <a:pt x="2836" y="21600"/>
                </a:lnTo>
                <a:cubicBezTo>
                  <a:pt x="1271" y="21600"/>
                  <a:pt x="0" y="16761"/>
                  <a:pt x="0" y="10800"/>
                </a:cubicBezTo>
                <a:lnTo>
                  <a:pt x="0" y="10800"/>
                </a:lnTo>
                <a:cubicBezTo>
                  <a:pt x="0" y="4839"/>
                  <a:pt x="1271" y="0"/>
                  <a:pt x="2836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srgbClr val="343C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Клубните Членове</a:t>
            </a:r>
            <a:endParaRPr kumimoji="0" lang="fr-CA" sz="2000" b="1" i="0" u="none" strike="noStrike" kern="1200" cap="none" spc="0" normalizeH="0" baseline="0" noProof="0" dirty="0">
              <a:ln>
                <a:noFill/>
              </a:ln>
              <a:solidFill>
                <a:srgbClr val="343C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Shape">
            <a:extLst>
              <a:ext uri="{FF2B5EF4-FFF2-40B4-BE49-F238E27FC236}">
                <a16:creationId xmlns:a16="http://schemas.microsoft.com/office/drawing/2014/main" id="{8AD9C50C-9FC0-D990-5233-BA73B2C1F17D}"/>
              </a:ext>
            </a:extLst>
          </p:cNvPr>
          <p:cNvSpPr/>
          <p:nvPr/>
        </p:nvSpPr>
        <p:spPr>
          <a:xfrm>
            <a:off x="4368226" y="185275"/>
            <a:ext cx="3576161" cy="1151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36" y="0"/>
                </a:moveTo>
                <a:lnTo>
                  <a:pt x="18764" y="0"/>
                </a:lnTo>
                <a:cubicBezTo>
                  <a:pt x="20329" y="0"/>
                  <a:pt x="21600" y="4839"/>
                  <a:pt x="21600" y="10800"/>
                </a:cubicBezTo>
                <a:lnTo>
                  <a:pt x="21600" y="10800"/>
                </a:lnTo>
                <a:cubicBezTo>
                  <a:pt x="21600" y="16761"/>
                  <a:pt x="20329" y="21600"/>
                  <a:pt x="18764" y="21600"/>
                </a:cubicBezTo>
                <a:lnTo>
                  <a:pt x="2836" y="21600"/>
                </a:lnTo>
                <a:cubicBezTo>
                  <a:pt x="1271" y="21600"/>
                  <a:pt x="0" y="16761"/>
                  <a:pt x="0" y="10800"/>
                </a:cubicBezTo>
                <a:lnTo>
                  <a:pt x="0" y="10800"/>
                </a:lnTo>
                <a:cubicBezTo>
                  <a:pt x="0" y="4839"/>
                  <a:pt x="1271" y="0"/>
                  <a:pt x="2836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srgbClr val="343C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Изпълнително Ръководство - Международни Президенти, Вице-Президенти</a:t>
            </a:r>
            <a:endParaRPr kumimoji="0" lang="fr-CA" sz="2000" b="1" i="0" u="none" strike="noStrike" kern="1200" cap="none" spc="0" normalizeH="0" baseline="0" noProof="0" dirty="0">
              <a:ln>
                <a:noFill/>
              </a:ln>
              <a:solidFill>
                <a:srgbClr val="343C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CE0A470-CC90-043F-534B-AC6502B0D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86753"/>
            <a:ext cx="2057400" cy="370750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96FA325-E7D1-0933-FB11-E4D5A3DDC76A}"/>
              </a:ext>
            </a:extLst>
          </p:cNvPr>
          <p:cNvCxnSpPr>
            <a:cxnSpLocks/>
          </p:cNvCxnSpPr>
          <p:nvPr/>
        </p:nvCxnSpPr>
        <p:spPr>
          <a:xfrm flipH="1" flipV="1">
            <a:off x="6063717" y="1463495"/>
            <a:ext cx="8737" cy="4276930"/>
          </a:xfrm>
          <a:prstGeom prst="line">
            <a:avLst/>
          </a:prstGeom>
          <a:ln w="50800" cap="flat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hape">
            <a:extLst>
              <a:ext uri="{FF2B5EF4-FFF2-40B4-BE49-F238E27FC236}">
                <a16:creationId xmlns:a16="http://schemas.microsoft.com/office/drawing/2014/main" id="{3530627A-DC9E-4D3C-5F37-D32FA520C3BB}"/>
              </a:ext>
            </a:extLst>
          </p:cNvPr>
          <p:cNvSpPr/>
          <p:nvPr/>
        </p:nvSpPr>
        <p:spPr>
          <a:xfrm>
            <a:off x="1250122" y="1400685"/>
            <a:ext cx="3118104" cy="7007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36" y="0"/>
                </a:moveTo>
                <a:lnTo>
                  <a:pt x="18764" y="0"/>
                </a:lnTo>
                <a:cubicBezTo>
                  <a:pt x="20329" y="0"/>
                  <a:pt x="21600" y="4839"/>
                  <a:pt x="21600" y="10800"/>
                </a:cubicBezTo>
                <a:lnTo>
                  <a:pt x="21600" y="10800"/>
                </a:lnTo>
                <a:cubicBezTo>
                  <a:pt x="21600" y="16761"/>
                  <a:pt x="20329" y="21600"/>
                  <a:pt x="18764" y="21600"/>
                </a:cubicBezTo>
                <a:lnTo>
                  <a:pt x="2836" y="21600"/>
                </a:lnTo>
                <a:cubicBezTo>
                  <a:pt x="1271" y="21600"/>
                  <a:pt x="0" y="16761"/>
                  <a:pt x="0" y="10800"/>
                </a:cubicBezTo>
                <a:lnTo>
                  <a:pt x="0" y="10800"/>
                </a:lnTo>
                <a:cubicBezTo>
                  <a:pt x="0" y="4839"/>
                  <a:pt x="1271" y="0"/>
                  <a:pt x="2836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srgbClr val="343C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Бивши Лидери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43C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43C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srgbClr val="343C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ПДУ, ПМД,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43C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343C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386A9699-33E5-8017-BDAC-4CF4D8D06238}"/>
              </a:ext>
            </a:extLst>
          </p:cNvPr>
          <p:cNvSpPr/>
          <p:nvPr/>
        </p:nvSpPr>
        <p:spPr>
          <a:xfrm>
            <a:off x="8693286" y="2739023"/>
            <a:ext cx="3171292" cy="10539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764" y="21600"/>
                </a:moveTo>
                <a:lnTo>
                  <a:pt x="2836" y="21600"/>
                </a:lnTo>
                <a:cubicBezTo>
                  <a:pt x="1271" y="21600"/>
                  <a:pt x="0" y="16761"/>
                  <a:pt x="0" y="10800"/>
                </a:cubicBezTo>
                <a:lnTo>
                  <a:pt x="0" y="10800"/>
                </a:lnTo>
                <a:cubicBezTo>
                  <a:pt x="0" y="4839"/>
                  <a:pt x="1271" y="0"/>
                  <a:pt x="2836" y="0"/>
                </a:cubicBezTo>
                <a:lnTo>
                  <a:pt x="18764" y="0"/>
                </a:lnTo>
                <a:cubicBezTo>
                  <a:pt x="20329" y="0"/>
                  <a:pt x="21600" y="4839"/>
                  <a:pt x="21600" y="10800"/>
                </a:cubicBezTo>
                <a:lnTo>
                  <a:pt x="21600" y="10800"/>
                </a:lnTo>
                <a:cubicBezTo>
                  <a:pt x="21600" y="16831"/>
                  <a:pt x="20329" y="21600"/>
                  <a:pt x="18764" y="216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srgbClr val="343C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Групови Лидери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43C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srgbClr val="343C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 обучение на бъдещите ДУ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43C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fr-CA" sz="2000" b="1" i="0" u="none" strike="noStrike" kern="1200" cap="none" spc="0" normalizeH="0" baseline="0" noProof="0" dirty="0">
              <a:ln>
                <a:noFill/>
              </a:ln>
              <a:solidFill>
                <a:srgbClr val="343C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0D3CECA-5496-A3B2-880F-AA7356931BD4}"/>
              </a:ext>
            </a:extLst>
          </p:cNvPr>
          <p:cNvCxnSpPr>
            <a:cxnSpLocks/>
          </p:cNvCxnSpPr>
          <p:nvPr/>
        </p:nvCxnSpPr>
        <p:spPr>
          <a:xfrm flipH="1">
            <a:off x="4247613" y="1918131"/>
            <a:ext cx="3696774" cy="3004258"/>
          </a:xfrm>
          <a:prstGeom prst="line">
            <a:avLst/>
          </a:prstGeom>
          <a:ln w="50800" cap="flat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078F94-9CDE-F2E8-9EB6-3C1C29279A5A}"/>
              </a:ext>
            </a:extLst>
          </p:cNvPr>
          <p:cNvCxnSpPr>
            <a:cxnSpLocks/>
          </p:cNvCxnSpPr>
          <p:nvPr/>
        </p:nvCxnSpPr>
        <p:spPr>
          <a:xfrm flipH="1" flipV="1">
            <a:off x="4247613" y="1916238"/>
            <a:ext cx="3696774" cy="3004258"/>
          </a:xfrm>
          <a:prstGeom prst="line">
            <a:avLst/>
          </a:prstGeom>
          <a:ln w="50800" cap="flat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2AB373-EACF-C77B-228F-334CE73A642C}"/>
              </a:ext>
            </a:extLst>
          </p:cNvPr>
          <p:cNvCxnSpPr>
            <a:cxnSpLocks/>
          </p:cNvCxnSpPr>
          <p:nvPr/>
        </p:nvCxnSpPr>
        <p:spPr>
          <a:xfrm flipH="1" flipV="1">
            <a:off x="3415861" y="3369825"/>
            <a:ext cx="5303520" cy="51960"/>
          </a:xfrm>
          <a:prstGeom prst="line">
            <a:avLst/>
          </a:prstGeom>
          <a:ln w="50800" cap="flat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EFE73B5-EAA3-CE03-54E2-1EA83C3DD4C6}"/>
              </a:ext>
            </a:extLst>
          </p:cNvPr>
          <p:cNvGrpSpPr/>
          <p:nvPr/>
        </p:nvGrpSpPr>
        <p:grpSpPr>
          <a:xfrm>
            <a:off x="4743001" y="2038254"/>
            <a:ext cx="2743200" cy="2743200"/>
            <a:chOff x="4733698" y="2247868"/>
            <a:chExt cx="2743200" cy="2743200"/>
          </a:xfrm>
        </p:grpSpPr>
        <p:sp>
          <p:nvSpPr>
            <p:cNvPr id="105" name="Circle">
              <a:extLst>
                <a:ext uri="{FF2B5EF4-FFF2-40B4-BE49-F238E27FC236}">
                  <a16:creationId xmlns:a16="http://schemas.microsoft.com/office/drawing/2014/main" id="{452CB3BD-FCC9-2CC4-BB31-994D3EEE4C8C}"/>
                </a:ext>
              </a:extLst>
            </p:cNvPr>
            <p:cNvSpPr/>
            <p:nvPr/>
          </p:nvSpPr>
          <p:spPr>
            <a:xfrm rot="5400000">
              <a:off x="4733698" y="2247868"/>
              <a:ext cx="2743200" cy="2743200"/>
            </a:xfrm>
            <a:prstGeom prst="ellipse">
              <a:avLst/>
            </a:prstGeom>
            <a:solidFill>
              <a:srgbClr val="343C8B"/>
            </a:solidFill>
            <a:ln w="19050">
              <a:solidFill>
                <a:srgbClr val="FFC000"/>
              </a:solidFill>
              <a:miter lim="400000"/>
            </a:ln>
          </p:spPr>
          <p:txBody>
            <a:bodyPr lIns="28575" tIns="28575" rIns="28575" bIns="28575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00E24CF-62ED-50CE-2EB3-ABC47A8F41C2}"/>
                </a:ext>
              </a:extLst>
            </p:cNvPr>
            <p:cNvSpPr txBox="1"/>
            <p:nvPr/>
          </p:nvSpPr>
          <p:spPr>
            <a:xfrm>
              <a:off x="4817387" y="2886308"/>
              <a:ext cx="2557217" cy="144655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1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MISSION</a:t>
              </a:r>
              <a:r>
                <a:rPr kumimoji="0" lang="en-US" sz="3200" b="1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1.5</a:t>
              </a:r>
              <a:endParaRPr kumimoji="0" lang="en-US" sz="32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7930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22145</TotalTime>
  <Words>2755</Words>
  <Application>Microsoft Office PowerPoint</Application>
  <PresentationFormat>Widescreen</PresentationFormat>
  <Paragraphs>346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Aptos</vt:lpstr>
      <vt:lpstr>Arial</vt:lpstr>
      <vt:lpstr>Calibri</vt:lpstr>
      <vt:lpstr>Calibri Light</vt:lpstr>
      <vt:lpstr>Courier New</vt:lpstr>
      <vt:lpstr>Helvetica</vt:lpstr>
      <vt:lpstr>Helvetica Neue</vt:lpstr>
      <vt:lpstr>Open Sans</vt:lpstr>
      <vt:lpstr>Open Sans Light</vt:lpstr>
      <vt:lpstr>Open Sans Regular</vt:lpstr>
      <vt:lpstr>Segoe UI</vt:lpstr>
      <vt:lpstr>Symbol</vt:lpstr>
      <vt:lpstr>Times New Roman</vt:lpstr>
      <vt:lpstr>Verdana</vt:lpstr>
      <vt:lpstr>ヒラギノ角ゴ Pro W3</vt:lpstr>
      <vt:lpstr>Office Theme</vt:lpstr>
      <vt:lpstr>No Page Number</vt:lpstr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Gnall, Steve</dc:creator>
  <cp:lastModifiedBy>Aneliya Kaneva</cp:lastModifiedBy>
  <cp:revision>1030</cp:revision>
  <cp:lastPrinted>2024-06-17T15:23:27Z</cp:lastPrinted>
  <dcterms:created xsi:type="dcterms:W3CDTF">2023-06-09T13:30:04Z</dcterms:created>
  <dcterms:modified xsi:type="dcterms:W3CDTF">2024-10-06T14:54:54Z</dcterms:modified>
</cp:coreProperties>
</file>