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89" r:id="rId4"/>
    <p:sldId id="308" r:id="rId5"/>
    <p:sldId id="319" r:id="rId6"/>
    <p:sldId id="294" r:id="rId7"/>
    <p:sldId id="296" r:id="rId8"/>
    <p:sldId id="264" r:id="rId9"/>
    <p:sldId id="301" r:id="rId10"/>
    <p:sldId id="268" r:id="rId11"/>
    <p:sldId id="317" r:id="rId12"/>
    <p:sldId id="270" r:id="rId13"/>
    <p:sldId id="318" r:id="rId14"/>
  </p:sldIdLst>
  <p:sldSz cx="9144000" cy="6858000" type="screen4x3"/>
  <p:notesSz cx="6881813" cy="92964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Brush Script MT" pitchFamily="66" charset="0"/>
      <p:italic r:id="rId21"/>
    </p:embeddedFont>
    <p:embeddedFont>
      <p:font typeface="Rockwell" pitchFamily="18" charset="0"/>
      <p:regular r:id="rId22"/>
      <p:bold r:id="rId23"/>
      <p:italic r:id="rId24"/>
      <p:boldItalic r:id="rId25"/>
    </p:embeddedFont>
    <p:embeddedFont>
      <p:font typeface="KaiTi" charset="-122"/>
      <p:regular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Open Sans Light" charset="0"/>
      <p:regular r:id="rId31"/>
      <p:italic r:id="rId32"/>
    </p:embeddedFont>
    <p:embeddedFont>
      <p:font typeface="Century" pitchFamily="18" charset="0"/>
      <p:regular r:id="rId33"/>
    </p:embeddedFont>
    <p:embeddedFont>
      <p:font typeface="Open Sans" charset="0"/>
      <p:regular r:id="rId34"/>
      <p:bold r:id="rId35"/>
      <p:italic r:id="rId36"/>
      <p:boldItalic r:id="rId37"/>
    </p:embeddedFont>
    <p:embeddedFont>
      <p:font typeface="Arial Black" pitchFamily="34" charset="0"/>
      <p:bold r:id="rId38"/>
    </p:embeddedFont>
    <p:embeddedFont>
      <p:font typeface="Berlin Sans FB" pitchFamily="34" charset="0"/>
      <p:regular r:id="rId39"/>
      <p:bold r:id="rId40"/>
    </p:embeddedFont>
  </p:embeddedFontLst>
  <p:custDataLst>
    <p:tags r:id="rId4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41098"/>
    <a:srgbClr val="1EA9E0"/>
    <a:srgbClr val="512373"/>
    <a:srgbClr val="29737F"/>
    <a:srgbClr val="FCC11C"/>
    <a:srgbClr val="EA8408"/>
    <a:srgbClr val="F03B02"/>
    <a:srgbClr val="5E3C6C"/>
    <a:srgbClr val="D25314"/>
    <a:srgbClr val="936B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47" autoAdjust="0"/>
    <p:restoredTop sz="94668" autoAdjust="0"/>
  </p:normalViewPr>
  <p:slideViewPr>
    <p:cSldViewPr>
      <p:cViewPr>
        <p:scale>
          <a:sx n="60" d="100"/>
          <a:sy n="60" d="100"/>
        </p:scale>
        <p:origin x="-176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70" y="-101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4C540F6-3604-4D1A-8A4E-30304E0A7378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5EB5C3-C685-4FC4-BF62-65C9D4082D9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8109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4EA717-D746-47E7-A390-FE7AEAA8EE51}" type="datetimeFigureOut">
              <a:rPr lang="en-US" smtClean="0"/>
              <a:pPr/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1A8D839-0341-46AB-82C1-C42B62A21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92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D839-0341-46AB-82C1-C42B62A216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744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8D839-0341-46AB-82C1-C42B62A216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114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656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7B51F-B4EC-470E-A5C3-66D0D05EDFFD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312CB-7A9B-458B-9A93-D1A26CC781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106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7B51F-B4EC-470E-A5C3-66D0D05EDFFD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312CB-7A9B-458B-9A93-D1A26CC781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22060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7B51F-B4EC-470E-A5C3-66D0D05EDFFD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312CB-7A9B-458B-9A93-D1A26CC781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350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7B51F-B4EC-470E-A5C3-66D0D05EDFFD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312CB-7A9B-458B-9A93-D1A26CC781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78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7B51F-B4EC-470E-A5C3-66D0D05EDFFD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312CB-7A9B-458B-9A93-D1A26CC781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27029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7B51F-B4EC-470E-A5C3-66D0D05EDFFD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312CB-7A9B-458B-9A93-D1A26CC781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1825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00800" y="0"/>
            <a:ext cx="27432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3" descr="\\psf\Home\Documents\Articulate\Illustrations\stock photos\Unsplash-desk\4fjHtYHdRlSemICxjjBu_IMG_8424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99980" y="4114803"/>
            <a:ext cx="2744020" cy="274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6418326" y="-381000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“ </a:t>
            </a:r>
            <a:endParaRPr lang="fr-FR" sz="1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229600" y="1609438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” </a:t>
            </a:r>
            <a:endParaRPr lang="fr-FR" sz="1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526213" y="816428"/>
            <a:ext cx="2492375" cy="1219200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fr-FR" sz="1800"/>
            </a:lvl5pPr>
          </a:lstStyle>
          <a:p>
            <a:pPr marL="0" lvl="0" algn="ctr"/>
            <a:r>
              <a:rPr lang="en-US" dirty="0"/>
              <a:t>Click to edit Master text styles</a:t>
            </a:r>
            <a:endParaRPr lang="fr-FR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90602"/>
            <a:ext cx="518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3240" y="3112034"/>
            <a:ext cx="633932" cy="633932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90600" y="108856"/>
            <a:ext cx="5257800" cy="762000"/>
          </a:xfr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fr-FR" sz="4800" b="1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990600" y="1134609"/>
            <a:ext cx="5257800" cy="5570991"/>
          </a:xfr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>
              <a:defRPr lang="en-US" sz="18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edit Master text style</a:t>
            </a:r>
          </a:p>
        </p:txBody>
      </p: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826" y="3112034"/>
            <a:ext cx="633932" cy="633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1372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psf\Home\Documents\Articulate\Illustrations\stock photos\Unsplash-desk\lIZrwvbeRuuzqOoWJUEn_Photoaday_CSD (1 of 1)-5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400800" y="0"/>
            <a:ext cx="2743200" cy="411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6418326" y="-381000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“ </a:t>
            </a:r>
            <a:endParaRPr lang="fr-FR" sz="1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90602"/>
            <a:ext cx="51816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 hidden="1"/>
          <p:cNvGrpSpPr/>
          <p:nvPr userDrawn="1"/>
        </p:nvGrpSpPr>
        <p:grpSpPr>
          <a:xfrm>
            <a:off x="8395009" y="6096000"/>
            <a:ext cx="609600" cy="609600"/>
            <a:chOff x="8229600" y="3124200"/>
            <a:chExt cx="609600" cy="609600"/>
          </a:xfrm>
        </p:grpSpPr>
        <p:sp>
          <p:nvSpPr>
            <p:cNvPr id="22" name="Oval 21"/>
            <p:cNvSpPr/>
            <p:nvPr/>
          </p:nvSpPr>
          <p:spPr>
            <a:xfrm>
              <a:off x="8229600" y="31242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486649" y="3345610"/>
              <a:ext cx="137231" cy="166780"/>
              <a:chOff x="8502747" y="3411071"/>
              <a:chExt cx="137231" cy="16678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8502747" y="3411071"/>
                <a:ext cx="137231" cy="76200"/>
              </a:xfrm>
              <a:prstGeom prst="line">
                <a:avLst/>
              </a:prstGeom>
              <a:noFill/>
              <a:ln w="28575" cap="rnd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8509097" y="3487271"/>
                <a:ext cx="130881" cy="90580"/>
              </a:xfrm>
              <a:prstGeom prst="line">
                <a:avLst/>
              </a:prstGeom>
              <a:noFill/>
              <a:ln w="28575" cap="rnd" cmpd="sng" algn="ctr">
                <a:solidFill>
                  <a:schemeClr val="accent2"/>
                </a:solidFill>
                <a:prstDash val="solid"/>
              </a:ln>
              <a:effectLst/>
            </p:spPr>
          </p:cxnSp>
        </p:grpSp>
      </p:grpSp>
      <p:sp>
        <p:nvSpPr>
          <p:cNvPr id="17" name="Rectangle 16"/>
          <p:cNvSpPr/>
          <p:nvPr userDrawn="1"/>
        </p:nvSpPr>
        <p:spPr>
          <a:xfrm>
            <a:off x="8229600" y="1609438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” </a:t>
            </a:r>
            <a:endParaRPr lang="fr-FR" sz="1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526213" y="816428"/>
            <a:ext cx="2492375" cy="1219200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fr-FR" sz="1800"/>
            </a:lvl5pPr>
          </a:lstStyle>
          <a:p>
            <a:pPr marL="0" lvl="0" algn="ctr"/>
            <a:r>
              <a:rPr lang="en-US" dirty="0"/>
              <a:t>Click to edit Master text styles</a:t>
            </a:r>
            <a:endParaRPr lang="fr-FR" dirty="0"/>
          </a:p>
        </p:txBody>
      </p:sp>
      <p:pic>
        <p:nvPicPr>
          <p:cNvPr id="19" name="Picture 1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3240" y="3112034"/>
            <a:ext cx="633932" cy="63393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826" y="3112034"/>
            <a:ext cx="633932" cy="633932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990600" y="108856"/>
            <a:ext cx="5257800" cy="762000"/>
          </a:xfr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fr-FR" sz="4800" b="1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990600" y="1134609"/>
            <a:ext cx="5257800" cy="5570991"/>
          </a:xfr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>
              <a:defRPr lang="en-US" sz="18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edit Master text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9342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sf\Home\Documents\Articulate\Illustrations\stock photos\Unsplash-desk\a9a53469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99980" y="4114800"/>
            <a:ext cx="27440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400800" y="0"/>
            <a:ext cx="27432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6418326" y="-381000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“ </a:t>
            </a:r>
            <a:endParaRPr lang="fr-FR" sz="1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90602"/>
            <a:ext cx="51816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 hidden="1"/>
          <p:cNvGrpSpPr/>
          <p:nvPr userDrawn="1"/>
        </p:nvGrpSpPr>
        <p:grpSpPr>
          <a:xfrm>
            <a:off x="8395009" y="6096000"/>
            <a:ext cx="609600" cy="609600"/>
            <a:chOff x="8229600" y="3124200"/>
            <a:chExt cx="609600" cy="609600"/>
          </a:xfrm>
        </p:grpSpPr>
        <p:sp>
          <p:nvSpPr>
            <p:cNvPr id="22" name="Oval 21"/>
            <p:cNvSpPr/>
            <p:nvPr/>
          </p:nvSpPr>
          <p:spPr>
            <a:xfrm>
              <a:off x="8229600" y="3124200"/>
              <a:ext cx="609600" cy="6096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486649" y="3345610"/>
              <a:ext cx="137231" cy="166780"/>
              <a:chOff x="8502747" y="3411071"/>
              <a:chExt cx="137231" cy="16678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8502747" y="3411071"/>
                <a:ext cx="137231" cy="76200"/>
              </a:xfrm>
              <a:prstGeom prst="line">
                <a:avLst/>
              </a:prstGeom>
              <a:noFill/>
              <a:ln w="28575" cap="rnd" cmpd="sng" algn="ctr">
                <a:solidFill>
                  <a:schemeClr val="accent2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8509097" y="3487271"/>
                <a:ext cx="130881" cy="90580"/>
              </a:xfrm>
              <a:prstGeom prst="line">
                <a:avLst/>
              </a:prstGeom>
              <a:noFill/>
              <a:ln w="28575" cap="rnd" cmpd="sng" algn="ctr">
                <a:solidFill>
                  <a:schemeClr val="accent2"/>
                </a:solidFill>
                <a:prstDash val="solid"/>
              </a:ln>
              <a:effectLst/>
            </p:spPr>
          </p:cxnSp>
        </p:grpSp>
      </p:grpSp>
      <p:sp>
        <p:nvSpPr>
          <p:cNvPr id="16" name="Rectangle 15"/>
          <p:cNvSpPr/>
          <p:nvPr userDrawn="1"/>
        </p:nvSpPr>
        <p:spPr>
          <a:xfrm>
            <a:off x="8229600" y="1609438"/>
            <a:ext cx="148470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600" dirty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” </a:t>
            </a:r>
            <a:endParaRPr lang="fr-FR" sz="1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526213" y="816428"/>
            <a:ext cx="2492375" cy="1219200"/>
          </a:xfrm>
          <a:noFill/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US" sz="180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fr-FR" sz="1800"/>
            </a:lvl5pPr>
          </a:lstStyle>
          <a:p>
            <a:pPr marL="0" lvl="0" algn="ctr"/>
            <a:r>
              <a:rPr lang="en-US" dirty="0"/>
              <a:t>Click to edit Master text styles</a:t>
            </a:r>
            <a:endParaRPr lang="fr-FR" dirty="0"/>
          </a:p>
        </p:txBody>
      </p: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826" y="3112034"/>
            <a:ext cx="633932" cy="633932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90600" y="108856"/>
            <a:ext cx="5257800" cy="762000"/>
          </a:xfr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fr-FR" sz="4800" b="1" cap="non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990600" y="1134609"/>
            <a:ext cx="5257800" cy="5570991"/>
          </a:xfrm>
          <a:noFill/>
        </p:spPr>
        <p:txBody>
          <a:bodyPr vert="horz" wrap="square" lIns="91440" tIns="45720" rIns="91440" bIns="45720" rtlCol="0" anchor="t">
            <a:noAutofit/>
          </a:bodyPr>
          <a:lstStyle>
            <a:lvl1pPr algn="l">
              <a:defRPr lang="en-US" sz="18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Click to edit Master text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6553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/>
        </p:nvGrpSpPr>
        <p:grpSpPr>
          <a:xfrm>
            <a:off x="10744200" y="2924561"/>
            <a:ext cx="609600" cy="609600"/>
            <a:chOff x="8229600" y="3124200"/>
            <a:chExt cx="609600" cy="609600"/>
          </a:xfrm>
        </p:grpSpPr>
        <p:sp>
          <p:nvSpPr>
            <p:cNvPr id="9" name="Oval 8"/>
            <p:cNvSpPr/>
            <p:nvPr/>
          </p:nvSpPr>
          <p:spPr>
            <a:xfrm>
              <a:off x="8229600" y="3124200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86649" y="3345610"/>
              <a:ext cx="137231" cy="166780"/>
              <a:chOff x="8502747" y="3411071"/>
              <a:chExt cx="137231" cy="16678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8502747" y="3411071"/>
                <a:ext cx="137231" cy="762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8509097" y="3487271"/>
                <a:ext cx="130881" cy="9058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3240" y="3112034"/>
            <a:ext cx="633932" cy="633932"/>
          </a:xfrm>
          <a:prstGeom prst="rect">
            <a:avLst/>
          </a:prstGeom>
        </p:spPr>
      </p:pic>
      <p:grpSp>
        <p:nvGrpSpPr>
          <p:cNvPr id="15" name="Group 14" hidden="1"/>
          <p:cNvGrpSpPr/>
          <p:nvPr userDrawn="1"/>
        </p:nvGrpSpPr>
        <p:grpSpPr>
          <a:xfrm flipH="1">
            <a:off x="11658600" y="2888208"/>
            <a:ext cx="609600" cy="609600"/>
            <a:chOff x="8229600" y="3124200"/>
            <a:chExt cx="609600" cy="609600"/>
          </a:xfrm>
        </p:grpSpPr>
        <p:sp>
          <p:nvSpPr>
            <p:cNvPr id="16" name="Oval 15"/>
            <p:cNvSpPr/>
            <p:nvPr/>
          </p:nvSpPr>
          <p:spPr>
            <a:xfrm>
              <a:off x="8229600" y="3124200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486649" y="3345610"/>
              <a:ext cx="137231" cy="166780"/>
              <a:chOff x="8502747" y="3411071"/>
              <a:chExt cx="137231" cy="16678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8502747" y="3411071"/>
                <a:ext cx="137231" cy="762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8509097" y="3487271"/>
                <a:ext cx="130881" cy="9058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295400"/>
            <a:ext cx="7010400" cy="3352800"/>
          </a:xfrm>
        </p:spPr>
        <p:txBody>
          <a:bodyPr anchor="ctr">
            <a:normAutofit/>
          </a:bodyPr>
          <a:lstStyle>
            <a:lvl1pPr algn="l">
              <a:defRPr sz="6600" b="1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584925"/>
            <a:ext cx="7010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3187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-Colo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295400"/>
            <a:ext cx="7010400" cy="3352800"/>
          </a:xfrm>
        </p:spPr>
        <p:txBody>
          <a:bodyPr anchor="ctr">
            <a:normAutofit/>
          </a:bodyPr>
          <a:lstStyle>
            <a:lvl1pPr algn="l">
              <a:defRPr sz="6600" b="1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584925"/>
            <a:ext cx="7010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 hidden="1"/>
          <p:cNvGrpSpPr/>
          <p:nvPr userDrawn="1"/>
        </p:nvGrpSpPr>
        <p:grpSpPr>
          <a:xfrm>
            <a:off x="8229600" y="3124200"/>
            <a:ext cx="609600" cy="609600"/>
            <a:chOff x="8229600" y="3124200"/>
            <a:chExt cx="609600" cy="609600"/>
          </a:xfrm>
        </p:grpSpPr>
        <p:sp>
          <p:nvSpPr>
            <p:cNvPr id="9" name="Oval 8"/>
            <p:cNvSpPr/>
            <p:nvPr/>
          </p:nvSpPr>
          <p:spPr>
            <a:xfrm>
              <a:off x="8229600" y="3124200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86649" y="3345610"/>
              <a:ext cx="137231" cy="166780"/>
              <a:chOff x="8502747" y="3411071"/>
              <a:chExt cx="137231" cy="16678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8502747" y="3411071"/>
                <a:ext cx="137231" cy="762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8509097" y="3487271"/>
                <a:ext cx="130881" cy="9058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3240" y="3112034"/>
            <a:ext cx="633932" cy="633932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826" y="3112034"/>
            <a:ext cx="633932" cy="633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53687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lo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hidden="1"/>
          <p:cNvGrpSpPr/>
          <p:nvPr userDrawn="1"/>
        </p:nvGrpSpPr>
        <p:grpSpPr>
          <a:xfrm>
            <a:off x="8229600" y="3124200"/>
            <a:ext cx="609600" cy="609600"/>
            <a:chOff x="8229600" y="3124200"/>
            <a:chExt cx="609600" cy="609600"/>
          </a:xfrm>
        </p:grpSpPr>
        <p:sp>
          <p:nvSpPr>
            <p:cNvPr id="9" name="Oval 8"/>
            <p:cNvSpPr/>
            <p:nvPr/>
          </p:nvSpPr>
          <p:spPr>
            <a:xfrm>
              <a:off x="8229600" y="3124200"/>
              <a:ext cx="609600" cy="6096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486649" y="3345610"/>
              <a:ext cx="137231" cy="166780"/>
              <a:chOff x="8502747" y="3411071"/>
              <a:chExt cx="137231" cy="16678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8502747" y="3411071"/>
                <a:ext cx="137231" cy="7620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8509097" y="3487271"/>
                <a:ext cx="130881" cy="90580"/>
              </a:xfrm>
              <a:prstGeom prst="line">
                <a:avLst/>
              </a:prstGeom>
              <a:ln w="28575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03240" y="3112034"/>
            <a:ext cx="633932" cy="633932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6826" y="3112034"/>
            <a:ext cx="633932" cy="63393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1295400"/>
            <a:ext cx="7010400" cy="3352800"/>
          </a:xfrm>
        </p:spPr>
        <p:txBody>
          <a:bodyPr anchor="ctr">
            <a:normAutofit/>
          </a:bodyPr>
          <a:lstStyle>
            <a:lvl1pPr algn="l">
              <a:defRPr sz="6600" b="1" cap="none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584925"/>
            <a:ext cx="7010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25672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6210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37B51F-B4EC-470E-A5C3-66D0D05EDFFD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E312CB-7A9B-458B-9A93-D1A26CC7812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7567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68263" y="64404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entury" pitchFamily="18" charset="0"/>
              </a:rPr>
              <a:t>ELLI  </a:t>
            </a: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6469063"/>
            <a:ext cx="387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7"/>
    </p:custDataLst>
    <p:extLst>
      <p:ext uri="{BB962C8B-B14F-4D97-AF65-F5344CB8AC3E}">
        <p14:creationId xmlns:p14="http://schemas.microsoft.com/office/powerpoint/2010/main" xmlns="" val="18555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51" r:id="rId5"/>
    <p:sldLayoutId id="2147483661" r:id="rId6"/>
    <p:sldLayoutId id="2147483663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www.google.com/url?sa=i&amp;rct=j&amp;q=&amp;esrc=s&amp;frm=1&amp;source=images&amp;cd=&amp;cad=rja&amp;uact=8&amp;docid=-T4RlWYI1YNaIM&amp;tbnid=SM9cf4Uy0GpA6M:&amp;ved=0CAUQjRw&amp;url=http://carrietingleyhospitalfoundation.org/festival-of-trees/festival-activities/sponsors/&amp;ei=h7GMU8mxAc2hyATDjYHgDA&amp;psig=AFQjCNGZQKs7jibzABQFA4zDT1TmR6QUvg&amp;ust=1401815759062075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2.jpeg"/><Relationship Id="rId5" Type="http://schemas.openxmlformats.org/officeDocument/2006/relationships/hyperlink" Target="http://www.google.com/url?sa=i&amp;rct=j&amp;q=&amp;esrc=s&amp;frm=1&amp;source=images&amp;cd=&amp;cad=rja&amp;uact=8&amp;docid=mNO7RXxe_1WhnM&amp;tbnid=20QW4TEqosVfSM:&amp;ved=0CAUQjRw&amp;url=http://www.watchalyzer.com/watches/seiko-watches/&amp;ei=4K-MU9inG4SeyATYuYDABA&amp;bvm=bv.67720277,d.aWw&amp;psig=AFQjCNHDKwq2O7Pt2VNQPcStNVqpyzp4jg&amp;ust=1401815350474978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77200" y="2895600"/>
            <a:ext cx="9906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6200" y="1740874"/>
            <a:ext cx="4257855" cy="4138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4146" y="2890434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ea typeface="Homemade Apple" panose="02000000000000000000" pitchFamily="2" charset="0"/>
              </a:rPr>
              <a:t>Управление на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  <a:ea typeface="Homemade Appl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146" y="3336437"/>
            <a:ext cx="8525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ПРОМЯНАТА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00" y="6477000"/>
            <a:ext cx="495300" cy="30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496" y="6324600"/>
            <a:ext cx="1190804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67650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525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53200" y="76200"/>
            <a:ext cx="685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29600" y="2132746"/>
            <a:ext cx="685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73" y="3544"/>
            <a:ext cx="9144000" cy="63067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5773" cy="6345552"/>
          </a:xfrm>
          <a:prstGeom prst="rect">
            <a:avLst/>
          </a:prstGeom>
          <a:solidFill>
            <a:srgbClr val="0070C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049118"/>
            <a:ext cx="86867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“</a:t>
            </a:r>
            <a:r>
              <a:rPr lang="bg-BG" sz="48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Промяната </a:t>
            </a:r>
            <a:r>
              <a:rPr lang="bg-BG" sz="480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е </a:t>
            </a:r>
            <a:r>
              <a:rPr lang="bg-BG" sz="4800" smtClean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закон</a:t>
            </a:r>
            <a:r>
              <a:rPr lang="bg-BG" sz="4800" smtClean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. </a:t>
            </a:r>
            <a:r>
              <a:rPr lang="bg-BG" sz="48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Онези, които гледат единствено към миналото или настоящето, със сигурност ще пропуснат бъдещето</a:t>
            </a:r>
            <a:r>
              <a:rPr lang="ru-RU" sz="48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.</a:t>
            </a:r>
            <a:r>
              <a:rPr lang="en-US" sz="48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”</a:t>
            </a:r>
          </a:p>
          <a:p>
            <a:pPr algn="r"/>
            <a:r>
              <a:rPr lang="bg-BG" sz="32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Джон Ф</a:t>
            </a:r>
            <a:r>
              <a:rPr lang="en-US" sz="32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. </a:t>
            </a:r>
            <a:r>
              <a:rPr lang="bg-BG" sz="3200" dirty="0">
                <a:solidFill>
                  <a:schemeClr val="bg1">
                    <a:alpha val="94000"/>
                  </a:schemeClr>
                </a:solidFill>
                <a:latin typeface="Berlin Sans FB" panose="020E0602020502020306" pitchFamily="34" charset="0"/>
              </a:rPr>
              <a:t>Кенеди</a:t>
            </a:r>
            <a:endParaRPr lang="en-US" sz="3200" dirty="0">
              <a:solidFill>
                <a:schemeClr val="bg1">
                  <a:alpha val="94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0096" y="6394864"/>
            <a:ext cx="44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68263" y="64404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entury" pitchFamily="18" charset="0"/>
              </a:rPr>
              <a:t>ELLI  </a:t>
            </a: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6469063"/>
            <a:ext cx="387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1652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27591" y="2971800"/>
            <a:ext cx="838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038" y="107610"/>
            <a:ext cx="6096000" cy="762000"/>
          </a:xfrm>
        </p:spPr>
        <p:txBody>
          <a:bodyPr/>
          <a:lstStyle/>
          <a:p>
            <a:r>
              <a:rPr lang="bg-BG" dirty="0">
                <a:latin typeface="Century" panose="02040604050505020304" pitchFamily="18" charset="0"/>
              </a:rPr>
              <a:t>Цели на сесията</a:t>
            </a:r>
            <a:r>
              <a:rPr lang="fr-FR" dirty="0">
                <a:latin typeface="Century" panose="020406040505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7549" y="0"/>
            <a:ext cx="914400" cy="838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77200" y="2133600"/>
            <a:ext cx="914400" cy="838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0945" y="1013008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9491" y="2335590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0945" y="3407658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20945" y="4697849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ontent Placeholder 10"/>
          <p:cNvSpPr>
            <a:spLocks noGrp="1"/>
          </p:cNvSpPr>
          <p:nvPr>
            <p:ph idx="1"/>
          </p:nvPr>
        </p:nvSpPr>
        <p:spPr>
          <a:xfrm>
            <a:off x="318254" y="1119552"/>
            <a:ext cx="6323942" cy="683914"/>
          </a:xfrm>
        </p:spPr>
        <p:txBody>
          <a:bodyPr/>
          <a:lstStyle/>
          <a:p>
            <a:pPr marL="0" indent="0">
              <a:buNone/>
            </a:pPr>
            <a:r>
              <a:rPr lang="bg-BG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Пр</a:t>
            </a:r>
            <a:r>
              <a:rPr lang="bg-BG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ичините поради които 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ontent Placeholder 10"/>
          <p:cNvSpPr txBox="1">
            <a:spLocks/>
          </p:cNvSpPr>
          <p:nvPr/>
        </p:nvSpPr>
        <p:spPr>
          <a:xfrm>
            <a:off x="263299" y="2448109"/>
            <a:ext cx="6072799" cy="7128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исание на етапите за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Content Placeholder 10"/>
          <p:cNvSpPr txBox="1">
            <a:spLocks/>
          </p:cNvSpPr>
          <p:nvPr/>
        </p:nvSpPr>
        <p:spPr>
          <a:xfrm>
            <a:off x="436449" y="3526480"/>
            <a:ext cx="5430951" cy="6839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предположенията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Content Placeholder 10"/>
          <p:cNvSpPr txBox="1">
            <a:spLocks/>
          </p:cNvSpPr>
          <p:nvPr/>
        </p:nvSpPr>
        <p:spPr>
          <a:xfrm>
            <a:off x="328001" y="4776878"/>
            <a:ext cx="6304449" cy="6839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илагане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модела на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1" y="6438900"/>
            <a:ext cx="45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339" y="1430506"/>
            <a:ext cx="58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 противопоставяме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339" y="2765577"/>
            <a:ext cx="60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приемане на промяната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145" y="3941058"/>
            <a:ext cx="533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пречат на промяната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625" y="5190201"/>
            <a:ext cx="5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Левин за управление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xmlns="" id="{38CD11A9-E477-7C3F-37D5-A6837D2E4505}"/>
              </a:ext>
            </a:extLst>
          </p:cNvPr>
          <p:cNvSpPr txBox="1"/>
          <p:nvPr/>
        </p:nvSpPr>
        <p:spPr>
          <a:xfrm>
            <a:off x="857529" y="5522162"/>
            <a:ext cx="333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промяната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E958127E-044C-1F28-CFAA-A23E27CCBEE8}"/>
              </a:ext>
            </a:extLst>
          </p:cNvPr>
          <p:cNvSpPr txBox="1"/>
          <p:nvPr/>
        </p:nvSpPr>
        <p:spPr>
          <a:xfrm>
            <a:off x="897048" y="1752767"/>
            <a:ext cx="314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srgbClr val="363635"/>
                </a:solidFill>
                <a:latin typeface="Century Gothic" panose="020B0502020202020204" pitchFamily="34" charset="0"/>
              </a:rPr>
              <a:t>н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а промените</a:t>
            </a:r>
            <a:endParaRPr lang="bg-B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075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525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53200" y="76200"/>
            <a:ext cx="685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29600" y="2132746"/>
            <a:ext cx="685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63034"/>
            <a:ext cx="9144000" cy="70210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3037" y="2590800"/>
            <a:ext cx="5509437" cy="16764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37214" y="2734339"/>
            <a:ext cx="6172200" cy="1295400"/>
          </a:xfrm>
        </p:spPr>
        <p:txBody>
          <a:bodyPr>
            <a:noAutofit/>
          </a:bodyPr>
          <a:lstStyle/>
          <a:p>
            <a:r>
              <a:rPr lang="bg-BG" sz="8000" dirty="0">
                <a:solidFill>
                  <a:schemeClr val="bg1">
                    <a:alpha val="88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Оценка</a:t>
            </a:r>
            <a:endParaRPr lang="fr-FR" sz="6600" b="0" dirty="0">
              <a:solidFill>
                <a:schemeClr val="bg1">
                  <a:alpha val="88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096" y="6394864"/>
            <a:ext cx="44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8263" y="64404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entury" pitchFamily="18" charset="0"/>
              </a:rPr>
              <a:t>ELLI  </a:t>
            </a: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6469063"/>
            <a:ext cx="387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3502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0"/>
            <a:ext cx="5257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53200" y="76200"/>
            <a:ext cx="685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29600" y="2132746"/>
            <a:ext cx="685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-163034"/>
            <a:ext cx="9144000" cy="70210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3037" y="2590800"/>
            <a:ext cx="7414437" cy="16764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475807" y="2714880"/>
            <a:ext cx="8192386" cy="1295400"/>
          </a:xfrm>
        </p:spPr>
        <p:txBody>
          <a:bodyPr>
            <a:noAutofit/>
          </a:bodyPr>
          <a:lstStyle/>
          <a:p>
            <a:r>
              <a:rPr lang="bg-BG" sz="8000" b="0" dirty="0">
                <a:solidFill>
                  <a:schemeClr val="bg1">
                    <a:alpha val="88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Благодаря за вниманието </a:t>
            </a:r>
            <a:r>
              <a:rPr lang="en-US" sz="8000" b="0" dirty="0">
                <a:solidFill>
                  <a:schemeClr val="bg1">
                    <a:alpha val="88000"/>
                  </a:schemeClr>
                </a:solidFill>
                <a:latin typeface="Century Gothic" panose="020B0502020202020204" pitchFamily="34" charset="0"/>
                <a:cs typeface="Aharoni" panose="02010803020104030203" pitchFamily="2" charset="-79"/>
                <a:sym typeface="Wingdings" panose="05000000000000000000" pitchFamily="2" charset="2"/>
              </a:rPr>
              <a:t></a:t>
            </a:r>
            <a:endParaRPr lang="fr-FR" sz="6600" b="0" dirty="0">
              <a:solidFill>
                <a:schemeClr val="bg1">
                  <a:alpha val="88000"/>
                </a:schemeClr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0096" y="6394864"/>
            <a:ext cx="44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14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8263" y="64404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entury" pitchFamily="18" charset="0"/>
              </a:rPr>
              <a:t>ELLI  </a:t>
            </a: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6469063"/>
            <a:ext cx="387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0627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6200" y="2971800"/>
            <a:ext cx="838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45655" y="134293"/>
            <a:ext cx="838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53400" y="2057400"/>
            <a:ext cx="838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14795" y="5105400"/>
            <a:ext cx="508837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896293"/>
            <a:ext cx="5334000" cy="94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9237" y="679557"/>
            <a:ext cx="5539563" cy="5638800"/>
          </a:xfrm>
        </p:spPr>
        <p:txBody>
          <a:bodyPr/>
          <a:lstStyle/>
          <a:p>
            <a:pPr marL="0" indent="0" algn="ctr">
              <a:buNone/>
            </a:pPr>
            <a:r>
              <a:rPr lang="bg-BG" sz="3200" dirty="0">
                <a:latin typeface="Century Gothic" panose="020B0502020202020204" pitchFamily="34" charset="0"/>
              </a:rPr>
              <a:t>Без промяна няма иновация, креативност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bg-BG" sz="3200" dirty="0">
                <a:latin typeface="Century Gothic" panose="020B0502020202020204" pitchFamily="34" charset="0"/>
              </a:rPr>
              <a:t>или стимул за подобрение. Тези, които инициират промяна, </a:t>
            </a:r>
          </a:p>
          <a:p>
            <a:pPr marL="0" indent="0" algn="ctr">
              <a:buNone/>
            </a:pPr>
            <a:r>
              <a:rPr lang="bg-BG" sz="3200" dirty="0">
                <a:latin typeface="Century Gothic" panose="020B0502020202020204" pitchFamily="34" charset="0"/>
              </a:rPr>
              <a:t>ще имат по-добра възможност да управляват промяната, която е неизбежна</a:t>
            </a:r>
            <a:r>
              <a:rPr lang="en-US" sz="3200" dirty="0">
                <a:latin typeface="Century Gothic" panose="020B0502020202020204" pitchFamily="34" charset="0"/>
              </a:rPr>
              <a:t>. </a:t>
            </a:r>
          </a:p>
          <a:p>
            <a:pPr marL="0" indent="0" algn="r">
              <a:buNone/>
            </a:pPr>
            <a:endParaRPr lang="bg-BG" sz="2000" dirty="0">
              <a:latin typeface="Century Gothic" panose="020B0502020202020204" pitchFamily="34" charset="0"/>
            </a:endParaRPr>
          </a:p>
          <a:p>
            <a:pPr marL="0" indent="0" algn="r">
              <a:buNone/>
            </a:pPr>
            <a:r>
              <a:rPr lang="bg-BG" sz="2000" dirty="0">
                <a:latin typeface="Century Gothic" panose="020B0502020202020204" pitchFamily="34" charset="0"/>
              </a:rPr>
              <a:t>Уилям </a:t>
            </a:r>
            <a:r>
              <a:rPr lang="bg-BG" sz="2000" dirty="0" err="1">
                <a:latin typeface="Century Gothic" panose="020B0502020202020204" pitchFamily="34" charset="0"/>
              </a:rPr>
              <a:t>Полард</a:t>
            </a:r>
            <a:r>
              <a:rPr lang="en-US" sz="2000" dirty="0">
                <a:latin typeface="Century Gothic" panose="020B0502020202020204" pitchFamily="34" charset="0"/>
              </a:rPr>
              <a:t>, </a:t>
            </a:r>
          </a:p>
          <a:p>
            <a:pPr marL="0" indent="0" algn="r">
              <a:buNone/>
            </a:pPr>
            <a:r>
              <a:rPr lang="bg-BG" sz="2000" dirty="0">
                <a:latin typeface="Century Gothic" panose="020B0502020202020204" pitchFamily="34" charset="0"/>
              </a:rPr>
              <a:t>Английски писател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0955" y="567151"/>
            <a:ext cx="508689" cy="527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53400" y="2971800"/>
            <a:ext cx="8382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46037" y="6438900"/>
            <a:ext cx="3564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2847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45655" y="134293"/>
            <a:ext cx="838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53400" y="2057400"/>
            <a:ext cx="8382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896293"/>
            <a:ext cx="5334000" cy="94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153400" y="2971800"/>
            <a:ext cx="838200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" y="2971800"/>
            <a:ext cx="838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00800" y="4038600"/>
            <a:ext cx="2743200" cy="2819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8957"/>
          <a:stretch/>
        </p:blipFill>
        <p:spPr>
          <a:xfrm>
            <a:off x="471630" y="1367799"/>
            <a:ext cx="5929170" cy="4884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46037" y="6438900"/>
            <a:ext cx="3564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8769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898" y="2819400"/>
            <a:ext cx="958702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52400"/>
            <a:ext cx="7467600" cy="762000"/>
          </a:xfrm>
        </p:spPr>
        <p:txBody>
          <a:bodyPr/>
          <a:lstStyle/>
          <a:p>
            <a:r>
              <a:rPr lang="bg-BG" dirty="0">
                <a:latin typeface="Century" panose="02040604050505020304" pitchFamily="18" charset="0"/>
              </a:rPr>
              <a:t>Управление на промените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833" y="2035628"/>
            <a:ext cx="6255488" cy="3886200"/>
          </a:xfrm>
        </p:spPr>
        <p:txBody>
          <a:bodyPr/>
          <a:lstStyle/>
          <a:p>
            <a:pPr marL="0" indent="0" algn="ctr">
              <a:buNone/>
            </a:pPr>
            <a:r>
              <a:rPr lang="bg-BG" sz="4000" dirty="0">
                <a:latin typeface="Century Gothic" panose="020B0502020202020204" pitchFamily="34" charset="0"/>
              </a:rPr>
              <a:t>Структуриран подход за преход на лица, екипи и организации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bg-BG" sz="4000" dirty="0">
                <a:latin typeface="Century Gothic" panose="020B0502020202020204" pitchFamily="34" charset="0"/>
              </a:rPr>
              <a:t>от сегашното им състояние към желано бъдещо състояние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7888" y="0"/>
            <a:ext cx="27432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93711" y="4543954"/>
            <a:ext cx="2765465" cy="23140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6412" y="3705754"/>
            <a:ext cx="2750288" cy="838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46037" y="6438900"/>
            <a:ext cx="3564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78267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27591" y="2971800"/>
            <a:ext cx="838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7038" y="107610"/>
            <a:ext cx="6096000" cy="762000"/>
          </a:xfrm>
        </p:spPr>
        <p:txBody>
          <a:bodyPr/>
          <a:lstStyle/>
          <a:p>
            <a:r>
              <a:rPr lang="bg-BG" dirty="0">
                <a:latin typeface="Century" panose="02040604050505020304" pitchFamily="18" charset="0"/>
              </a:rPr>
              <a:t>Цели на сесията</a:t>
            </a:r>
            <a:r>
              <a:rPr lang="fr-FR" dirty="0">
                <a:latin typeface="Century" panose="020406040505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527549" y="0"/>
            <a:ext cx="914400" cy="838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077200" y="2133600"/>
            <a:ext cx="914400" cy="838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0945" y="1013008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9491" y="2335590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0945" y="3407658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20945" y="4697849"/>
            <a:ext cx="914400" cy="914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Content Placeholder 10"/>
          <p:cNvSpPr>
            <a:spLocks noGrp="1"/>
          </p:cNvSpPr>
          <p:nvPr>
            <p:ph idx="1"/>
          </p:nvPr>
        </p:nvSpPr>
        <p:spPr>
          <a:xfrm>
            <a:off x="318254" y="1119552"/>
            <a:ext cx="6323942" cy="683914"/>
          </a:xfrm>
        </p:spPr>
        <p:txBody>
          <a:bodyPr/>
          <a:lstStyle/>
          <a:p>
            <a:pPr marL="0" indent="0">
              <a:buNone/>
            </a:pPr>
            <a:r>
              <a:rPr lang="bg-BG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Пр</a:t>
            </a:r>
            <a:r>
              <a:rPr lang="bg-BG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ичините поради които </a:t>
            </a:r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ontent Placeholder 10"/>
          <p:cNvSpPr txBox="1">
            <a:spLocks/>
          </p:cNvSpPr>
          <p:nvPr/>
        </p:nvSpPr>
        <p:spPr>
          <a:xfrm>
            <a:off x="263299" y="2448109"/>
            <a:ext cx="6072799" cy="7128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исание на етапите за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9" name="Content Placeholder 10"/>
          <p:cNvSpPr txBox="1">
            <a:spLocks/>
          </p:cNvSpPr>
          <p:nvPr/>
        </p:nvSpPr>
        <p:spPr>
          <a:xfrm>
            <a:off x="436449" y="3526480"/>
            <a:ext cx="5430951" cy="6839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 предположенията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0" name="Content Placeholder 10"/>
          <p:cNvSpPr txBox="1">
            <a:spLocks/>
          </p:cNvSpPr>
          <p:nvPr/>
        </p:nvSpPr>
        <p:spPr>
          <a:xfrm>
            <a:off x="328001" y="4776878"/>
            <a:ext cx="6304449" cy="68391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accent5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илагане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модела на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9512" y="6393463"/>
            <a:ext cx="45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>
                <a:solidFill>
                  <a:srgbClr val="363635"/>
                </a:solidFill>
                <a:latin typeface="Century Gothic" panose="020B0502020202020204" pitchFamily="34" charset="0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2339" y="1430506"/>
            <a:ext cx="589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се противопоставяме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339" y="2765577"/>
            <a:ext cx="60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приемане на промяната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145" y="3941058"/>
            <a:ext cx="533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пречат на промяната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625" y="5190201"/>
            <a:ext cx="5718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Левин за управление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xmlns="" id="{38CD11A9-E477-7C3F-37D5-A6837D2E4505}"/>
              </a:ext>
            </a:extLst>
          </p:cNvPr>
          <p:cNvSpPr txBox="1"/>
          <p:nvPr/>
        </p:nvSpPr>
        <p:spPr>
          <a:xfrm>
            <a:off x="857529" y="5522162"/>
            <a:ext cx="333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промяната</a:t>
            </a:r>
            <a:endParaRPr kumimoji="0" lang="bg-BG" sz="16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Текстово поле 7">
            <a:extLst>
              <a:ext uri="{FF2B5EF4-FFF2-40B4-BE49-F238E27FC236}">
                <a16:creationId xmlns:a16="http://schemas.microsoft.com/office/drawing/2014/main" xmlns="" id="{E958127E-044C-1F28-CFAA-A23E27CCBEE8}"/>
              </a:ext>
            </a:extLst>
          </p:cNvPr>
          <p:cNvSpPr txBox="1"/>
          <p:nvPr/>
        </p:nvSpPr>
        <p:spPr>
          <a:xfrm>
            <a:off x="897048" y="1752767"/>
            <a:ext cx="3147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0" i="0" u="none" strike="noStrike" kern="1200" cap="none" spc="0" normalizeH="0" baseline="0" noProof="0" dirty="0">
                <a:ln>
                  <a:noFill/>
                </a:ln>
                <a:solidFill>
                  <a:srgbClr val="36363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на промените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srgbClr val="3636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619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077200" y="2882309"/>
            <a:ext cx="974637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76200" y="2918637"/>
            <a:ext cx="1066800" cy="1143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54935" y="3070086"/>
            <a:ext cx="3864935" cy="7078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723582"/>
            <a:ext cx="4191000" cy="3352800"/>
          </a:xfrm>
        </p:spPr>
        <p:txBody>
          <a:bodyPr>
            <a:noAutofit/>
          </a:bodyPr>
          <a:lstStyle/>
          <a:p>
            <a:r>
              <a:rPr lang="bg-BG" sz="4800" dirty="0">
                <a:solidFill>
                  <a:schemeClr val="tx1">
                    <a:alpha val="94000"/>
                  </a:schemeClr>
                </a:solidFill>
                <a:latin typeface="Century" panose="02040604050505020304" pitchFamily="18" charset="0"/>
              </a:rPr>
              <a:t>Обичайни</a:t>
            </a:r>
            <a:r>
              <a:rPr lang="en-US" sz="4800" dirty="0">
                <a:solidFill>
                  <a:schemeClr val="tx1">
                    <a:alpha val="94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bg-BG" sz="4800" dirty="0">
                <a:solidFill>
                  <a:schemeClr val="tx1">
                    <a:alpha val="94000"/>
                  </a:schemeClr>
                </a:solidFill>
                <a:latin typeface="Century" panose="02040604050505020304" pitchFamily="18" charset="0"/>
              </a:rPr>
              <a:t>Причини за </a:t>
            </a:r>
            <a:r>
              <a:rPr lang="en-US" sz="4800" dirty="0">
                <a:solidFill>
                  <a:schemeClr val="tx1">
                    <a:alpha val="94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bg-BG" sz="4800" dirty="0">
                <a:solidFill>
                  <a:schemeClr val="tx1">
                    <a:alpha val="94000"/>
                  </a:schemeClr>
                </a:solidFill>
                <a:latin typeface="Century" panose="02040604050505020304" pitchFamily="18" charset="0"/>
              </a:rPr>
              <a:t>Съпротива</a:t>
            </a:r>
            <a:endParaRPr lang="en-US" sz="4800" dirty="0">
              <a:latin typeface="Century" panose="020406040505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9679" y="19040"/>
            <a:ext cx="463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alpha val="74000"/>
                  </a:schemeClr>
                </a:solidFill>
                <a:latin typeface="Brush Script MT" panose="03060802040406070304" pitchFamily="66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1853" y="1102075"/>
            <a:ext cx="442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alpha val="74000"/>
                  </a:schemeClr>
                </a:solidFill>
                <a:latin typeface="Brush Script MT" panose="03060802040406070304" pitchFamily="66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0632" y="1368772"/>
            <a:ext cx="431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Липса на предварителна комуникация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2065" y="332514"/>
            <a:ext cx="431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Страх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48659" y="2251009"/>
            <a:ext cx="442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alpha val="74000"/>
                  </a:schemeClr>
                </a:solidFill>
                <a:latin typeface="Brush Script MT" panose="03060802040406070304" pitchFamily="66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302" y="2765396"/>
            <a:ext cx="398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Лоша комуникация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1053" y="3226007"/>
            <a:ext cx="442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alpha val="74000"/>
                  </a:schemeClr>
                </a:solidFill>
                <a:latin typeface="Brush Script MT" panose="03060802040406070304" pitchFamily="66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7777" y="3727256"/>
            <a:ext cx="427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Промени в рутината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93753" y="4255016"/>
            <a:ext cx="442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alpha val="74000"/>
                  </a:schemeClr>
                </a:solidFill>
                <a:latin typeface="Brush Script MT" panose="03060802040406070304" pitchFamily="66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72065" y="4685165"/>
            <a:ext cx="431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Липса на доверие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1053" y="5294648"/>
            <a:ext cx="442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tx1">
                    <a:alpha val="74000"/>
                  </a:schemeClr>
                </a:solidFill>
                <a:latin typeface="Brush Script MT" panose="03060802040406070304" pitchFamily="66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0562" y="5624498"/>
            <a:ext cx="4316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Липса на разбиране на необходимостта от промени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50374" y="6394864"/>
            <a:ext cx="3564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8234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895600"/>
            <a:ext cx="9144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0" y="2667000"/>
            <a:ext cx="9144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152400"/>
            <a:ext cx="7040526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200" b="1" dirty="0">
                <a:solidFill>
                  <a:schemeClr val="lt1">
                    <a:alpha val="92000"/>
                  </a:schemeClr>
                </a:solidFill>
                <a:latin typeface="Century" panose="02040604050505020304" pitchFamily="18" charset="0"/>
              </a:rPr>
              <a:t>КРИВА НА ПРОМЯНАТА</a:t>
            </a:r>
            <a:endParaRPr lang="en-US" sz="4200" b="1" dirty="0">
              <a:solidFill>
                <a:schemeClr val="lt1">
                  <a:alpha val="92000"/>
                </a:schemeClr>
              </a:solidFill>
              <a:latin typeface="Century" panose="020406040505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5400" y="1371600"/>
            <a:ext cx="6400800" cy="4849714"/>
            <a:chOff x="2416791" y="1170086"/>
            <a:chExt cx="6400800" cy="5078313"/>
          </a:xfrm>
        </p:grpSpPr>
        <p:sp>
          <p:nvSpPr>
            <p:cNvPr id="9" name="TextBox 8"/>
            <p:cNvSpPr txBox="1"/>
            <p:nvPr/>
          </p:nvSpPr>
          <p:spPr>
            <a:xfrm>
              <a:off x="2416791" y="1170086"/>
              <a:ext cx="6400800" cy="5078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  <a:p>
              <a:endParaRPr lang="en-US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708031" y="1371600"/>
              <a:ext cx="5785444" cy="2730840"/>
              <a:chOff x="3100654" y="1676400"/>
              <a:chExt cx="5509946" cy="2362200"/>
            </a:xfrm>
          </p:grpSpPr>
          <p:sp>
            <p:nvSpPr>
              <p:cNvPr id="11" name="Text Box 2"/>
              <p:cNvSpPr txBox="1">
                <a:spLocks noChangeArrowheads="1"/>
              </p:cNvSpPr>
              <p:nvPr/>
            </p:nvSpPr>
            <p:spPr bwMode="auto">
              <a:xfrm>
                <a:off x="3113569" y="1828800"/>
                <a:ext cx="1246587" cy="22545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400" b="1" dirty="0">
                    <a:effectLst/>
                    <a:latin typeface="Times New Roman"/>
                    <a:ea typeface="PMingLiU"/>
                  </a:rPr>
                  <a:t>Положително</a:t>
                </a:r>
                <a:endParaRPr lang="en-US" sz="1400" dirty="0">
                  <a:effectLst/>
                  <a:latin typeface="Times New Roman"/>
                  <a:ea typeface="PMingLiU"/>
                </a:endParaRPr>
              </a:p>
            </p:txBody>
          </p:sp>
          <p:pic>
            <p:nvPicPr>
              <p:cNvPr id="12" name="Picture 11"/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0717" y="1676400"/>
                <a:ext cx="4269883" cy="2362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Text Box 2"/>
              <p:cNvSpPr txBox="1">
                <a:spLocks noChangeArrowheads="1"/>
              </p:cNvSpPr>
              <p:nvPr/>
            </p:nvSpPr>
            <p:spPr bwMode="auto">
              <a:xfrm>
                <a:off x="3832717" y="2389259"/>
                <a:ext cx="446608" cy="1114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vert270" wrap="square" lIns="91440" tIns="45720" rIns="91440" bIns="45720" anchor="t" anchorCtr="0" upright="1">
                <a:noAutofit/>
              </a:bodyPr>
              <a:lstStyle/>
              <a:p>
                <a:pPr algn="ctr"/>
                <a:r>
                  <a:rPr lang="bg-BG" sz="1600" b="1" dirty="0">
                    <a:effectLst/>
                    <a:latin typeface="Arial Black" panose="020B0A04020102020204" pitchFamily="34" charset="0"/>
                    <a:ea typeface="PMingLiU"/>
                  </a:rPr>
                  <a:t>Влияние</a:t>
                </a:r>
                <a:endParaRPr lang="en-US" sz="1600" dirty="0">
                  <a:effectLst/>
                  <a:latin typeface="Arial Black" panose="020B0A04020102020204" pitchFamily="34" charset="0"/>
                  <a:ea typeface="PMingLiU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Times New Roman"/>
                  <a:ea typeface="PMingLiU"/>
                </a:endParaRPr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3100654" y="3733801"/>
                <a:ext cx="1246587" cy="25188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bg-BG" sz="1400" dirty="0">
                    <a:effectLst/>
                    <a:latin typeface="Times New Roman"/>
                    <a:ea typeface="PMingLiU"/>
                  </a:rPr>
                  <a:t>Отрицателно</a:t>
                </a:r>
                <a:endParaRPr lang="en-US" sz="1400" dirty="0">
                  <a:effectLst/>
                  <a:latin typeface="Times New Roman"/>
                  <a:ea typeface="PMingLiU"/>
                </a:endParaRPr>
              </a:p>
            </p:txBody>
          </p:sp>
        </p:grp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5586179"/>
              </p:ext>
            </p:extLst>
          </p:nvPr>
        </p:nvGraphicFramePr>
        <p:xfrm>
          <a:off x="1865157" y="4704095"/>
          <a:ext cx="5334000" cy="1016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98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0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16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PMingLiU"/>
                        </a:rPr>
                        <a:t>Етап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</a:rPr>
                        <a:t>Реакция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Шок,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PMingLiU"/>
                        </a:rPr>
                        <a:t>Отричане</a:t>
                      </a:r>
                      <a:endParaRPr lang="en-US" sz="1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Гняв,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Страх</a:t>
                      </a:r>
                      <a:endParaRPr lang="en-US" sz="1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Приемане</a:t>
                      </a:r>
                      <a:endParaRPr lang="en-US" sz="1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Times New Roman"/>
                          <a:ea typeface="PMingLiU"/>
                        </a:rPr>
                        <a:t>Преобразяване</a:t>
                      </a:r>
                      <a:endParaRPr lang="en-US" sz="1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650374" y="6394864"/>
            <a:ext cx="3564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110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7973933" y="2976326"/>
            <a:ext cx="1138169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http://www.mombasagovernment.com/new/images/news/IBM-Intel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73025" y="609600"/>
            <a:ext cx="3124200" cy="2063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inwallspeakers1.com/wp-content/uploads/2014/04/apple-logo-png-transparent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2600" y="314096"/>
            <a:ext cx="2017346" cy="235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watchalyzer.com/wp-content/uploads/2011/03/seiko-arctura-watche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600" y="3659078"/>
            <a:ext cx="3290676" cy="183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carrietingleyhospitalfoundation.org/wp-content/uploads/2013/10/xerox_logo-banner_36x24-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3961" y="4046898"/>
            <a:ext cx="3422886" cy="105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50374" y="6394864"/>
            <a:ext cx="3564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68263" y="6440488"/>
            <a:ext cx="119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entury" pitchFamily="18" charset="0"/>
              </a:rPr>
              <a:t>ELLI  </a:t>
            </a: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6469063"/>
            <a:ext cx="387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0005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895600"/>
            <a:ext cx="914400" cy="1143000"/>
          </a:xfrm>
          <a:prstGeom prst="rect">
            <a:avLst/>
          </a:prstGeom>
          <a:solidFill>
            <a:srgbClr val="341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53400" y="2908005"/>
            <a:ext cx="914400" cy="1143000"/>
          </a:xfrm>
          <a:prstGeom prst="rect">
            <a:avLst/>
          </a:prstGeom>
          <a:solidFill>
            <a:srgbClr val="341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80397" y="2483621"/>
            <a:ext cx="3063603" cy="2393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58"/>
          <a:stretch/>
        </p:blipFill>
        <p:spPr>
          <a:xfrm>
            <a:off x="3096494" y="2483622"/>
            <a:ext cx="3039485" cy="2393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500085"/>
            <a:ext cx="3096494" cy="237671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096494" y="2500085"/>
            <a:ext cx="0" cy="23767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35979" y="2491853"/>
            <a:ext cx="0" cy="237671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5400000">
            <a:off x="4039927" y="-4037272"/>
            <a:ext cx="1064143" cy="91440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93808" y="221819"/>
            <a:ext cx="6244856" cy="1689961"/>
          </a:xfrm>
        </p:spPr>
        <p:txBody>
          <a:bodyPr>
            <a:noAutofit/>
          </a:bodyPr>
          <a:lstStyle/>
          <a:p>
            <a:pPr algn="ctr"/>
            <a:r>
              <a:rPr lang="bg-BG" sz="3600" dirty="0">
                <a:solidFill>
                  <a:schemeClr val="tx1">
                    <a:alpha val="94000"/>
                  </a:schemeClr>
                </a:solidFill>
                <a:latin typeface="Century" panose="02040604050505020304" pitchFamily="18" charset="0"/>
              </a:rPr>
              <a:t>Промяна според теорията на Курт Левин</a:t>
            </a:r>
            <a:endParaRPr lang="en-US" sz="3600" dirty="0">
              <a:solidFill>
                <a:schemeClr val="tx1">
                  <a:alpha val="94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96796" y="4960508"/>
            <a:ext cx="288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latin typeface="Century Gothic" panose="020B0502020202020204" pitchFamily="34" charset="0"/>
              </a:rPr>
              <a:t>Размразяване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8498" y="496051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latin typeface="Century Gothic" panose="020B0502020202020204" pitchFamily="34" charset="0"/>
              </a:rPr>
              <a:t>Промяна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48095" y="496051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>
                <a:latin typeface="Century Gothic" panose="020B0502020202020204" pitchFamily="34" charset="0"/>
              </a:rPr>
              <a:t>Повторно замразяване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644632" y="5032954"/>
            <a:ext cx="1066800" cy="4398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602579" y="5032954"/>
            <a:ext cx="1066800" cy="43988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650374" y="6394864"/>
            <a:ext cx="35643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82135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5ba62474-d4a1-48e1-9c19-10de0d70b1aa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753014-\\psf\home\documents\articulate\downloads\color-block-template\color-block-template.pptx"/>
  <p:tag name="ARTICULATE_PRESENTER_VERSION" val="7"/>
  <p:tag name="ARTICULATE_USED_PAGE_ORIENTATION" val="1"/>
  <p:tag name="ARTICULATE_USED_PAGE_SIZE" val="1"/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5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2"/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3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4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3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4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NAV_LEVEL" val="1"/>
  <p:tag name="ARTICULATE_SLIDE_PRESENTER_GUID" val="5ad08808-9aff-4380-a3d2-cc51bbb329da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4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4">
      <a:dk1>
        <a:srgbClr val="363635"/>
      </a:dk1>
      <a:lt1>
        <a:sysClr val="window" lastClr="FFFFFF"/>
      </a:lt1>
      <a:dk2>
        <a:srgbClr val="F15D58"/>
      </a:dk2>
      <a:lt2>
        <a:srgbClr val="EEECE1"/>
      </a:lt2>
      <a:accent1>
        <a:srgbClr val="F15D58"/>
      </a:accent1>
      <a:accent2>
        <a:srgbClr val="363635"/>
      </a:accent2>
      <a:accent3>
        <a:srgbClr val="83BF17"/>
      </a:accent3>
      <a:accent4>
        <a:srgbClr val="A68F58"/>
      </a:accent4>
      <a:accent5>
        <a:srgbClr val="858583"/>
      </a:accent5>
      <a:accent6>
        <a:srgbClr val="F79D9B"/>
      </a:accent6>
      <a:hlink>
        <a:srgbClr val="F15D58"/>
      </a:hlink>
      <a:folHlink>
        <a:srgbClr val="F79D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</TotalTime>
  <Words>231</Words>
  <Application>Microsoft Office PowerPoint</Application>
  <PresentationFormat>Презентация на цял екран (4:3)</PresentationFormat>
  <Paragraphs>116</Paragraphs>
  <Slides>13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30" baseType="lpstr">
      <vt:lpstr>Arial</vt:lpstr>
      <vt:lpstr>Calibri</vt:lpstr>
      <vt:lpstr>Brush Script MT</vt:lpstr>
      <vt:lpstr>Homemade Apple</vt:lpstr>
      <vt:lpstr>Rockwell</vt:lpstr>
      <vt:lpstr>KaiTi</vt:lpstr>
      <vt:lpstr>Century Gothic</vt:lpstr>
      <vt:lpstr>Open Sans Light</vt:lpstr>
      <vt:lpstr>Century</vt:lpstr>
      <vt:lpstr>Open Sans</vt:lpstr>
      <vt:lpstr>Times New Roman</vt:lpstr>
      <vt:lpstr>PMingLiU</vt:lpstr>
      <vt:lpstr>Arial Black</vt:lpstr>
      <vt:lpstr>Berlin Sans FB</vt:lpstr>
      <vt:lpstr>Aharoni</vt:lpstr>
      <vt:lpstr>Wingdings</vt:lpstr>
      <vt:lpstr>Office Theme</vt:lpstr>
      <vt:lpstr>Слайд 0</vt:lpstr>
      <vt:lpstr>Слайд 1</vt:lpstr>
      <vt:lpstr>Слайд 2</vt:lpstr>
      <vt:lpstr>Управление на промените</vt:lpstr>
      <vt:lpstr>Цели на сесията:</vt:lpstr>
      <vt:lpstr>Обичайни Причини за  Съпротива</vt:lpstr>
      <vt:lpstr>Слайд 6</vt:lpstr>
      <vt:lpstr>Слайд 7</vt:lpstr>
      <vt:lpstr>Промяна според теорията на Курт Левин</vt:lpstr>
      <vt:lpstr>Слайд 9</vt:lpstr>
      <vt:lpstr>Цели на сесията:</vt:lpstr>
      <vt:lpstr>Оценка</vt:lpstr>
      <vt:lpstr>Благодаря за вниманието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where your course title goes.</dc:title>
  <dc:creator>Allison LAMOTTE</dc:creator>
  <cp:lastModifiedBy>Toshiba</cp:lastModifiedBy>
  <cp:revision>128</cp:revision>
  <cp:lastPrinted>2016-05-06T17:56:43Z</cp:lastPrinted>
  <dcterms:created xsi:type="dcterms:W3CDTF">2015-12-01T10:39:10Z</dcterms:created>
  <dcterms:modified xsi:type="dcterms:W3CDTF">2023-09-14T06:27:45Z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12A229A3-A7DE-4C75-8183-231F1D1D10D7</vt:lpwstr>
  </property>
  <property fmtid="{D5CDD505-2E9C-101B-9397-08002B2CF9AE}" pid="3" name="ArticulatePath">
    <vt:lpwstr>Presentation4</vt:lpwstr>
  </property>
  <property fmtid="{D5CDD505-2E9C-101B-9397-08002B2CF9AE}" pid="4" name="ArticulateProjectVersion">
    <vt:lpwstr>7</vt:lpwstr>
  </property>
  <property fmtid="{D5CDD505-2E9C-101B-9397-08002B2CF9AE}" pid="5" name="ArticulateUseProject">
    <vt:lpwstr>1</vt:lpwstr>
  </property>
  <property fmtid="{D5CDD505-2E9C-101B-9397-08002B2CF9AE}" pid="6" name="ArticulateProjectFull">
    <vt:lpwstr>\\psf\Home\Documents\Articulate\Downloads\color-block-template\color-block-template.ppta</vt:lpwstr>
  </property>
</Properties>
</file>