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922" r:id="rId2"/>
  </p:sldMasterIdLst>
  <p:notesMasterIdLst>
    <p:notesMasterId r:id="rId23"/>
  </p:notesMasterIdLst>
  <p:sldIdLst>
    <p:sldId id="1145" r:id="rId3"/>
    <p:sldId id="1136" r:id="rId4"/>
    <p:sldId id="1140" r:id="rId5"/>
    <p:sldId id="1146" r:id="rId6"/>
    <p:sldId id="1105" r:id="rId7"/>
    <p:sldId id="1147" r:id="rId8"/>
    <p:sldId id="1156" r:id="rId9"/>
    <p:sldId id="1170" r:id="rId10"/>
    <p:sldId id="1175" r:id="rId11"/>
    <p:sldId id="1155" r:id="rId12"/>
    <p:sldId id="1148" r:id="rId13"/>
    <p:sldId id="1164" r:id="rId14"/>
    <p:sldId id="1159" r:id="rId15"/>
    <p:sldId id="1151" r:id="rId16"/>
    <p:sldId id="1174" r:id="rId17"/>
    <p:sldId id="1167" r:id="rId18"/>
    <p:sldId id="1168" r:id="rId19"/>
    <p:sldId id="1169" r:id="rId20"/>
    <p:sldId id="1154" r:id="rId21"/>
    <p:sldId id="1171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88" userDrawn="1">
          <p15:clr>
            <a:srgbClr val="A4A3A4"/>
          </p15:clr>
        </p15:guide>
        <p15:guide id="2" pos="696" userDrawn="1">
          <p15:clr>
            <a:srgbClr val="A4A3A4"/>
          </p15:clr>
        </p15:guide>
        <p15:guide id="3" orient="horz" pos="7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rns, Andrea" initials="BA" lastIdx="21" clrIdx="0">
    <p:extLst>
      <p:ext uri="{19B8F6BF-5375-455C-9EA6-DF929625EA0E}">
        <p15:presenceInfo xmlns:p15="http://schemas.microsoft.com/office/powerpoint/2012/main" userId="S::aburns@lionsclubs.org::a9d9e45e-56e8-4c87-b4e0-b1ceb4907a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C35"/>
    <a:srgbClr val="00338D"/>
    <a:srgbClr val="FFCC00"/>
    <a:srgbClr val="0D2240"/>
    <a:srgbClr val="EBB700"/>
    <a:srgbClr val="55565A"/>
    <a:srgbClr val="7A2682"/>
    <a:srgbClr val="407CCA"/>
    <a:srgbClr val="00AC69"/>
    <a:srgbClr val="B3B2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8C8E2-7683-4A01-9EB1-43EF7BAF4EC9}" v="162" dt="2020-10-21T16:03:11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ъл стил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ъл стил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6" autoAdjust="0"/>
    <p:restoredTop sz="86385" autoAdjust="0"/>
  </p:normalViewPr>
  <p:slideViewPr>
    <p:cSldViewPr snapToGrid="0" snapToObjects="1">
      <p:cViewPr varScale="1">
        <p:scale>
          <a:sx n="71" d="100"/>
          <a:sy n="71" d="100"/>
        </p:scale>
        <p:origin x="893" y="58"/>
      </p:cViewPr>
      <p:guideLst>
        <p:guide orient="horz" pos="888"/>
        <p:guide pos="696"/>
        <p:guide orient="horz" pos="7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ламен Чингаров" userId="9dafb1f256ddc3dd" providerId="LiveId" clId="{36A8C8E2-7683-4A01-9EB1-43EF7BAF4EC9}"/>
    <pc:docChg chg="undo custSel modSld">
      <pc:chgData name="Пламен Чингаров" userId="9dafb1f256ddc3dd" providerId="LiveId" clId="{36A8C8E2-7683-4A01-9EB1-43EF7BAF4EC9}" dt="2020-10-21T15:57:34.281" v="1808" actId="20577"/>
      <pc:docMkLst>
        <pc:docMk/>
      </pc:docMkLst>
      <pc:sldChg chg="modSp mod">
        <pc:chgData name="Пламен Чингаров" userId="9dafb1f256ddc3dd" providerId="LiveId" clId="{36A8C8E2-7683-4A01-9EB1-43EF7BAF4EC9}" dt="2020-10-21T15:40:24.178" v="470" actId="6549"/>
        <pc:sldMkLst>
          <pc:docMk/>
          <pc:sldMk cId="2180130853" sldId="1105"/>
        </pc:sldMkLst>
        <pc:spChg chg="mod">
          <ac:chgData name="Пламен Чингаров" userId="9dafb1f256ddc3dd" providerId="LiveId" clId="{36A8C8E2-7683-4A01-9EB1-43EF7BAF4EC9}" dt="2020-10-21T15:40:24.178" v="470" actId="6549"/>
          <ac:spMkLst>
            <pc:docMk/>
            <pc:sldMk cId="2180130853" sldId="1105"/>
            <ac:spMk id="7" creationId="{90080B9E-C426-BF41-B08F-C2859FA9C036}"/>
          </ac:spMkLst>
        </pc:spChg>
        <pc:spChg chg="mod">
          <ac:chgData name="Пламен Чингаров" userId="9dafb1f256ddc3dd" providerId="LiveId" clId="{36A8C8E2-7683-4A01-9EB1-43EF7BAF4EC9}" dt="2020-10-21T15:39:18.223" v="423" actId="6549"/>
          <ac:spMkLst>
            <pc:docMk/>
            <pc:sldMk cId="2180130853" sldId="1105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37:35.703" v="340" actId="20577"/>
        <pc:sldMkLst>
          <pc:docMk/>
          <pc:sldMk cId="2802489159" sldId="1136"/>
        </pc:sldMkLst>
        <pc:spChg chg="mod">
          <ac:chgData name="Пламен Чингаров" userId="9dafb1f256ddc3dd" providerId="LiveId" clId="{36A8C8E2-7683-4A01-9EB1-43EF7BAF4EC9}" dt="2020-10-21T15:15:27.064" v="74" actId="6549"/>
          <ac:spMkLst>
            <pc:docMk/>
            <pc:sldMk cId="2802489159" sldId="1136"/>
            <ac:spMk id="14" creationId="{516B959E-3BE4-024E-BECE-F90627F8E656}"/>
          </ac:spMkLst>
        </pc:spChg>
        <pc:spChg chg="mod">
          <ac:chgData name="Пламен Чингаров" userId="9dafb1f256ddc3dd" providerId="LiveId" clId="{36A8C8E2-7683-4A01-9EB1-43EF7BAF4EC9}" dt="2020-10-21T15:37:35.703" v="340" actId="20577"/>
          <ac:spMkLst>
            <pc:docMk/>
            <pc:sldMk cId="2802489159" sldId="1136"/>
            <ac:spMk id="16" creationId="{B75C058A-8A76-C44C-A435-FC9916EC2D6F}"/>
          </ac:spMkLst>
        </pc:spChg>
      </pc:sldChg>
      <pc:sldChg chg="modSp">
        <pc:chgData name="Пламен Чингаров" userId="9dafb1f256ddc3dd" providerId="LiveId" clId="{36A8C8E2-7683-4A01-9EB1-43EF7BAF4EC9}" dt="2020-10-21T15:36:47.681" v="338" actId="6549"/>
        <pc:sldMkLst>
          <pc:docMk/>
          <pc:sldMk cId="1939481041" sldId="1140"/>
        </pc:sldMkLst>
        <pc:spChg chg="mod">
          <ac:chgData name="Пламен Чингаров" userId="9dafb1f256ddc3dd" providerId="LiveId" clId="{36A8C8E2-7683-4A01-9EB1-43EF7BAF4EC9}" dt="2020-10-21T15:36:47.681" v="338" actId="6549"/>
          <ac:spMkLst>
            <pc:docMk/>
            <pc:sldMk cId="1939481041" sldId="1140"/>
            <ac:spMk id="5" creationId="{00000000-0000-0000-0000-000000000000}"/>
          </ac:spMkLst>
        </pc:spChg>
      </pc:sldChg>
      <pc:sldChg chg="modSp modAnim">
        <pc:chgData name="Пламен Чингаров" userId="9dafb1f256ddc3dd" providerId="LiveId" clId="{36A8C8E2-7683-4A01-9EB1-43EF7BAF4EC9}" dt="2020-10-21T15:07:34.938" v="32" actId="20577"/>
        <pc:sldMkLst>
          <pc:docMk/>
          <pc:sldMk cId="3811495047" sldId="1145"/>
        </pc:sldMkLst>
        <pc:spChg chg="mod">
          <ac:chgData name="Пламен Чингаров" userId="9dafb1f256ddc3dd" providerId="LiveId" clId="{36A8C8E2-7683-4A01-9EB1-43EF7BAF4EC9}" dt="2020-10-21T15:07:34.938" v="32" actId="20577"/>
          <ac:spMkLst>
            <pc:docMk/>
            <pc:sldMk cId="3811495047" sldId="1145"/>
            <ac:spMk id="5" creationId="{00000000-0000-0000-0000-000000000000}"/>
          </ac:spMkLst>
        </pc:spChg>
      </pc:sldChg>
      <pc:sldChg chg="modSp mod">
        <pc:chgData name="Пламен Чингаров" userId="9dafb1f256ddc3dd" providerId="LiveId" clId="{36A8C8E2-7683-4A01-9EB1-43EF7BAF4EC9}" dt="2020-10-21T15:38:52.519" v="360" actId="20577"/>
        <pc:sldMkLst>
          <pc:docMk/>
          <pc:sldMk cId="1180755173" sldId="1146"/>
        </pc:sldMkLst>
        <pc:spChg chg="mod">
          <ac:chgData name="Пламен Чингаров" userId="9dafb1f256ddc3dd" providerId="LiveId" clId="{36A8C8E2-7683-4A01-9EB1-43EF7BAF4EC9}" dt="2020-10-21T15:38:52.519" v="360" actId="20577"/>
          <ac:spMkLst>
            <pc:docMk/>
            <pc:sldMk cId="1180755173" sldId="1146"/>
            <ac:spMk id="16" creationId="{72B3B5E6-BE17-924E-B9FE-B2A587D5C568}"/>
          </ac:spMkLst>
        </pc:spChg>
      </pc:sldChg>
      <pc:sldChg chg="modSp">
        <pc:chgData name="Пламен Чингаров" userId="9dafb1f256ddc3dd" providerId="LiveId" clId="{36A8C8E2-7683-4A01-9EB1-43EF7BAF4EC9}" dt="2020-10-21T15:40:50.353" v="512" actId="20577"/>
        <pc:sldMkLst>
          <pc:docMk/>
          <pc:sldMk cId="203820373" sldId="1147"/>
        </pc:sldMkLst>
        <pc:spChg chg="mod">
          <ac:chgData name="Пламен Чингаров" userId="9dafb1f256ddc3dd" providerId="LiveId" clId="{36A8C8E2-7683-4A01-9EB1-43EF7BAF4EC9}" dt="2020-10-21T15:40:50.353" v="512" actId="20577"/>
          <ac:spMkLst>
            <pc:docMk/>
            <pc:sldMk cId="203820373" sldId="1147"/>
            <ac:spMk id="5" creationId="{00000000-0000-0000-0000-000000000000}"/>
          </ac:spMkLst>
        </pc:spChg>
      </pc:sldChg>
      <pc:sldChg chg="modSp">
        <pc:chgData name="Пламен Чингаров" userId="9dafb1f256ddc3dd" providerId="LiveId" clId="{36A8C8E2-7683-4A01-9EB1-43EF7BAF4EC9}" dt="2020-10-21T15:47:49.223" v="1113" actId="6549"/>
        <pc:sldMkLst>
          <pc:docMk/>
          <pc:sldMk cId="139140732" sldId="1148"/>
        </pc:sldMkLst>
        <pc:spChg chg="mod">
          <ac:chgData name="Пламен Чингаров" userId="9dafb1f256ddc3dd" providerId="LiveId" clId="{36A8C8E2-7683-4A01-9EB1-43EF7BAF4EC9}" dt="2020-10-21T15:47:49.223" v="1113" actId="6549"/>
          <ac:spMkLst>
            <pc:docMk/>
            <pc:sldMk cId="139140732" sldId="1148"/>
            <ac:spMk id="5" creationId="{00000000-0000-0000-0000-000000000000}"/>
          </ac:spMkLst>
        </pc:spChg>
      </pc:sldChg>
      <pc:sldChg chg="modSp mod">
        <pc:chgData name="Пламен Чингаров" userId="9dafb1f256ddc3dd" providerId="LiveId" clId="{36A8C8E2-7683-4A01-9EB1-43EF7BAF4EC9}" dt="2020-10-21T15:52:33.646" v="1542" actId="6549"/>
        <pc:sldMkLst>
          <pc:docMk/>
          <pc:sldMk cId="3763568064" sldId="1151"/>
        </pc:sldMkLst>
        <pc:spChg chg="mod">
          <ac:chgData name="Пламен Чингаров" userId="9dafb1f256ddc3dd" providerId="LiveId" clId="{36A8C8E2-7683-4A01-9EB1-43EF7BAF4EC9}" dt="2020-10-21T15:52:33.646" v="1542" actId="6549"/>
          <ac:spMkLst>
            <pc:docMk/>
            <pc:sldMk cId="3763568064" sldId="1151"/>
            <ac:spMk id="5" creationId="{8541EB86-9526-D34E-999D-4BE3BCCA49ED}"/>
          </ac:spMkLst>
        </pc:spChg>
      </pc:sldChg>
      <pc:sldChg chg="modSp mod">
        <pc:chgData name="Пламен Чингаров" userId="9dafb1f256ddc3dd" providerId="LiveId" clId="{36A8C8E2-7683-4A01-9EB1-43EF7BAF4EC9}" dt="2020-10-21T15:57:13.468" v="1792" actId="6549"/>
        <pc:sldMkLst>
          <pc:docMk/>
          <pc:sldMk cId="2536883988" sldId="1154"/>
        </pc:sldMkLst>
        <pc:spChg chg="mod">
          <ac:chgData name="Пламен Чингаров" userId="9dafb1f256ddc3dd" providerId="LiveId" clId="{36A8C8E2-7683-4A01-9EB1-43EF7BAF4EC9}" dt="2020-10-21T15:57:13.468" v="1792" actId="6549"/>
          <ac:spMkLst>
            <pc:docMk/>
            <pc:sldMk cId="2536883988" sldId="1154"/>
            <ac:spMk id="11" creationId="{1DE84104-2064-4E0A-8BC4-313BE757A90C}"/>
          </ac:spMkLst>
        </pc:spChg>
        <pc:spChg chg="mod">
          <ac:chgData name="Пламен Чингаров" userId="9dafb1f256ddc3dd" providerId="LiveId" clId="{36A8C8E2-7683-4A01-9EB1-43EF7BAF4EC9}" dt="2020-10-21T15:56:26.614" v="1779" actId="27636"/>
          <ac:spMkLst>
            <pc:docMk/>
            <pc:sldMk cId="2536883988" sldId="1154"/>
            <ac:spMk id="13" creationId="{9632B4B8-D3FE-4823-9D54-69D45052947E}"/>
          </ac:spMkLst>
        </pc:spChg>
        <pc:spChg chg="mod">
          <ac:chgData name="Пламен Чингаров" userId="9dafb1f256ddc3dd" providerId="LiveId" clId="{36A8C8E2-7683-4A01-9EB1-43EF7BAF4EC9}" dt="2020-10-21T15:55:58.800" v="1777" actId="6549"/>
          <ac:spMkLst>
            <pc:docMk/>
            <pc:sldMk cId="2536883988" sldId="1154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47:31.488" v="1065" actId="6549"/>
        <pc:sldMkLst>
          <pc:docMk/>
          <pc:sldMk cId="1678587205" sldId="1155"/>
        </pc:sldMkLst>
        <pc:spChg chg="mod">
          <ac:chgData name="Пламен Чингаров" userId="9dafb1f256ddc3dd" providerId="LiveId" clId="{36A8C8E2-7683-4A01-9EB1-43EF7BAF4EC9}" dt="2020-10-21T15:46:27.920" v="975" actId="6549"/>
          <ac:spMkLst>
            <pc:docMk/>
            <pc:sldMk cId="1678587205" sldId="1155"/>
            <ac:spMk id="11" creationId="{1DE84104-2064-4E0A-8BC4-313BE757A90C}"/>
          </ac:spMkLst>
        </pc:spChg>
        <pc:spChg chg="mod">
          <ac:chgData name="Пламен Чингаров" userId="9dafb1f256ddc3dd" providerId="LiveId" clId="{36A8C8E2-7683-4A01-9EB1-43EF7BAF4EC9}" dt="2020-10-21T15:46:51.903" v="977" actId="27636"/>
          <ac:spMkLst>
            <pc:docMk/>
            <pc:sldMk cId="1678587205" sldId="1155"/>
            <ac:spMk id="13" creationId="{9632B4B8-D3FE-4823-9D54-69D45052947E}"/>
          </ac:spMkLst>
        </pc:spChg>
        <pc:spChg chg="mod">
          <ac:chgData name="Пламен Чингаров" userId="9dafb1f256ddc3dd" providerId="LiveId" clId="{36A8C8E2-7683-4A01-9EB1-43EF7BAF4EC9}" dt="2020-10-21T15:47:31.488" v="1065" actId="6549"/>
          <ac:spMkLst>
            <pc:docMk/>
            <pc:sldMk cId="1678587205" sldId="1155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42:01.349" v="618" actId="20577"/>
        <pc:sldMkLst>
          <pc:docMk/>
          <pc:sldMk cId="3343378185" sldId="1156"/>
        </pc:sldMkLst>
        <pc:spChg chg="mod">
          <ac:chgData name="Пламен Чингаров" userId="9dafb1f256ddc3dd" providerId="LiveId" clId="{36A8C8E2-7683-4A01-9EB1-43EF7BAF4EC9}" dt="2020-10-21T15:42:01.349" v="618" actId="20577"/>
          <ac:spMkLst>
            <pc:docMk/>
            <pc:sldMk cId="3343378185" sldId="1156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54:08.932" v="1604" actId="6549"/>
        <pc:sldMkLst>
          <pc:docMk/>
          <pc:sldMk cId="3157002790" sldId="1159"/>
        </pc:sldMkLst>
        <pc:spChg chg="mod">
          <ac:chgData name="Пламен Чингаров" userId="9dafb1f256ddc3dd" providerId="LiveId" clId="{36A8C8E2-7683-4A01-9EB1-43EF7BAF4EC9}" dt="2020-10-21T15:54:08.932" v="1604" actId="6549"/>
          <ac:spMkLst>
            <pc:docMk/>
            <pc:sldMk cId="3157002790" sldId="1159"/>
            <ac:spMk id="7" creationId="{90080B9E-C426-BF41-B08F-C2859FA9C036}"/>
          </ac:spMkLst>
        </pc:spChg>
        <pc:spChg chg="mod">
          <ac:chgData name="Пламен Чингаров" userId="9dafb1f256ddc3dd" providerId="LiveId" clId="{36A8C8E2-7683-4A01-9EB1-43EF7BAF4EC9}" dt="2020-10-21T15:51:37.070" v="1496" actId="20577"/>
          <ac:spMkLst>
            <pc:docMk/>
            <pc:sldMk cId="3157002790" sldId="1159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54:23.534" v="1605"/>
        <pc:sldMkLst>
          <pc:docMk/>
          <pc:sldMk cId="811921215" sldId="1162"/>
        </pc:sldMkLst>
        <pc:spChg chg="mod">
          <ac:chgData name="Пламен Чингаров" userId="9dafb1f256ddc3dd" providerId="LiveId" clId="{36A8C8E2-7683-4A01-9EB1-43EF7BAF4EC9}" dt="2020-10-21T15:54:23.534" v="1605"/>
          <ac:spMkLst>
            <pc:docMk/>
            <pc:sldMk cId="811921215" sldId="1162"/>
            <ac:spMk id="5" creationId="{8541EB86-9526-D34E-999D-4BE3BCCA49ED}"/>
          </ac:spMkLst>
        </pc:spChg>
      </pc:sldChg>
      <pc:sldChg chg="modSp mod">
        <pc:chgData name="Пламен Чингаров" userId="9dafb1f256ddc3dd" providerId="LiveId" clId="{36A8C8E2-7683-4A01-9EB1-43EF7BAF4EC9}" dt="2020-10-21T15:44:57.023" v="760" actId="14100"/>
        <pc:sldMkLst>
          <pc:docMk/>
          <pc:sldMk cId="2186784549" sldId="1163"/>
        </pc:sldMkLst>
        <pc:spChg chg="mod">
          <ac:chgData name="Пламен Чингаров" userId="9dafb1f256ddc3dd" providerId="LiveId" clId="{36A8C8E2-7683-4A01-9EB1-43EF7BAF4EC9}" dt="2020-10-21T15:44:57.023" v="760" actId="14100"/>
          <ac:spMkLst>
            <pc:docMk/>
            <pc:sldMk cId="2186784549" sldId="1163"/>
            <ac:spMk id="7" creationId="{90080B9E-C426-BF41-B08F-C2859FA9C036}"/>
          </ac:spMkLst>
        </pc:spChg>
      </pc:sldChg>
      <pc:sldChg chg="modSp mod">
        <pc:chgData name="Пламен Чингаров" userId="9dafb1f256ddc3dd" providerId="LiveId" clId="{36A8C8E2-7683-4A01-9EB1-43EF7BAF4EC9}" dt="2020-10-21T15:48:46.306" v="1242" actId="20577"/>
        <pc:sldMkLst>
          <pc:docMk/>
          <pc:sldMk cId="1632676290" sldId="1164"/>
        </pc:sldMkLst>
        <pc:spChg chg="mod">
          <ac:chgData name="Пламен Чингаров" userId="9dafb1f256ddc3dd" providerId="LiveId" clId="{36A8C8E2-7683-4A01-9EB1-43EF7BAF4EC9}" dt="2020-10-21T15:48:46.306" v="1242" actId="20577"/>
          <ac:spMkLst>
            <pc:docMk/>
            <pc:sldMk cId="1632676290" sldId="1164"/>
            <ac:spMk id="16" creationId="{72B3B5E6-BE17-924E-B9FE-B2A587D5C568}"/>
          </ac:spMkLst>
        </pc:spChg>
      </pc:sldChg>
      <pc:sldChg chg="modSp mod">
        <pc:chgData name="Пламен Чингаров" userId="9dafb1f256ddc3dd" providerId="LiveId" clId="{36A8C8E2-7683-4A01-9EB1-43EF7BAF4EC9}" dt="2020-10-21T15:54:40.982" v="1613" actId="20577"/>
        <pc:sldMkLst>
          <pc:docMk/>
          <pc:sldMk cId="1907942004" sldId="1168"/>
        </pc:sldMkLst>
        <pc:spChg chg="mod">
          <ac:chgData name="Пламен Чингаров" userId="9dafb1f256ddc3dd" providerId="LiveId" clId="{36A8C8E2-7683-4A01-9EB1-43EF7BAF4EC9}" dt="2020-10-21T15:54:40.982" v="1613" actId="20577"/>
          <ac:spMkLst>
            <pc:docMk/>
            <pc:sldMk cId="1907942004" sldId="1168"/>
            <ac:spMk id="5" creationId="{8541EB86-9526-D34E-999D-4BE3BCCA49ED}"/>
          </ac:spMkLst>
        </pc:spChg>
      </pc:sldChg>
      <pc:sldChg chg="modSp mod">
        <pc:chgData name="Пламен Чингаров" userId="9dafb1f256ddc3dd" providerId="LiveId" clId="{36A8C8E2-7683-4A01-9EB1-43EF7BAF4EC9}" dt="2020-10-21T15:55:20.478" v="1661" actId="313"/>
        <pc:sldMkLst>
          <pc:docMk/>
          <pc:sldMk cId="345612183" sldId="1169"/>
        </pc:sldMkLst>
        <pc:spChg chg="mod">
          <ac:chgData name="Пламен Чингаров" userId="9dafb1f256ddc3dd" providerId="LiveId" clId="{36A8C8E2-7683-4A01-9EB1-43EF7BAF4EC9}" dt="2020-10-21T15:55:20.478" v="1661" actId="313"/>
          <ac:spMkLst>
            <pc:docMk/>
            <pc:sldMk cId="345612183" sldId="1169"/>
            <ac:spMk id="12" creationId="{899F7975-B288-4129-82F3-26F15880B3F8}"/>
          </ac:spMkLst>
        </pc:spChg>
      </pc:sldChg>
      <pc:sldChg chg="modSp mod">
        <pc:chgData name="Пламен Чингаров" userId="9dafb1f256ddc3dd" providerId="LiveId" clId="{36A8C8E2-7683-4A01-9EB1-43EF7BAF4EC9}" dt="2020-10-21T15:43:15.955" v="727" actId="6549"/>
        <pc:sldMkLst>
          <pc:docMk/>
          <pc:sldMk cId="1792150518" sldId="1170"/>
        </pc:sldMkLst>
        <pc:spChg chg="mod">
          <ac:chgData name="Пламен Чингаров" userId="9dafb1f256ddc3dd" providerId="LiveId" clId="{36A8C8E2-7683-4A01-9EB1-43EF7BAF4EC9}" dt="2020-10-21T15:42:27.765" v="665" actId="6549"/>
          <ac:spMkLst>
            <pc:docMk/>
            <pc:sldMk cId="1792150518" sldId="1170"/>
            <ac:spMk id="13" creationId="{86B08A72-D8F2-2B4C-90A6-138848A9CEF3}"/>
          </ac:spMkLst>
        </pc:spChg>
        <pc:spChg chg="mod">
          <ac:chgData name="Пламен Чингаров" userId="9dafb1f256ddc3dd" providerId="LiveId" clId="{36A8C8E2-7683-4A01-9EB1-43EF7BAF4EC9}" dt="2020-10-21T15:43:15.955" v="727" actId="6549"/>
          <ac:spMkLst>
            <pc:docMk/>
            <pc:sldMk cId="1792150518" sldId="1170"/>
            <ac:spMk id="28" creationId="{5FB94A8B-8030-4227-9089-BF588E717957}"/>
          </ac:spMkLst>
        </pc:spChg>
      </pc:sldChg>
      <pc:sldChg chg="modSp mod">
        <pc:chgData name="Пламен Чингаров" userId="9dafb1f256ddc3dd" providerId="LiveId" clId="{36A8C8E2-7683-4A01-9EB1-43EF7BAF4EC9}" dt="2020-10-21T15:57:34.281" v="1808" actId="20577"/>
        <pc:sldMkLst>
          <pc:docMk/>
          <pc:sldMk cId="2729316465" sldId="1171"/>
        </pc:sldMkLst>
        <pc:spChg chg="mod">
          <ac:chgData name="Пламен Чингаров" userId="9dafb1f256ddc3dd" providerId="LiveId" clId="{36A8C8E2-7683-4A01-9EB1-43EF7BAF4EC9}" dt="2020-10-21T15:57:34.281" v="1808" actId="20577"/>
          <ac:spMkLst>
            <pc:docMk/>
            <pc:sldMk cId="2729316465" sldId="1171"/>
            <ac:spMk id="14" creationId="{516B959E-3BE4-024E-BECE-F90627F8E656}"/>
          </ac:spMkLst>
        </pc:spChg>
        <pc:spChg chg="mod">
          <ac:chgData name="Пламен Чингаров" userId="9dafb1f256ddc3dd" providerId="LiveId" clId="{36A8C8E2-7683-4A01-9EB1-43EF7BAF4EC9}" dt="2020-10-21T15:37:47.762" v="341"/>
          <ac:spMkLst>
            <pc:docMk/>
            <pc:sldMk cId="2729316465" sldId="1171"/>
            <ac:spMk id="16" creationId="{B75C058A-8A76-C44C-A435-FC9916EC2D6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5EC50FC-F9F0-994C-8ED5-9766C18DAC95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F38A34-01B5-8B47-8788-985DCB17BF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43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38A34-01B5-8B47-8788-985DCB17BF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380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99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22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46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4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97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7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01400" y="6434351"/>
            <a:ext cx="558800" cy="17896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50A97F71-4074-4915-B539-DA1F00C94D01}" type="slidenum">
              <a:rPr lang="en-US" sz="563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563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5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</p:sldLayoutIdLst>
  <p:transition spd="slow"/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50">
          <a:solidFill>
            <a:srgbClr val="000000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50">
          <a:solidFill>
            <a:srgbClr val="000000"/>
          </a:solidFill>
          <a:latin typeface="Arial" charset="0"/>
          <a:ea typeface="ヒラギノ角ゴ Pro W3" charset="0"/>
          <a:cs typeface="Arial" panose="020B0604020202020204" pitchFamily="34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50">
          <a:solidFill>
            <a:srgbClr val="000000"/>
          </a:solidFill>
          <a:latin typeface="Arial" charset="0"/>
          <a:ea typeface="ヒラギノ角ゴ Pro W3" charset="0"/>
          <a:cs typeface="Arial" panose="020B0604020202020204" pitchFamily="34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50">
          <a:solidFill>
            <a:srgbClr val="000000"/>
          </a:solidFill>
          <a:latin typeface="Arial" charset="0"/>
          <a:ea typeface="ヒラギノ角ゴ Pro W3" charset="0"/>
          <a:cs typeface="Arial" panose="020B0604020202020204" pitchFamily="34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250">
          <a:solidFill>
            <a:srgbClr val="000000"/>
          </a:solidFill>
          <a:latin typeface="Arial" charset="0"/>
          <a:ea typeface="ヒラギノ角ゴ Pro W3" charset="0"/>
          <a:cs typeface="Arial" panose="020B0604020202020204" pitchFamily="34" charset="0"/>
        </a:defRPr>
      </a:lvl5pPr>
      <a:lvl6pPr marL="257169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charset="0"/>
        </a:defRPr>
      </a:lvl6pPr>
      <a:lvl7pPr marL="514337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charset="0"/>
        </a:defRPr>
      </a:lvl7pPr>
      <a:lvl8pPr marL="771506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charset="0"/>
        </a:defRPr>
      </a:lvl8pPr>
      <a:lvl9pPr marL="1028675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Arial" charset="0"/>
        </a:defRPr>
      </a:lvl9pPr>
    </p:titleStyle>
    <p:bodyStyle>
      <a:lvl1pPr marL="128588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75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419100" indent="-127397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9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642938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5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898922" indent="-127397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  <a:cs typeface="ヒラギノ角ゴ Pro W3"/>
        </a:defRPr>
      </a:lvl4pPr>
      <a:lvl5pPr marL="1157288" indent="-12858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◦"/>
        <a:defRPr sz="900">
          <a:solidFill>
            <a:schemeClr val="tx1"/>
          </a:solidFill>
          <a:latin typeface="+mn-lt"/>
          <a:ea typeface="ヒラギノ角ゴ Pro W3" charset="0"/>
          <a:cs typeface="ヒラギノ角ゴ Pro W3"/>
        </a:defRPr>
      </a:lvl5pPr>
      <a:lvl6pPr marL="1285843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6pPr>
      <a:lvl7pPr marL="1543011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7pPr>
      <a:lvl8pPr marL="1800180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8pPr>
      <a:lvl9pPr marL="2057349" algn="l" rtl="0" eaLnBrk="1" fontAlgn="base" hangingPunct="1">
        <a:spcBef>
          <a:spcPct val="20000"/>
        </a:spcBef>
        <a:spcAft>
          <a:spcPct val="0"/>
        </a:spcAft>
        <a:buChar char="»"/>
        <a:defRPr sz="135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../&#1084;&#1072;&#1090;&#1077;&#1088;&#1080;&#1072;&#1083;&#1080;-&#1088;&#1077;&#1089;&#1091;&#1088;&#1089;&#1085;&#1080;%20&#1047;&#1055;/me301_en%20Membership%20Satisfaction%20guide.pdf" TargetMode="External"/><Relationship Id="rId2" Type="http://schemas.openxmlformats.org/officeDocument/2006/relationships/hyperlink" Target="../&#1084;&#1072;&#1090;&#1077;&#1088;&#1080;&#1072;&#1083;&#1080;-&#1088;&#1077;&#1089;&#1091;&#1088;&#1089;&#1085;&#1080;%20&#1047;&#1055;/da-cqi_en%20Club%20Quality%20Initiative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../&#1084;&#1072;&#1090;&#1077;&#1088;&#1080;&#1072;&#1083;&#1080;-&#1088;&#1077;&#1089;&#1091;&#1088;&#1089;&#1085;&#1080;%20&#1047;&#1055;/DA-MIH_en.pdf" TargetMode="External"/><Relationship Id="rId4" Type="http://schemas.openxmlformats.org/officeDocument/2006/relationships/hyperlink" Target="../&#1084;&#1072;&#1090;&#1077;&#1088;&#1080;&#1072;&#1083;&#1080;-&#1088;&#1077;&#1089;&#1091;&#1088;&#1089;&#1085;&#1080;%20&#1047;&#1055;/DA-YCYW_en.pdf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lionsclubs.org/en/resources-for-members/resource-center/improving-club-quality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- Image">
            <a:extLst>
              <a:ext uri="{FF2B5EF4-FFF2-40B4-BE49-F238E27FC236}">
                <a16:creationId xmlns:a16="http://schemas.microsoft.com/office/drawing/2014/main" id="{4972701C-247A-3448-8A68-1078D203B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Background - Overlay">
            <a:extLst>
              <a:ext uri="{FF2B5EF4-FFF2-40B4-BE49-F238E27FC236}">
                <a16:creationId xmlns:a16="http://schemas.microsoft.com/office/drawing/2014/main" id="{FE160F02-72FD-634C-A0E2-F170E78E8F17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4" name="Emblem - White" descr="lionlogo_whit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68" y="1295401"/>
            <a:ext cx="1751259" cy="1708355"/>
          </a:xfrm>
          <a:prstGeom prst="rect">
            <a:avLst/>
          </a:prstGeom>
        </p:spPr>
      </p:pic>
      <p:sp>
        <p:nvSpPr>
          <p:cNvPr id="5" name="Headline"/>
          <p:cNvSpPr txBox="1">
            <a:spLocks/>
          </p:cNvSpPr>
          <p:nvPr/>
        </p:nvSpPr>
        <p:spPr>
          <a:xfrm>
            <a:off x="2209797" y="3387278"/>
            <a:ext cx="777240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5400" b="1" dirty="0">
                <a:solidFill>
                  <a:srgbClr val="EBB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charset="0"/>
                <a:ea typeface="Helvetica Neue" charset="0"/>
                <a:cs typeface="Helvetica Neue" charset="0"/>
              </a:rPr>
              <a:t>Оценка състоянието на клуба</a:t>
            </a:r>
            <a:endParaRPr lang="en-US" sz="5400" b="1" dirty="0">
              <a:solidFill>
                <a:srgbClr val="EBB7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Gold Bar"/>
          <p:cNvSpPr/>
          <p:nvPr/>
        </p:nvSpPr>
        <p:spPr>
          <a:xfrm>
            <a:off x="5370868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4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35" name="Background - Image">
            <a:extLst>
              <a:ext uri="{FF2B5EF4-FFF2-40B4-BE49-F238E27FC236}">
                <a16:creationId xmlns:a16="http://schemas.microsoft.com/office/drawing/2014/main" id="{B505A84F-7DD3-084E-B684-DF68B9720D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8031" t="1527" r="14635" b="8520"/>
          <a:stretch/>
        </p:blipFill>
        <p:spPr>
          <a:xfrm>
            <a:off x="353668" y="0"/>
            <a:ext cx="6556587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D6F230AD-C2C5-0C4C-B268-B00B0D5871CC}"/>
              </a:ext>
            </a:extLst>
          </p:cNvPr>
          <p:cNvSpPr/>
          <p:nvPr/>
        </p:nvSpPr>
        <p:spPr>
          <a:xfrm>
            <a:off x="-2736" y="1"/>
            <a:ext cx="1391326" cy="6858000"/>
          </a:xfrm>
          <a:custGeom>
            <a:avLst/>
            <a:gdLst>
              <a:gd name="connsiteX0" fmla="*/ 0 w 1391326"/>
              <a:gd name="connsiteY0" fmla="*/ 0 h 6858000"/>
              <a:gd name="connsiteX1" fmla="*/ 1391326 w 1391326"/>
              <a:gd name="connsiteY1" fmla="*/ 0 h 6858000"/>
              <a:gd name="connsiteX2" fmla="*/ 469237 w 1391326"/>
              <a:gd name="connsiteY2" fmla="*/ 6858000 h 6858000"/>
              <a:gd name="connsiteX3" fmla="*/ 0 w 1391326"/>
              <a:gd name="connsiteY3" fmla="*/ 6858000 h 6858000"/>
              <a:gd name="connsiteX4" fmla="*/ 0 w 139132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1326" h="6858000">
                <a:moveTo>
                  <a:pt x="0" y="0"/>
                </a:moveTo>
                <a:lnTo>
                  <a:pt x="1391326" y="0"/>
                </a:lnTo>
                <a:lnTo>
                  <a:pt x="46923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AA4A13-B96A-4343-B06C-9FDCD182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3921" y="5451351"/>
            <a:ext cx="1178011" cy="1178011"/>
          </a:xfrm>
          <a:prstGeom prst="rect">
            <a:avLst/>
          </a:prstGeom>
        </p:spPr>
      </p:pic>
      <p:sp>
        <p:nvSpPr>
          <p:cNvPr id="33" name="Freeform 32">
            <a:extLst>
              <a:ext uri="{FF2B5EF4-FFF2-40B4-BE49-F238E27FC236}">
                <a16:creationId xmlns:a16="http://schemas.microsoft.com/office/drawing/2014/main" id="{0F146836-48DC-3C4E-B023-51949A426C75}"/>
              </a:ext>
            </a:extLst>
          </p:cNvPr>
          <p:cNvSpPr/>
          <p:nvPr/>
        </p:nvSpPr>
        <p:spPr>
          <a:xfrm rot="5400000" flipV="1">
            <a:off x="4317381" y="-1016620"/>
            <a:ext cx="6858000" cy="8891239"/>
          </a:xfrm>
          <a:custGeom>
            <a:avLst/>
            <a:gdLst>
              <a:gd name="connsiteX0" fmla="*/ 0 w 6858000"/>
              <a:gd name="connsiteY0" fmla="*/ 922089 h 8422384"/>
              <a:gd name="connsiteX1" fmla="*/ 0 w 6858000"/>
              <a:gd name="connsiteY1" fmla="*/ 1511369 h 8422384"/>
              <a:gd name="connsiteX2" fmla="*/ 0 w 6858000"/>
              <a:gd name="connsiteY2" fmla="*/ 2107423 h 8422384"/>
              <a:gd name="connsiteX3" fmla="*/ 0 w 6858000"/>
              <a:gd name="connsiteY3" fmla="*/ 2696703 h 8422384"/>
              <a:gd name="connsiteX4" fmla="*/ 0 w 6858000"/>
              <a:gd name="connsiteY4" fmla="*/ 2959412 h 8422384"/>
              <a:gd name="connsiteX5" fmla="*/ 0 w 6858000"/>
              <a:gd name="connsiteY5" fmla="*/ 3548692 h 8422384"/>
              <a:gd name="connsiteX6" fmla="*/ 0 w 6858000"/>
              <a:gd name="connsiteY6" fmla="*/ 4144746 h 8422384"/>
              <a:gd name="connsiteX7" fmla="*/ 0 w 6858000"/>
              <a:gd name="connsiteY7" fmla="*/ 4610448 h 8422384"/>
              <a:gd name="connsiteX8" fmla="*/ 0 w 6858000"/>
              <a:gd name="connsiteY8" fmla="*/ 4734026 h 8422384"/>
              <a:gd name="connsiteX9" fmla="*/ 0 w 6858000"/>
              <a:gd name="connsiteY9" fmla="*/ 5199728 h 8422384"/>
              <a:gd name="connsiteX10" fmla="*/ 0 w 6858000"/>
              <a:gd name="connsiteY10" fmla="*/ 5795782 h 8422384"/>
              <a:gd name="connsiteX11" fmla="*/ 0 w 6858000"/>
              <a:gd name="connsiteY11" fmla="*/ 6385062 h 8422384"/>
              <a:gd name="connsiteX12" fmla="*/ 0 w 6858000"/>
              <a:gd name="connsiteY12" fmla="*/ 6647770 h 8422384"/>
              <a:gd name="connsiteX13" fmla="*/ 0 w 6858000"/>
              <a:gd name="connsiteY13" fmla="*/ 7237050 h 8422384"/>
              <a:gd name="connsiteX14" fmla="*/ 0 w 6858000"/>
              <a:gd name="connsiteY14" fmla="*/ 7833104 h 8422384"/>
              <a:gd name="connsiteX15" fmla="*/ 0 w 6858000"/>
              <a:gd name="connsiteY15" fmla="*/ 8422384 h 8422384"/>
              <a:gd name="connsiteX16" fmla="*/ 6858000 w 6858000"/>
              <a:gd name="connsiteY16" fmla="*/ 8422384 h 8422384"/>
              <a:gd name="connsiteX17" fmla="*/ 6858000 w 6858000"/>
              <a:gd name="connsiteY17" fmla="*/ 7833104 h 8422384"/>
              <a:gd name="connsiteX18" fmla="*/ 6858000 w 6858000"/>
              <a:gd name="connsiteY18" fmla="*/ 7237050 h 8422384"/>
              <a:gd name="connsiteX19" fmla="*/ 6858000 w 6858000"/>
              <a:gd name="connsiteY19" fmla="*/ 6647770 h 8422384"/>
              <a:gd name="connsiteX20" fmla="*/ 6858000 w 6858000"/>
              <a:gd name="connsiteY20" fmla="*/ 6385062 h 8422384"/>
              <a:gd name="connsiteX21" fmla="*/ 6858000 w 6858000"/>
              <a:gd name="connsiteY21" fmla="*/ 5795782 h 8422384"/>
              <a:gd name="connsiteX22" fmla="*/ 6858000 w 6858000"/>
              <a:gd name="connsiteY22" fmla="*/ 5199728 h 8422384"/>
              <a:gd name="connsiteX23" fmla="*/ 6858000 w 6858000"/>
              <a:gd name="connsiteY23" fmla="*/ 4610448 h 8422384"/>
              <a:gd name="connsiteX24" fmla="*/ 6858000 w 6858000"/>
              <a:gd name="connsiteY24" fmla="*/ 3811936 h 8422384"/>
              <a:gd name="connsiteX25" fmla="*/ 6858000 w 6858000"/>
              <a:gd name="connsiteY25" fmla="*/ 3222656 h 8422384"/>
              <a:gd name="connsiteX26" fmla="*/ 6858000 w 6858000"/>
              <a:gd name="connsiteY26" fmla="*/ 2626602 h 8422384"/>
              <a:gd name="connsiteX27" fmla="*/ 6858000 w 6858000"/>
              <a:gd name="connsiteY27" fmla="*/ 2037322 h 8422384"/>
              <a:gd name="connsiteX28" fmla="*/ 6858000 w 6858000"/>
              <a:gd name="connsiteY28" fmla="*/ 1774614 h 8422384"/>
              <a:gd name="connsiteX29" fmla="*/ 6858000 w 6858000"/>
              <a:gd name="connsiteY29" fmla="*/ 1185334 h 8422384"/>
              <a:gd name="connsiteX30" fmla="*/ 6858000 w 6858000"/>
              <a:gd name="connsiteY30" fmla="*/ 589280 h 8422384"/>
              <a:gd name="connsiteX31" fmla="*/ 6858000 w 6858000"/>
              <a:gd name="connsiteY31" fmla="*/ 0 h 842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858000" h="8422384">
                <a:moveTo>
                  <a:pt x="0" y="922089"/>
                </a:moveTo>
                <a:lnTo>
                  <a:pt x="0" y="1511369"/>
                </a:lnTo>
                <a:lnTo>
                  <a:pt x="0" y="2107423"/>
                </a:lnTo>
                <a:lnTo>
                  <a:pt x="0" y="2696703"/>
                </a:lnTo>
                <a:lnTo>
                  <a:pt x="0" y="2959412"/>
                </a:lnTo>
                <a:lnTo>
                  <a:pt x="0" y="3548692"/>
                </a:lnTo>
                <a:lnTo>
                  <a:pt x="0" y="4144746"/>
                </a:lnTo>
                <a:lnTo>
                  <a:pt x="0" y="4610448"/>
                </a:lnTo>
                <a:lnTo>
                  <a:pt x="0" y="4734026"/>
                </a:lnTo>
                <a:lnTo>
                  <a:pt x="0" y="5199728"/>
                </a:lnTo>
                <a:lnTo>
                  <a:pt x="0" y="5795782"/>
                </a:lnTo>
                <a:lnTo>
                  <a:pt x="0" y="6385062"/>
                </a:lnTo>
                <a:lnTo>
                  <a:pt x="0" y="6647770"/>
                </a:lnTo>
                <a:lnTo>
                  <a:pt x="0" y="7237050"/>
                </a:lnTo>
                <a:lnTo>
                  <a:pt x="0" y="7833104"/>
                </a:lnTo>
                <a:lnTo>
                  <a:pt x="0" y="8422384"/>
                </a:lnTo>
                <a:lnTo>
                  <a:pt x="6858000" y="8422384"/>
                </a:lnTo>
                <a:lnTo>
                  <a:pt x="6858000" y="7833104"/>
                </a:lnTo>
                <a:lnTo>
                  <a:pt x="6858000" y="7237050"/>
                </a:lnTo>
                <a:lnTo>
                  <a:pt x="6858000" y="6647770"/>
                </a:lnTo>
                <a:lnTo>
                  <a:pt x="6858000" y="6385062"/>
                </a:lnTo>
                <a:lnTo>
                  <a:pt x="6858000" y="5795782"/>
                </a:lnTo>
                <a:lnTo>
                  <a:pt x="6858000" y="5199728"/>
                </a:lnTo>
                <a:lnTo>
                  <a:pt x="6858000" y="4610448"/>
                </a:lnTo>
                <a:lnTo>
                  <a:pt x="6858000" y="3811936"/>
                </a:lnTo>
                <a:lnTo>
                  <a:pt x="6858000" y="3222656"/>
                </a:lnTo>
                <a:lnTo>
                  <a:pt x="6858000" y="2626602"/>
                </a:lnTo>
                <a:lnTo>
                  <a:pt x="6858000" y="2037322"/>
                </a:lnTo>
                <a:lnTo>
                  <a:pt x="6858000" y="1774614"/>
                </a:lnTo>
                <a:lnTo>
                  <a:pt x="6858000" y="1185334"/>
                </a:lnTo>
                <a:lnTo>
                  <a:pt x="6858000" y="589280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2" name="Page Number - Blue">
            <a:extLst>
              <a:ext uri="{FF2B5EF4-FFF2-40B4-BE49-F238E27FC236}">
                <a16:creationId xmlns:a16="http://schemas.microsoft.com/office/drawing/2014/main" id="{9EF8C11C-B97D-B04F-8EC2-671F9B1B8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4" name="Large #">
            <a:extLst>
              <a:ext uri="{FF2B5EF4-FFF2-40B4-BE49-F238E27FC236}">
                <a16:creationId xmlns:a16="http://schemas.microsoft.com/office/drawing/2014/main" id="{516B959E-3BE4-024E-BECE-F90627F8E656}"/>
              </a:ext>
            </a:extLst>
          </p:cNvPr>
          <p:cNvSpPr txBox="1"/>
          <p:nvPr/>
        </p:nvSpPr>
        <p:spPr>
          <a:xfrm>
            <a:off x="4725206" y="557744"/>
            <a:ext cx="677561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40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Цели на Сесията </a:t>
            </a:r>
            <a:endParaRPr lang="en-US" sz="4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6" name="Body Copy">
            <a:extLst>
              <a:ext uri="{FF2B5EF4-FFF2-40B4-BE49-F238E27FC236}">
                <a16:creationId xmlns:a16="http://schemas.microsoft.com/office/drawing/2014/main" id="{B75C058A-8A76-C44C-A435-FC9916EC2D6F}"/>
              </a:ext>
            </a:extLst>
          </p:cNvPr>
          <p:cNvSpPr txBox="1">
            <a:spLocks/>
          </p:cNvSpPr>
          <p:nvPr/>
        </p:nvSpPr>
        <p:spPr>
          <a:xfrm>
            <a:off x="4093463" y="2078649"/>
            <a:ext cx="8039101" cy="379866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определят характеристиките на успешните клубове; 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анализират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докладите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 за оценка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състоянието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на клуба - </a:t>
            </a:r>
            <a:r>
              <a:rPr lang="en-US" sz="2800" kern="0" dirty="0">
                <a:latin typeface="Arial" charset="0"/>
                <a:ea typeface="Arial" charset="0"/>
                <a:cs typeface="Arial" charset="0"/>
              </a:rPr>
              <a:t>Club Health Assessment Reports</a:t>
            </a:r>
            <a:r>
              <a:rPr lang="bg-BG" sz="2800" kern="0" dirty="0">
                <a:latin typeface="Arial" charset="0"/>
                <a:ea typeface="Arial" charset="0"/>
                <a:cs typeface="Arial" charset="0"/>
              </a:rPr>
              <a:t>;</a:t>
            </a:r>
            <a:endParaRPr lang="ru-RU" sz="2800" kern="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използват ресурси за подобряване състоянието на клуба</a:t>
            </a:r>
            <a:endParaRPr lang="en-US" sz="2800" kern="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endParaRPr lang="en-US" sz="1800" kern="0" dirty="0">
              <a:solidFill>
                <a:srgbClr val="55565A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Yellow Bar">
            <a:extLst>
              <a:ext uri="{FF2B5EF4-FFF2-40B4-BE49-F238E27FC236}">
                <a16:creationId xmlns:a16="http://schemas.microsoft.com/office/drawing/2014/main" id="{95C3476D-AC48-6F41-B3F9-EB0E28C49728}"/>
              </a:ext>
            </a:extLst>
          </p:cNvPr>
          <p:cNvSpPr/>
          <p:nvPr/>
        </p:nvSpPr>
        <p:spPr>
          <a:xfrm>
            <a:off x="4864036" y="1284621"/>
            <a:ext cx="3454918" cy="125079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2489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- Image">
            <a:extLst>
              <a:ext uri="{FF2B5EF4-FFF2-40B4-BE49-F238E27FC236}">
                <a16:creationId xmlns:a16="http://schemas.microsoft.com/office/drawing/2014/main" id="{4972701C-247A-3448-8A68-1078D203B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Background - Overlay">
            <a:extLst>
              <a:ext uri="{FF2B5EF4-FFF2-40B4-BE49-F238E27FC236}">
                <a16:creationId xmlns:a16="http://schemas.microsoft.com/office/drawing/2014/main" id="{FE160F02-72FD-634C-A0E2-F170E78E8F17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4" name="Emblem - White" descr="lionlogo_white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68" y="1295401"/>
            <a:ext cx="1751259" cy="1708355"/>
          </a:xfrm>
          <a:prstGeom prst="rect">
            <a:avLst/>
          </a:prstGeom>
        </p:spPr>
      </p:pic>
      <p:sp>
        <p:nvSpPr>
          <p:cNvPr id="5" name="Headline"/>
          <p:cNvSpPr txBox="1">
            <a:spLocks/>
          </p:cNvSpPr>
          <p:nvPr/>
        </p:nvSpPr>
        <p:spPr>
          <a:xfrm>
            <a:off x="2875280" y="3387278"/>
            <a:ext cx="656336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charset="0"/>
                <a:ea typeface="Helvetica Neue" charset="0"/>
                <a:cs typeface="Helvetica Neue" charset="0"/>
              </a:rPr>
              <a:t>Здрави Клубове 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Gold Bar"/>
          <p:cNvSpPr/>
          <p:nvPr/>
        </p:nvSpPr>
        <p:spPr>
          <a:xfrm>
            <a:off x="5370868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 dirty="0"/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7D11791B-A09B-C447-8C0A-F079F842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2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481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13404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3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274849" y="1893453"/>
            <a:ext cx="8709102" cy="374906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ru-RU" sz="5400" kern="0" dirty="0" err="1">
                <a:solidFill>
                  <a:schemeClr val="bg1"/>
                </a:solidFill>
              </a:rPr>
              <a:t>Какви</a:t>
            </a:r>
            <a:r>
              <a:rPr lang="ru-RU" sz="5400" kern="0" dirty="0">
                <a:solidFill>
                  <a:schemeClr val="bg1"/>
                </a:solidFill>
              </a:rPr>
              <a:t> </a:t>
            </a:r>
            <a:r>
              <a:rPr lang="ru-RU" sz="5400" kern="0" dirty="0" err="1">
                <a:solidFill>
                  <a:schemeClr val="bg1"/>
                </a:solidFill>
              </a:rPr>
              <a:t>са</a:t>
            </a:r>
            <a:r>
              <a:rPr lang="ru-RU" sz="5400" kern="0" dirty="0">
                <a:solidFill>
                  <a:schemeClr val="bg1"/>
                </a:solidFill>
              </a:rPr>
              <a:t> </a:t>
            </a:r>
            <a:r>
              <a:rPr lang="ru-RU" sz="5400" kern="0" dirty="0" err="1">
                <a:solidFill>
                  <a:schemeClr val="bg1"/>
                </a:solidFill>
              </a:rPr>
              <a:t>характеристиките</a:t>
            </a:r>
            <a:r>
              <a:rPr lang="ru-RU" sz="5400" kern="0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sz="5400" kern="0" dirty="0">
                <a:solidFill>
                  <a:schemeClr val="bg1"/>
                </a:solidFill>
              </a:rPr>
              <a:t>на стабилните/здравите клубове?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55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8057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4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914734" y="1110497"/>
            <a:ext cx="10754180" cy="437035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/>
              <a:t>Клубът </a:t>
            </a:r>
            <a:r>
              <a:rPr lang="bg-BG" sz="2800" kern="0" dirty="0"/>
              <a:t>има</a:t>
            </a:r>
            <a:r>
              <a:rPr lang="ru-RU" sz="2800" kern="0" dirty="0"/>
              <a:t> ръст на членството и задържа новите си членове</a:t>
            </a:r>
            <a:endParaRPr lang="en-US" sz="2800" kern="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/>
              <a:t>Членовете на клуба </a:t>
            </a:r>
            <a:r>
              <a:rPr lang="bg-BG" sz="2800" kern="0" dirty="0"/>
              <a:t>планират и </a:t>
            </a:r>
            <a:r>
              <a:rPr lang="ru-RU" sz="2800" kern="0" dirty="0"/>
              <a:t>провеждат значими дейности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 err="1"/>
              <a:t>Клубът</a:t>
            </a:r>
            <a:r>
              <a:rPr lang="ru-RU" sz="2800" kern="0" dirty="0"/>
              <a:t> </a:t>
            </a:r>
            <a:r>
              <a:rPr lang="ru-RU" sz="2800" kern="0" dirty="0" err="1"/>
              <a:t>осъществява</a:t>
            </a:r>
            <a:r>
              <a:rPr lang="ru-RU" sz="2800" kern="0" dirty="0"/>
              <a:t> </a:t>
            </a:r>
            <a:r>
              <a:rPr lang="ru-RU" sz="2800" kern="0" dirty="0" err="1"/>
              <a:t>ефективни</a:t>
            </a:r>
            <a:r>
              <a:rPr lang="ru-RU" sz="2800" kern="0" dirty="0"/>
              <a:t> </a:t>
            </a:r>
            <a:r>
              <a:rPr lang="ru-RU" sz="2800" kern="0" dirty="0" err="1"/>
              <a:t>вътрешни</a:t>
            </a:r>
            <a:r>
              <a:rPr lang="ru-RU" sz="2800" kern="0" dirty="0"/>
              <a:t> и </a:t>
            </a:r>
            <a:r>
              <a:rPr lang="ru-RU" sz="2800" kern="0" dirty="0" err="1"/>
              <a:t>външни</a:t>
            </a:r>
            <a:r>
              <a:rPr lang="ru-RU" sz="2800" kern="0" dirty="0"/>
              <a:t> </a:t>
            </a:r>
            <a:r>
              <a:rPr lang="ru-RU" sz="2800" kern="0" dirty="0" err="1"/>
              <a:t>комуникации</a:t>
            </a:r>
            <a:endParaRPr lang="ru-RU" sz="2800" kern="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/>
              <a:t>Клубните събития се организират регулярно и са положителни и пълноценни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/>
              <a:t>Клубните лидери участват в обучения за лидерство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800" kern="0" dirty="0"/>
              <a:t>Клубът е в добро финансово състояние </a:t>
            </a:r>
            <a:r>
              <a:rPr lang="bg-BG" sz="2800" kern="0" dirty="0"/>
              <a:t>и с р</a:t>
            </a:r>
            <a:r>
              <a:rPr lang="ru-RU" sz="2800" kern="0" dirty="0"/>
              <a:t>едовни отчети</a:t>
            </a: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kern="0" dirty="0">
              <a:solidFill>
                <a:srgbClr val="55565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kern="0" dirty="0">
              <a:solidFill>
                <a:srgbClr val="55565A"/>
              </a:solidFill>
            </a:endParaRPr>
          </a:p>
          <a:p>
            <a:endParaRPr lang="en-US" sz="1800" kern="0" dirty="0">
              <a:solidFill>
                <a:srgbClr val="55565A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918451" y="875158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819538" y="264584"/>
            <a:ext cx="9962952" cy="60925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Елементи на  „Клубното здраве“</a:t>
            </a:r>
            <a:endParaRPr lang="en-US" sz="4000" kern="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13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- Image">
            <a:extLst>
              <a:ext uri="{FF2B5EF4-FFF2-40B4-BE49-F238E27FC236}">
                <a16:creationId xmlns:a16="http://schemas.microsoft.com/office/drawing/2014/main" id="{4972701C-247A-3448-8A68-1078D203B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Background - Overlay">
            <a:extLst>
              <a:ext uri="{FF2B5EF4-FFF2-40B4-BE49-F238E27FC236}">
                <a16:creationId xmlns:a16="http://schemas.microsoft.com/office/drawing/2014/main" id="{FE160F02-72FD-634C-A0E2-F170E78E8F17}"/>
              </a:ext>
            </a:extLst>
          </p:cNvPr>
          <p:cNvSpPr/>
          <p:nvPr/>
        </p:nvSpPr>
        <p:spPr>
          <a:xfrm>
            <a:off x="-3" y="-8698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4" name="Emblem - White" descr="lionlogo_whit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68" y="568475"/>
            <a:ext cx="1751259" cy="1708355"/>
          </a:xfrm>
          <a:prstGeom prst="rect">
            <a:avLst/>
          </a:prstGeom>
        </p:spPr>
      </p:pic>
      <p:sp>
        <p:nvSpPr>
          <p:cNvPr id="5" name="Headline"/>
          <p:cNvSpPr txBox="1">
            <a:spLocks/>
          </p:cNvSpPr>
          <p:nvPr/>
        </p:nvSpPr>
        <p:spPr>
          <a:xfrm>
            <a:off x="1037062" y="3245005"/>
            <a:ext cx="9534293" cy="2450585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Отчети за оценка на клубното здраве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endParaRPr lang="bg-BG" sz="48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Club Health 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en-US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Assessment Reports</a:t>
            </a:r>
          </a:p>
        </p:txBody>
      </p:sp>
      <p:sp>
        <p:nvSpPr>
          <p:cNvPr id="6" name="Gold Bar"/>
          <p:cNvSpPr/>
          <p:nvPr/>
        </p:nvSpPr>
        <p:spPr>
          <a:xfrm>
            <a:off x="5370867" y="2470585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 dirty="0"/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7D11791B-A09B-C447-8C0A-F079F842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5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2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38957" y="0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6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1706137" y="1917344"/>
            <a:ext cx="10031810" cy="2596144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sz="5400" dirty="0">
                <a:solidFill>
                  <a:schemeClr val="bg1"/>
                </a:solidFill>
              </a:rPr>
              <a:t>Какви индикатори да използвам, за да определя дали клубовете от моята зона са здрави?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78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700783" y="1045197"/>
            <a:ext cx="2743200" cy="5457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1014" tIns="35507" rIns="71014" bIns="35507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86B08A72-D8F2-2B4C-90A6-138848A9CEF3}"/>
              </a:ext>
            </a:extLst>
          </p:cNvPr>
          <p:cNvSpPr txBox="1">
            <a:spLocks/>
          </p:cNvSpPr>
          <p:nvPr/>
        </p:nvSpPr>
        <p:spPr>
          <a:xfrm>
            <a:off x="2576148" y="269913"/>
            <a:ext cx="6992470" cy="815821"/>
          </a:xfrm>
          <a:prstGeom prst="rect">
            <a:avLst/>
          </a:prstGeom>
        </p:spPr>
        <p:txBody>
          <a:bodyPr/>
          <a:lstStyle>
            <a:lvl1pPr marL="128588" indent="-1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975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419100" indent="-127397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9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642938" indent="-1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75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898922" indent="-127397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/>
              </a:defRPr>
            </a:lvl4pPr>
            <a:lvl5pPr marL="1157288" indent="-12858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◦"/>
              <a:defRPr sz="9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/>
              </a:defRPr>
            </a:lvl5pPr>
            <a:lvl6pPr marL="12858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50">
                <a:solidFill>
                  <a:schemeClr val="tx1"/>
                </a:solidFill>
                <a:latin typeface="+mn-lt"/>
              </a:defRPr>
            </a:lvl6pPr>
            <a:lvl7pPr marL="154301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50">
                <a:solidFill>
                  <a:schemeClr val="tx1"/>
                </a:solidFill>
                <a:latin typeface="+mn-lt"/>
              </a:defRPr>
            </a:lvl7pPr>
            <a:lvl8pPr marL="180018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50">
                <a:solidFill>
                  <a:schemeClr val="tx1"/>
                </a:solidFill>
                <a:latin typeface="+mn-lt"/>
              </a:defRPr>
            </a:lvl8pPr>
            <a:lvl9pPr marL="205734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5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bg-BG" altLang="en-US" sz="4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Оценка на клубното здраве</a:t>
            </a:r>
            <a:r>
              <a:rPr lang="en-US" altLang="en-US" sz="4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US" sz="4000" b="1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FB94A8B-8030-4227-9089-BF588E717957}"/>
              </a:ext>
            </a:extLst>
          </p:cNvPr>
          <p:cNvSpPr txBox="1"/>
          <p:nvPr/>
        </p:nvSpPr>
        <p:spPr>
          <a:xfrm>
            <a:off x="7554269" y="1265680"/>
            <a:ext cx="435200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Направете бърз преглед на</a:t>
            </a: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:</a:t>
            </a:r>
          </a:p>
          <a:p>
            <a:endParaRPr lang="en-US" sz="20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Net Growth Y-T-D</a:t>
            </a:r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 – Нетен ръст</a:t>
            </a:r>
            <a:endParaRPr lang="en-US" sz="2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Service Activity Reporting</a:t>
            </a:r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- отчети за дейности</a:t>
            </a:r>
            <a:endParaRPr lang="en-US" sz="2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President Rotation</a:t>
            </a:r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 – повтарящи се мандати</a:t>
            </a:r>
            <a:endParaRPr lang="en-US" sz="2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Membership Reporting History</a:t>
            </a:r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 – отчитане на членството</a:t>
            </a:r>
            <a:endParaRPr lang="en-US" sz="2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12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Club Status </a:t>
            </a:r>
            <a:r>
              <a:rPr lang="bg-BG" sz="2400" dirty="0">
                <a:solidFill>
                  <a:schemeClr val="bg1"/>
                </a:solidFill>
                <a:latin typeface="HelveticaNeueLT Std Lt" panose="020B0403020202020204" pitchFamily="34" charset="0"/>
              </a:rPr>
              <a:t>- статус</a:t>
            </a:r>
            <a:endParaRPr lang="en-US" sz="2400" dirty="0">
              <a:solidFill>
                <a:schemeClr val="bg1"/>
              </a:solidFill>
              <a:latin typeface="HelveticaNeueLT Std Lt" panose="020B0403020202020204" pitchFamily="34" charset="0"/>
            </a:endParaRPr>
          </a:p>
          <a:p>
            <a:endParaRPr lang="en-US" sz="3000" dirty="0"/>
          </a:p>
        </p:txBody>
      </p:sp>
      <p:grpSp>
        <p:nvGrpSpPr>
          <p:cNvPr id="5" name="Group 4"/>
          <p:cNvGrpSpPr/>
          <p:nvPr/>
        </p:nvGrpSpPr>
        <p:grpSpPr>
          <a:xfrm>
            <a:off x="423393" y="1399994"/>
            <a:ext cx="6658810" cy="5013173"/>
            <a:chOff x="1142334" y="1434060"/>
            <a:chExt cx="6658810" cy="501317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6D045E5-C017-4ED0-945B-34983F7C2649}"/>
                </a:ext>
              </a:extLst>
            </p:cNvPr>
            <p:cNvGrpSpPr/>
            <p:nvPr/>
          </p:nvGrpSpPr>
          <p:grpSpPr>
            <a:xfrm>
              <a:off x="1142334" y="1434060"/>
              <a:ext cx="6658810" cy="5013173"/>
              <a:chOff x="4728533" y="1526746"/>
              <a:chExt cx="6658810" cy="5013173"/>
            </a:xfrm>
          </p:grpSpPr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4771BCD2-9B6A-4A1E-A572-C9C7416235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28533" y="1526746"/>
                <a:ext cx="6658810" cy="5013173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p:spPr>
          </p:pic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4C19A53-3020-4D31-B160-3726EA70BFDF}"/>
                  </a:ext>
                </a:extLst>
              </p:cNvPr>
              <p:cNvGrpSpPr/>
              <p:nvPr/>
            </p:nvGrpSpPr>
            <p:grpSpPr>
              <a:xfrm>
                <a:off x="10585632" y="3356162"/>
                <a:ext cx="749457" cy="643105"/>
                <a:chOff x="7055186" y="2327432"/>
                <a:chExt cx="749457" cy="643105"/>
              </a:xfrm>
            </p:grpSpPr>
            <p:sp>
              <p:nvSpPr>
                <p:cNvPr id="10" name="Left Arrow 8">
                  <a:extLst>
                    <a:ext uri="{FF2B5EF4-FFF2-40B4-BE49-F238E27FC236}">
                      <a16:creationId xmlns:a16="http://schemas.microsoft.com/office/drawing/2014/main" id="{7792ED74-22C9-4630-BBAF-FCDBAD080798}"/>
                    </a:ext>
                  </a:extLst>
                </p:cNvPr>
                <p:cNvSpPr/>
                <p:nvPr/>
              </p:nvSpPr>
              <p:spPr>
                <a:xfrm>
                  <a:off x="7055186" y="2327432"/>
                  <a:ext cx="713299" cy="643105"/>
                </a:xfrm>
                <a:prstGeom prst="leftArrow">
                  <a:avLst/>
                </a:prstGeom>
                <a:solidFill>
                  <a:schemeClr val="bg1">
                    <a:alpha val="70000"/>
                  </a:scheme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DF8493F-D432-4B30-A272-E18D75A25D36}"/>
                    </a:ext>
                  </a:extLst>
                </p:cNvPr>
                <p:cNvSpPr txBox="1"/>
                <p:nvPr/>
              </p:nvSpPr>
              <p:spPr>
                <a:xfrm>
                  <a:off x="7220248" y="2521384"/>
                  <a:ext cx="58439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2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0249821-3147-4F8F-A744-1D149525E0AB}"/>
                  </a:ext>
                </a:extLst>
              </p:cNvPr>
              <p:cNvGrpSpPr/>
              <p:nvPr/>
            </p:nvGrpSpPr>
            <p:grpSpPr>
              <a:xfrm>
                <a:off x="6729594" y="5767952"/>
                <a:ext cx="747593" cy="609600"/>
                <a:chOff x="3195900" y="5243899"/>
                <a:chExt cx="747593" cy="609600"/>
              </a:xfrm>
            </p:grpSpPr>
            <p:sp>
              <p:nvSpPr>
                <p:cNvPr id="16" name="Left Arrow 5">
                  <a:extLst>
                    <a:ext uri="{FF2B5EF4-FFF2-40B4-BE49-F238E27FC236}">
                      <a16:creationId xmlns:a16="http://schemas.microsoft.com/office/drawing/2014/main" id="{FB2C98D0-4DA6-44C8-8D96-5589ED42A6D9}"/>
                    </a:ext>
                  </a:extLst>
                </p:cNvPr>
                <p:cNvSpPr/>
                <p:nvPr/>
              </p:nvSpPr>
              <p:spPr>
                <a:xfrm flipV="1">
                  <a:off x="3195900" y="5243899"/>
                  <a:ext cx="747593" cy="609600"/>
                </a:xfrm>
                <a:prstGeom prst="leftArrow">
                  <a:avLst/>
                </a:prstGeom>
                <a:solidFill>
                  <a:schemeClr val="bg1">
                    <a:alpha val="70000"/>
                  </a:scheme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6BDC6E7-C23D-4AD4-8738-35E808A6BEA0}"/>
                    </a:ext>
                  </a:extLst>
                </p:cNvPr>
                <p:cNvSpPr txBox="1"/>
                <p:nvPr/>
              </p:nvSpPr>
              <p:spPr>
                <a:xfrm>
                  <a:off x="3429854" y="5410200"/>
                  <a:ext cx="51363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5</a:t>
                  </a:r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65B52D2-7114-49F1-8413-CF1BEC34B8DC}"/>
                  </a:ext>
                </a:extLst>
              </p:cNvPr>
              <p:cNvGrpSpPr/>
              <p:nvPr/>
            </p:nvGrpSpPr>
            <p:grpSpPr>
              <a:xfrm>
                <a:off x="8954221" y="5052102"/>
                <a:ext cx="701337" cy="612648"/>
                <a:chOff x="4619624" y="4561011"/>
                <a:chExt cx="701337" cy="612648"/>
              </a:xfrm>
            </p:grpSpPr>
            <p:sp>
              <p:nvSpPr>
                <p:cNvPr id="19" name="Left Arrow 10">
                  <a:extLst>
                    <a:ext uri="{FF2B5EF4-FFF2-40B4-BE49-F238E27FC236}">
                      <a16:creationId xmlns:a16="http://schemas.microsoft.com/office/drawing/2014/main" id="{7A7162B7-526B-4B9E-9C3D-A20842B2293B}"/>
                    </a:ext>
                  </a:extLst>
                </p:cNvPr>
                <p:cNvSpPr/>
                <p:nvPr/>
              </p:nvSpPr>
              <p:spPr>
                <a:xfrm>
                  <a:off x="4619624" y="4561011"/>
                  <a:ext cx="701337" cy="612648"/>
                </a:xfrm>
                <a:prstGeom prst="leftArrow">
                  <a:avLst/>
                </a:prstGeom>
                <a:solidFill>
                  <a:schemeClr val="bg1">
                    <a:alpha val="70000"/>
                  </a:scheme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95D3F75-B073-40AA-A1A1-1E37B914A61B}"/>
                    </a:ext>
                  </a:extLst>
                </p:cNvPr>
                <p:cNvSpPr txBox="1"/>
                <p:nvPr/>
              </p:nvSpPr>
              <p:spPr>
                <a:xfrm>
                  <a:off x="4832791" y="4717704"/>
                  <a:ext cx="48817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4</a:t>
                  </a: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F5CD00F4-C2B2-4F31-A74F-9810B309EACF}"/>
                  </a:ext>
                </a:extLst>
              </p:cNvPr>
              <p:cNvGrpSpPr/>
              <p:nvPr/>
            </p:nvGrpSpPr>
            <p:grpSpPr>
              <a:xfrm>
                <a:off x="9563296" y="4071461"/>
                <a:ext cx="701336" cy="597585"/>
                <a:chOff x="5288279" y="3328947"/>
                <a:chExt cx="701336" cy="597585"/>
              </a:xfrm>
            </p:grpSpPr>
            <p:sp>
              <p:nvSpPr>
                <p:cNvPr id="22" name="Left Arrow 6">
                  <a:extLst>
                    <a:ext uri="{FF2B5EF4-FFF2-40B4-BE49-F238E27FC236}">
                      <a16:creationId xmlns:a16="http://schemas.microsoft.com/office/drawing/2014/main" id="{829292C8-14F5-4A14-BEE8-8A083803CE4A}"/>
                    </a:ext>
                  </a:extLst>
                </p:cNvPr>
                <p:cNvSpPr/>
                <p:nvPr/>
              </p:nvSpPr>
              <p:spPr>
                <a:xfrm>
                  <a:off x="5288279" y="3328947"/>
                  <a:ext cx="701336" cy="597585"/>
                </a:xfrm>
                <a:prstGeom prst="leftArrow">
                  <a:avLst/>
                </a:prstGeom>
                <a:solidFill>
                  <a:schemeClr val="bg1">
                    <a:alpha val="70000"/>
                  </a:scheme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5691F1E-8DFD-4E87-83E5-517C6622A112}"/>
                    </a:ext>
                  </a:extLst>
                </p:cNvPr>
                <p:cNvSpPr txBox="1"/>
                <p:nvPr/>
              </p:nvSpPr>
              <p:spPr>
                <a:xfrm>
                  <a:off x="5528589" y="3496851"/>
                  <a:ext cx="434899" cy="276999"/>
                </a:xfrm>
                <a:prstGeom prst="rect">
                  <a:avLst/>
                </a:prstGeom>
                <a:noFill/>
              </p:spPr>
              <p:txBody>
                <a:bodyPr wrap="square" rtlCol="0" anchor="b">
                  <a:spAutoFit/>
                </a:bodyPr>
                <a:lstStyle/>
                <a:p>
                  <a:pPr algn="ctr"/>
                  <a:r>
                    <a:rPr lang="en-US" sz="1200" b="1" dirty="0"/>
                    <a:t>3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F9EFF5E-F51E-4007-A0BF-79262B910354}"/>
                  </a:ext>
                </a:extLst>
              </p:cNvPr>
              <p:cNvGrpSpPr/>
              <p:nvPr/>
            </p:nvGrpSpPr>
            <p:grpSpPr>
              <a:xfrm>
                <a:off x="7806319" y="1909487"/>
                <a:ext cx="717240" cy="612648"/>
                <a:chOff x="3486837" y="1625670"/>
                <a:chExt cx="717240" cy="612648"/>
              </a:xfrm>
            </p:grpSpPr>
            <p:sp>
              <p:nvSpPr>
                <p:cNvPr id="25" name="Left Arrow 7">
                  <a:extLst>
                    <a:ext uri="{FF2B5EF4-FFF2-40B4-BE49-F238E27FC236}">
                      <a16:creationId xmlns:a16="http://schemas.microsoft.com/office/drawing/2014/main" id="{A7CE25C3-EA03-46DB-97EB-C0D967917C0A}"/>
                    </a:ext>
                  </a:extLst>
                </p:cNvPr>
                <p:cNvSpPr/>
                <p:nvPr/>
              </p:nvSpPr>
              <p:spPr>
                <a:xfrm>
                  <a:off x="3486837" y="1625670"/>
                  <a:ext cx="713299" cy="612648"/>
                </a:xfrm>
                <a:prstGeom prst="leftArrow">
                  <a:avLst/>
                </a:prstGeom>
                <a:solidFill>
                  <a:schemeClr val="bg1">
                    <a:alpha val="70000"/>
                  </a:schemeClr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8D59280C-F997-4E99-B789-7F65646E9DE3}"/>
                    </a:ext>
                  </a:extLst>
                </p:cNvPr>
                <p:cNvSpPr txBox="1"/>
                <p:nvPr/>
              </p:nvSpPr>
              <p:spPr>
                <a:xfrm>
                  <a:off x="3587443" y="1780989"/>
                  <a:ext cx="61663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/>
                    <a:t>1</a:t>
                  </a:r>
                </a:p>
              </p:txBody>
            </p:sp>
          </p:grp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9A218A5-D8DF-4A8C-81D3-0AE0596C21A9}"/>
                </a:ext>
              </a:extLst>
            </p:cNvPr>
            <p:cNvSpPr/>
            <p:nvPr/>
          </p:nvSpPr>
          <p:spPr bwMode="auto">
            <a:xfrm>
              <a:off x="3180668" y="1491501"/>
              <a:ext cx="3001894" cy="297854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594F115F-DD0E-499F-84BF-11608A0C3E03}"/>
              </a:ext>
            </a:extLst>
          </p:cNvPr>
          <p:cNvSpPr/>
          <p:nvPr/>
        </p:nvSpPr>
        <p:spPr bwMode="auto">
          <a:xfrm>
            <a:off x="5755341" y="6121101"/>
            <a:ext cx="1108038" cy="25818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A34CF4-F3B3-4D75-8678-75582257624D}"/>
              </a:ext>
            </a:extLst>
          </p:cNvPr>
          <p:cNvSpPr/>
          <p:nvPr/>
        </p:nvSpPr>
        <p:spPr bwMode="auto">
          <a:xfrm>
            <a:off x="1151043" y="2769324"/>
            <a:ext cx="269276" cy="33231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2150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adline">
            <a:extLst>
              <a:ext uri="{FF2B5EF4-FFF2-40B4-BE49-F238E27FC236}">
                <a16:creationId xmlns:a16="http://schemas.microsoft.com/office/drawing/2014/main" id="{08B01FD9-D62C-42BC-B475-B54940DE622E}"/>
              </a:ext>
            </a:extLst>
          </p:cNvPr>
          <p:cNvSpPr txBox="1">
            <a:spLocks/>
          </p:cNvSpPr>
          <p:nvPr/>
        </p:nvSpPr>
        <p:spPr>
          <a:xfrm>
            <a:off x="389105" y="164911"/>
            <a:ext cx="10880299" cy="69203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3200" kern="0" dirty="0">
                <a:solidFill>
                  <a:srgbClr val="00338D"/>
                </a:solidFill>
              </a:rPr>
              <a:t>Как да намерите отчетите</a:t>
            </a:r>
            <a:r>
              <a:rPr lang="en-US" sz="3200" kern="0" dirty="0">
                <a:solidFill>
                  <a:srgbClr val="00338D"/>
                </a:solidFill>
              </a:rPr>
              <a:t> Club Health Assessment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FEA63-47C4-B97D-5095-17BA71262B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21" t="14042" r="15984" b="27660"/>
          <a:stretch/>
        </p:blipFill>
        <p:spPr>
          <a:xfrm>
            <a:off x="486383" y="1176486"/>
            <a:ext cx="6595353" cy="3112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A44EE7-E988-8A40-413A-BA19223266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60" t="14468" r="23005" b="54620"/>
          <a:stretch/>
        </p:blipFill>
        <p:spPr>
          <a:xfrm>
            <a:off x="3998067" y="4445539"/>
            <a:ext cx="7587575" cy="2119937"/>
          </a:xfrm>
          <a:prstGeom prst="rect">
            <a:avLst/>
          </a:prstGeom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70F7882C-F52F-4B66-AD92-A5648660D6B5}"/>
              </a:ext>
            </a:extLst>
          </p:cNvPr>
          <p:cNvSpPr/>
          <p:nvPr/>
        </p:nvSpPr>
        <p:spPr>
          <a:xfrm rot="20787033">
            <a:off x="4902743" y="2176049"/>
            <a:ext cx="1653702" cy="447473"/>
          </a:xfrm>
          <a:prstGeom prst="leftArrow">
            <a:avLst/>
          </a:prstGeom>
          <a:solidFill>
            <a:srgbClr val="FF5C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A8368E97-08BA-F457-7B20-EF2ACA406A9E}"/>
              </a:ext>
            </a:extLst>
          </p:cNvPr>
          <p:cNvSpPr/>
          <p:nvPr/>
        </p:nvSpPr>
        <p:spPr>
          <a:xfrm rot="20787033">
            <a:off x="10514949" y="5647908"/>
            <a:ext cx="1218632" cy="447473"/>
          </a:xfrm>
          <a:prstGeom prst="leftArrow">
            <a:avLst/>
          </a:prstGeom>
          <a:solidFill>
            <a:srgbClr val="FF5C3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2" name="Yellow Bar">
            <a:extLst>
              <a:ext uri="{FF2B5EF4-FFF2-40B4-BE49-F238E27FC236}">
                <a16:creationId xmlns:a16="http://schemas.microsoft.com/office/drawing/2014/main" id="{1B244D1C-3FE6-38EC-5924-D864298D1325}"/>
              </a:ext>
            </a:extLst>
          </p:cNvPr>
          <p:cNvSpPr/>
          <p:nvPr/>
        </p:nvSpPr>
        <p:spPr>
          <a:xfrm>
            <a:off x="521393" y="78720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14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-38160" y="-30823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14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9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512977" y="270750"/>
            <a:ext cx="9835356" cy="121812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 </a:t>
            </a:r>
            <a:br>
              <a:rPr lang="en-US" kern="0" dirty="0">
                <a:solidFill>
                  <a:srgbClr val="0A5496"/>
                </a:solidFill>
                <a:latin typeface="Arial" charset="0"/>
                <a:cs typeface="Arial" charset="0"/>
              </a:rPr>
            </a:br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Оценка на клубното здраве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6" y="1945648"/>
            <a:ext cx="3920071" cy="23130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84104-2064-4E0A-8BC4-313BE757A90C}"/>
              </a:ext>
            </a:extLst>
          </p:cNvPr>
          <p:cNvSpPr txBox="1"/>
          <p:nvPr/>
        </p:nvSpPr>
        <p:spPr>
          <a:xfrm>
            <a:off x="306855" y="4366884"/>
            <a:ext cx="35919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500" b="1" i="1" dirty="0"/>
              <a:t>Идете на стр. </a:t>
            </a:r>
            <a:r>
              <a:rPr lang="en-US" sz="1500" b="1" i="1" dirty="0"/>
              <a:t> </a:t>
            </a:r>
            <a:r>
              <a:rPr lang="en-US" sz="1500" b="1" i="1" dirty="0">
                <a:solidFill>
                  <a:srgbClr val="FF0000"/>
                </a:solidFill>
              </a:rPr>
              <a:t>1-2 </a:t>
            </a:r>
            <a:r>
              <a:rPr lang="bg-BG" sz="1500" b="1" i="1" dirty="0">
                <a:solidFill>
                  <a:srgbClr val="FF0000"/>
                </a:solidFill>
              </a:rPr>
              <a:t> </a:t>
            </a:r>
            <a:r>
              <a:rPr lang="bg-BG" sz="1500" b="1" i="1" dirty="0"/>
              <a:t>от вашия наръчник по темата. </a:t>
            </a:r>
            <a:r>
              <a:rPr lang="en-US" sz="1500" b="1" i="1" dirty="0"/>
              <a:t> </a:t>
            </a:r>
          </a:p>
          <a:p>
            <a:r>
              <a:rPr lang="bg-BG" sz="1500" b="1" i="1" dirty="0"/>
              <a:t>Имате  10  мин да изпълните упражнението </a:t>
            </a:r>
            <a:endParaRPr lang="en-US" sz="1500" b="1" i="1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632B4B8-D3FE-4823-9D54-69D45052947E}"/>
              </a:ext>
            </a:extLst>
          </p:cNvPr>
          <p:cNvSpPr txBox="1">
            <a:spLocks/>
          </p:cNvSpPr>
          <p:nvPr/>
        </p:nvSpPr>
        <p:spPr>
          <a:xfrm>
            <a:off x="4417633" y="2152018"/>
            <a:ext cx="7217381" cy="399367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600" kern="0" dirty="0" err="1">
                <a:ea typeface="Arial" charset="0"/>
                <a:cs typeface="Arial" charset="0"/>
              </a:rPr>
              <a:t>Прегледайте</a:t>
            </a:r>
            <a:r>
              <a:rPr lang="ru-RU" sz="3600" kern="0" dirty="0">
                <a:ea typeface="Arial" charset="0"/>
                <a:cs typeface="Arial" charset="0"/>
              </a:rPr>
              <a:t> </a:t>
            </a:r>
            <a:r>
              <a:rPr lang="ru-RU" sz="3600" kern="0" dirty="0" err="1">
                <a:ea typeface="Arial" charset="0"/>
                <a:cs typeface="Arial" charset="0"/>
              </a:rPr>
              <a:t>всеки</a:t>
            </a:r>
            <a:r>
              <a:rPr lang="ru-RU" sz="3600" kern="0" dirty="0">
                <a:ea typeface="Arial" charset="0"/>
                <a:cs typeface="Arial" charset="0"/>
              </a:rPr>
              <a:t> сценарий на страница 1-2.</a:t>
            </a:r>
          </a:p>
          <a:p>
            <a:r>
              <a:rPr lang="ru-RU" sz="3600" kern="0" dirty="0">
                <a:ea typeface="Arial" charset="0"/>
                <a:cs typeface="Arial" charset="0"/>
              </a:rPr>
              <a:t>Обсъдете с участниците на Вашата маса какъв според Вас е статуса на всеки клуб.</a:t>
            </a:r>
          </a:p>
          <a:p>
            <a:r>
              <a:rPr lang="ru-RU" sz="3600" kern="0" dirty="0" err="1">
                <a:ea typeface="Arial" charset="0"/>
                <a:cs typeface="Arial" charset="0"/>
              </a:rPr>
              <a:t>Бъдете</a:t>
            </a:r>
            <a:r>
              <a:rPr lang="ru-RU" sz="3600" kern="0" dirty="0">
                <a:ea typeface="Arial" charset="0"/>
                <a:cs typeface="Arial" charset="0"/>
              </a:rPr>
              <a:t> </a:t>
            </a:r>
            <a:r>
              <a:rPr lang="ru-RU" sz="3600" kern="0" dirty="0" err="1">
                <a:ea typeface="Arial" charset="0"/>
                <a:cs typeface="Arial" charset="0"/>
              </a:rPr>
              <a:t>готови</a:t>
            </a:r>
            <a:r>
              <a:rPr lang="ru-RU" sz="3600" kern="0" dirty="0">
                <a:ea typeface="Arial" charset="0"/>
                <a:cs typeface="Arial" charset="0"/>
              </a:rPr>
              <a:t> да </a:t>
            </a:r>
            <a:r>
              <a:rPr lang="ru-RU" sz="3600" kern="0" dirty="0" err="1">
                <a:ea typeface="Arial" charset="0"/>
                <a:cs typeface="Arial" charset="0"/>
              </a:rPr>
              <a:t>споделите</a:t>
            </a:r>
            <a:r>
              <a:rPr lang="ru-RU" sz="3600" kern="0" dirty="0">
                <a:ea typeface="Arial" charset="0"/>
                <a:cs typeface="Arial" charset="0"/>
              </a:rPr>
              <a:t> </a:t>
            </a:r>
            <a:r>
              <a:rPr lang="ru-RU" sz="3600" kern="0" dirty="0" err="1">
                <a:ea typeface="Arial" charset="0"/>
                <a:cs typeface="Arial" charset="0"/>
              </a:rPr>
              <a:t>мислите</a:t>
            </a:r>
            <a:r>
              <a:rPr lang="ru-RU" sz="3600" kern="0" dirty="0">
                <a:ea typeface="Arial" charset="0"/>
                <a:cs typeface="Arial" charset="0"/>
              </a:rPr>
              <a:t> си с </a:t>
            </a:r>
            <a:r>
              <a:rPr lang="ru-RU" sz="3600" kern="0" dirty="0" err="1">
                <a:ea typeface="Arial" charset="0"/>
                <a:cs typeface="Arial" charset="0"/>
              </a:rPr>
              <a:t>останалите</a:t>
            </a:r>
            <a:r>
              <a:rPr lang="ru-RU" sz="3600" kern="0" dirty="0">
                <a:ea typeface="Arial" charset="0"/>
                <a:cs typeface="Arial" charset="0"/>
              </a:rPr>
              <a:t> </a:t>
            </a:r>
            <a:r>
              <a:rPr lang="ru-RU" sz="3600" kern="0" dirty="0" err="1">
                <a:ea typeface="Arial" charset="0"/>
                <a:cs typeface="Arial" charset="0"/>
              </a:rPr>
              <a:t>участници</a:t>
            </a:r>
            <a:r>
              <a:rPr lang="ru-RU" sz="3600" kern="0" dirty="0">
                <a:ea typeface="Arial" charset="0"/>
                <a:cs typeface="Arial" charset="0"/>
              </a:rPr>
              <a:t>.</a:t>
            </a: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587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- Image">
            <a:extLst>
              <a:ext uri="{FF2B5EF4-FFF2-40B4-BE49-F238E27FC236}">
                <a16:creationId xmlns:a16="http://schemas.microsoft.com/office/drawing/2014/main" id="{4972701C-247A-3448-8A68-1078D203B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Background - Overlay">
            <a:extLst>
              <a:ext uri="{FF2B5EF4-FFF2-40B4-BE49-F238E27FC236}">
                <a16:creationId xmlns:a16="http://schemas.microsoft.com/office/drawing/2014/main" id="{FE160F02-72FD-634C-A0E2-F170E78E8F17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4" name="Emblem - White" descr="lionlogo_whit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942" y="1295401"/>
            <a:ext cx="1751259" cy="1708355"/>
          </a:xfrm>
          <a:prstGeom prst="rect">
            <a:avLst/>
          </a:prstGeom>
        </p:spPr>
      </p:pic>
      <p:sp>
        <p:nvSpPr>
          <p:cNvPr id="5" name="Headline"/>
          <p:cNvSpPr txBox="1">
            <a:spLocks/>
          </p:cNvSpPr>
          <p:nvPr/>
        </p:nvSpPr>
        <p:spPr>
          <a:xfrm>
            <a:off x="2238249" y="3334113"/>
            <a:ext cx="7458644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108000"/>
              </a:lnSpc>
            </a:pPr>
            <a:r>
              <a:rPr lang="bg-BG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" charset="0"/>
                <a:ea typeface="Helvetica Neue" charset="0"/>
                <a:cs typeface="Helvetica Neue" charset="0"/>
              </a:rPr>
              <a:t>Ресурси за Клубно здраве 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Gold Bar"/>
          <p:cNvSpPr/>
          <p:nvPr/>
        </p:nvSpPr>
        <p:spPr>
          <a:xfrm>
            <a:off x="5242442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 dirty="0"/>
          </a:p>
        </p:txBody>
      </p:sp>
      <p:sp>
        <p:nvSpPr>
          <p:cNvPr id="12" name="Page Number - White">
            <a:extLst>
              <a:ext uri="{FF2B5EF4-FFF2-40B4-BE49-F238E27FC236}">
                <a16:creationId xmlns:a16="http://schemas.microsoft.com/office/drawing/2014/main" id="{7D11791B-A09B-C447-8C0A-F079F842B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10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14780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11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107581" y="2262934"/>
            <a:ext cx="9396440" cy="222400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sz="5400" kern="0" dirty="0">
                <a:solidFill>
                  <a:schemeClr val="bg1"/>
                </a:solidFill>
              </a:rPr>
              <a:t>С какви ресурси разполагате, за да подобрите клубното състояние</a:t>
            </a:r>
            <a:r>
              <a:rPr lang="en-US" sz="5400" kern="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76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12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671499" y="2170997"/>
            <a:ext cx="10849001" cy="33639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kern="0" dirty="0"/>
              <a:t>Стратегиите за действие при оценка на клубното състояние;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kern="0" dirty="0"/>
              <a:t>Страница </a:t>
            </a:r>
            <a:r>
              <a:rPr lang="ru-RU" sz="2800" i="1" kern="0" dirty="0" err="1"/>
              <a:t>Подобр</a:t>
            </a:r>
            <a:r>
              <a:rPr lang="bg-BG" sz="2800" i="1" kern="0" dirty="0"/>
              <a:t>и </a:t>
            </a:r>
            <a:r>
              <a:rPr lang="ru-RU" sz="2800" i="1" kern="0" dirty="0"/>
              <a:t>качеството на своя клуб </a:t>
            </a:r>
            <a:r>
              <a:rPr lang="en-US" sz="2800" i="1" kern="0" dirty="0"/>
              <a:t>(</a:t>
            </a:r>
            <a:r>
              <a:rPr lang="en-US" sz="2800" b="1" i="1" kern="0" dirty="0"/>
              <a:t>Club Quality</a:t>
            </a:r>
            <a:r>
              <a:rPr lang="en-US" sz="2800" i="1" kern="0" dirty="0"/>
              <a:t>)</a:t>
            </a:r>
            <a:r>
              <a:rPr lang="ru-RU" sz="2800" kern="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kern="0" dirty="0"/>
              <a:t>Вашите колеги – председатели на Зони;</a:t>
            </a:r>
            <a:endParaRPr lang="en-US" sz="2800" kern="0" dirty="0"/>
          </a:p>
          <a:p>
            <a:endParaRPr lang="en-US" sz="4000" kern="0" dirty="0">
              <a:solidFill>
                <a:srgbClr val="FF0000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1137330" y="132304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942386" y="656293"/>
            <a:ext cx="8373905" cy="637195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100" kern="0" dirty="0">
                <a:solidFill>
                  <a:srgbClr val="00338D"/>
                </a:solidFill>
              </a:rPr>
              <a:t>Достъпни ресурси за Клубно здраве</a:t>
            </a:r>
            <a:r>
              <a:rPr lang="bg-BG" sz="4000" kern="0" dirty="0">
                <a:solidFill>
                  <a:srgbClr val="00338D"/>
                </a:solidFill>
              </a:rPr>
              <a:t>: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87692" y="5446458"/>
            <a:ext cx="896741" cy="849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0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C86F852A-6CE1-3047-8475-8496114515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D5697A-5111-024C-806E-93C4941AB983}"/>
              </a:ext>
            </a:extLst>
          </p:cNvPr>
          <p:cNvSpPr/>
          <p:nvPr/>
        </p:nvSpPr>
        <p:spPr>
          <a:xfrm>
            <a:off x="0" y="71233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541EB86-9526-D34E-999D-4BE3BCCA49ED}"/>
              </a:ext>
            </a:extLst>
          </p:cNvPr>
          <p:cNvSpPr txBox="1">
            <a:spLocks/>
          </p:cNvSpPr>
          <p:nvPr/>
        </p:nvSpPr>
        <p:spPr>
          <a:xfrm>
            <a:off x="718860" y="467834"/>
            <a:ext cx="10045438" cy="614800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600" kern="0" dirty="0"/>
              <a:t>Стратегии за  оценка на клубното здраве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628102FD-8B5C-B048-8691-4BA6E521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13</a:t>
            </a:fld>
            <a:endParaRPr lang="en-US" sz="1000" dirty="0">
              <a:solidFill>
                <a:srgbClr val="00338D"/>
              </a:solidFill>
            </a:endParaRPr>
          </a:p>
        </p:txBody>
      </p:sp>
      <p:graphicFrame>
        <p:nvGraphicFramePr>
          <p:cNvPr id="3" name="Таблица 6">
            <a:extLst>
              <a:ext uri="{FF2B5EF4-FFF2-40B4-BE49-F238E27FC236}">
                <a16:creationId xmlns:a16="http://schemas.microsoft.com/office/drawing/2014/main" id="{DFFA43F8-02E9-4795-9A64-884153A43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12246"/>
              </p:ext>
            </p:extLst>
          </p:nvPr>
        </p:nvGraphicFramePr>
        <p:xfrm>
          <a:off x="781050" y="1226634"/>
          <a:ext cx="11033961" cy="552234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610270">
                  <a:extLst>
                    <a:ext uri="{9D8B030D-6E8A-4147-A177-3AD203B41FA5}">
                      <a16:colId xmlns:a16="http://schemas.microsoft.com/office/drawing/2014/main" val="4257792588"/>
                    </a:ext>
                  </a:extLst>
                </a:gridCol>
                <a:gridCol w="2856953">
                  <a:extLst>
                    <a:ext uri="{9D8B030D-6E8A-4147-A177-3AD203B41FA5}">
                      <a16:colId xmlns:a16="http://schemas.microsoft.com/office/drawing/2014/main" val="2515446881"/>
                    </a:ext>
                  </a:extLst>
                </a:gridCol>
                <a:gridCol w="6566738">
                  <a:extLst>
                    <a:ext uri="{9D8B030D-6E8A-4147-A177-3AD203B41FA5}">
                      <a16:colId xmlns:a16="http://schemas.microsoft.com/office/drawing/2014/main" val="789194327"/>
                    </a:ext>
                  </a:extLst>
                </a:gridCol>
              </a:tblGrid>
              <a:tr h="780003">
                <a:tc>
                  <a:txBody>
                    <a:bodyPr/>
                    <a:lstStyle/>
                    <a:p>
                      <a:r>
                        <a:rPr lang="bg-BG" sz="2200" b="1" dirty="0"/>
                        <a:t>Ситуация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/>
                        <a:t>Потенциален проблем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/>
                        <a:t>Възможни действия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052367"/>
                  </a:ext>
                </a:extLst>
              </a:tr>
              <a:tr h="436801">
                <a:tc gridSpan="3">
                  <a:txBody>
                    <a:bodyPr/>
                    <a:lstStyle/>
                    <a:p>
                      <a:r>
                        <a:rPr lang="bg-BG" sz="2200" b="1" dirty="0">
                          <a:solidFill>
                            <a:srgbClr val="00338D"/>
                          </a:solidFill>
                          <a:highlight>
                            <a:srgbClr val="FFFF00"/>
                          </a:highlight>
                        </a:rPr>
                        <a:t>ЧЛЕНСТВО: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612955"/>
                  </a:ext>
                </a:extLst>
              </a:tr>
              <a:tr h="3525611">
                <a:tc>
                  <a:txBody>
                    <a:bodyPr/>
                    <a:lstStyle/>
                    <a:p>
                      <a:r>
                        <a:rPr lang="bg-BG" sz="2000" dirty="0"/>
                        <a:t>Отпадане на членове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Скучни сбирки;</a:t>
                      </a:r>
                    </a:p>
                    <a:p>
                      <a:r>
                        <a:rPr lang="bg-BG" sz="2000" dirty="0"/>
                        <a:t>Не се подкрепят значими за членовете дейности;</a:t>
                      </a:r>
                    </a:p>
                    <a:p>
                      <a:r>
                        <a:rPr lang="bg-BG" sz="2000" dirty="0"/>
                        <a:t>Не се предоставят нови дейности</a:t>
                      </a:r>
                    </a:p>
                    <a:p>
                      <a:r>
                        <a:rPr lang="bg-BG" sz="2000" dirty="0"/>
                        <a:t>Не се привличат нови членове</a:t>
                      </a:r>
                    </a:p>
                    <a:p>
                      <a:r>
                        <a:rPr lang="bg-BG" sz="2000" dirty="0"/>
                        <a:t>Неправилна ориентация на нови членове;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1.</a:t>
                      </a:r>
                      <a:r>
                        <a:rPr lang="bg-BG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Работете за „задържане“</a:t>
                      </a:r>
                    </a:p>
                    <a:p>
                      <a:r>
                        <a:rPr lang="bg-BG" sz="2000" dirty="0">
                          <a:hlinkClick r:id="rId2" action="ppaction://hlinkfile"/>
                        </a:rPr>
                        <a:t>Инициатива </a:t>
                      </a:r>
                      <a:r>
                        <a:rPr lang="en-US" sz="2000" dirty="0">
                          <a:hlinkClick r:id="rId2" action="ppaction://hlinkfile"/>
                        </a:rPr>
                        <a:t>Club Quality</a:t>
                      </a:r>
                      <a:r>
                        <a:rPr lang="bg-BG" sz="2000" dirty="0">
                          <a:hlinkClick r:id="rId2" action="ppaction://hlinkfile"/>
                        </a:rPr>
                        <a:t>  </a:t>
                      </a:r>
                      <a:r>
                        <a:rPr lang="bg-BG" sz="2000" dirty="0"/>
                        <a:t>и изследвайте клубния рейтинг </a:t>
                      </a:r>
                    </a:p>
                    <a:p>
                      <a:r>
                        <a:rPr lang="bg-BG" sz="2000" dirty="0"/>
                        <a:t>Допитване до нови членовете</a:t>
                      </a:r>
                    </a:p>
                    <a:p>
                      <a:r>
                        <a:rPr lang="bg-BG" sz="2000" dirty="0"/>
                        <a:t>Допитване „</a:t>
                      </a:r>
                      <a:r>
                        <a:rPr lang="bg-BG" sz="2000" dirty="0">
                          <a:hlinkClick r:id="rId3" action="ppaction://hlinkfile"/>
                        </a:rPr>
                        <a:t>Удовлетвореност на бивши членове</a:t>
                      </a:r>
                      <a:r>
                        <a:rPr lang="bg-BG" sz="2000" dirty="0"/>
                        <a:t>“-Защо?</a:t>
                      </a:r>
                    </a:p>
                    <a:p>
                      <a:r>
                        <a:rPr lang="bg-BG" sz="2000" dirty="0"/>
                        <a:t>2. </a:t>
                      </a:r>
                      <a:r>
                        <a:rPr lang="en-GB" sz="2000" dirty="0">
                          <a:hlinkClick r:id="rId4" action="ppaction://hlinkfile"/>
                        </a:rPr>
                        <a:t>Your Club, Your Way</a:t>
                      </a:r>
                      <a:r>
                        <a:rPr lang="bg-BG" sz="2000" dirty="0">
                          <a:hlinkClick r:id="rId4" action="ppaction://hlinkfile"/>
                        </a:rPr>
                        <a:t> </a:t>
                      </a:r>
                      <a:r>
                        <a:rPr lang="en-US" sz="2000" dirty="0"/>
                        <a:t>– </a:t>
                      </a:r>
                      <a:r>
                        <a:rPr lang="bg-BG" sz="2000" dirty="0"/>
                        <a:t>формат на срещите</a:t>
                      </a:r>
                    </a:p>
                    <a:p>
                      <a:r>
                        <a:rPr lang="bg-BG" sz="2000" dirty="0"/>
                        <a:t>2,2 Ефективни дейности -</a:t>
                      </a:r>
                      <a:r>
                        <a:rPr lang="en-GB" sz="2000" dirty="0"/>
                        <a:t> “</a:t>
                      </a:r>
                      <a:r>
                        <a:rPr lang="en-GB" sz="2000" dirty="0">
                          <a:hlinkClick r:id="rId5" action="ppaction://hlinkfile"/>
                        </a:rPr>
                        <a:t>Making it Happen</a:t>
                      </a:r>
                      <a:r>
                        <a:rPr lang="en-GB" sz="2000" dirty="0"/>
                        <a:t>” </a:t>
                      </a:r>
                      <a:endParaRPr lang="bg-BG" sz="2000" dirty="0"/>
                    </a:p>
                    <a:p>
                      <a:r>
                        <a:rPr lang="bg-BG" sz="2000" dirty="0"/>
                        <a:t>2,3 Курс Ефективен екип</a:t>
                      </a:r>
                    </a:p>
                    <a:p>
                      <a:r>
                        <a:rPr lang="bg-BG" sz="2000" dirty="0"/>
                        <a:t>2,4 Обучение клубни </a:t>
                      </a:r>
                      <a:r>
                        <a:rPr lang="bg-BG" sz="2000" dirty="0" err="1"/>
                        <a:t>лид</a:t>
                      </a:r>
                      <a:r>
                        <a:rPr lang="en-US" sz="2000" dirty="0"/>
                        <a:t>e</a:t>
                      </a:r>
                      <a:r>
                        <a:rPr lang="bg-BG" sz="2000" dirty="0"/>
                        <a:t>ри</a:t>
                      </a:r>
                    </a:p>
                    <a:p>
                      <a:r>
                        <a:rPr lang="bg-BG" sz="2000" dirty="0"/>
                        <a:t>2,5 </a:t>
                      </a:r>
                      <a:r>
                        <a:rPr lang="en-US" sz="2000" dirty="0"/>
                        <a:t>Orientation guide </a:t>
                      </a:r>
                    </a:p>
                    <a:p>
                      <a:r>
                        <a:rPr lang="en-US" sz="2000" dirty="0"/>
                        <a:t>2,6 Club Excellence Award</a:t>
                      </a:r>
                    </a:p>
                    <a:p>
                      <a:r>
                        <a:rPr lang="en-US" sz="2000" dirty="0"/>
                        <a:t>2,7</a:t>
                      </a:r>
                      <a:r>
                        <a:rPr lang="bg-BG" sz="2000" dirty="0"/>
                        <a:t> </a:t>
                      </a:r>
                      <a:r>
                        <a:rPr lang="en-US" sz="2000" dirty="0"/>
                        <a:t>Mentoring program</a:t>
                      </a:r>
                      <a:endParaRPr lang="bg-B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37219"/>
                  </a:ext>
                </a:extLst>
              </a:tr>
              <a:tr h="779929">
                <a:tc>
                  <a:txBody>
                    <a:bodyPr/>
                    <a:lstStyle/>
                    <a:p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Възстановяване на клубове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Програма за приоритетни клубове</a:t>
                      </a:r>
                    </a:p>
                    <a:p>
                      <a:r>
                        <a:rPr lang="bg-BG" sz="2000" dirty="0"/>
                        <a:t>Кампании за членство- млад/др/  </a:t>
                      </a:r>
                      <a:r>
                        <a:rPr lang="en-US" sz="2000" dirty="0" err="1"/>
                        <a:t>WorldInductionDay</a:t>
                      </a:r>
                      <a:endParaRPr lang="bg-B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025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568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C86F852A-6CE1-3047-8475-8496114515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D5697A-5111-024C-806E-93C4941AB983}"/>
              </a:ext>
            </a:extLst>
          </p:cNvPr>
          <p:cNvSpPr/>
          <p:nvPr/>
        </p:nvSpPr>
        <p:spPr>
          <a:xfrm>
            <a:off x="0" y="71233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541EB86-9526-D34E-999D-4BE3BCCA49ED}"/>
              </a:ext>
            </a:extLst>
          </p:cNvPr>
          <p:cNvSpPr txBox="1">
            <a:spLocks/>
          </p:cNvSpPr>
          <p:nvPr/>
        </p:nvSpPr>
        <p:spPr>
          <a:xfrm>
            <a:off x="1014663" y="352862"/>
            <a:ext cx="10343150" cy="859304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600" kern="0" dirty="0"/>
              <a:t>Стратегии за  оценка на клубното здраве</a:t>
            </a:r>
            <a:r>
              <a:rPr lang="en-US" sz="3600" kern="0" dirty="0"/>
              <a:t> – 2 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628102FD-8B5C-B048-8691-4BA6E521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14</a:t>
            </a:fld>
            <a:endParaRPr lang="en-US" sz="1000" dirty="0">
              <a:solidFill>
                <a:srgbClr val="00338D"/>
              </a:solidFill>
            </a:endParaRPr>
          </a:p>
        </p:txBody>
      </p:sp>
      <p:graphicFrame>
        <p:nvGraphicFramePr>
          <p:cNvPr id="3" name="Таблица 6">
            <a:extLst>
              <a:ext uri="{FF2B5EF4-FFF2-40B4-BE49-F238E27FC236}">
                <a16:creationId xmlns:a16="http://schemas.microsoft.com/office/drawing/2014/main" id="{DFFA43F8-02E9-4795-9A64-884153A43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097156"/>
              </p:ext>
            </p:extLst>
          </p:nvPr>
        </p:nvGraphicFramePr>
        <p:xfrm>
          <a:off x="417095" y="1545304"/>
          <a:ext cx="11357810" cy="475488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711898">
                  <a:extLst>
                    <a:ext uri="{9D8B030D-6E8A-4147-A177-3AD203B41FA5}">
                      <a16:colId xmlns:a16="http://schemas.microsoft.com/office/drawing/2014/main" val="4257792588"/>
                    </a:ext>
                  </a:extLst>
                </a:gridCol>
                <a:gridCol w="2924323">
                  <a:extLst>
                    <a:ext uri="{9D8B030D-6E8A-4147-A177-3AD203B41FA5}">
                      <a16:colId xmlns:a16="http://schemas.microsoft.com/office/drawing/2014/main" val="2515446881"/>
                    </a:ext>
                  </a:extLst>
                </a:gridCol>
                <a:gridCol w="6721589">
                  <a:extLst>
                    <a:ext uri="{9D8B030D-6E8A-4147-A177-3AD203B41FA5}">
                      <a16:colId xmlns:a16="http://schemas.microsoft.com/office/drawing/2014/main" val="789194327"/>
                    </a:ext>
                  </a:extLst>
                </a:gridCol>
              </a:tblGrid>
              <a:tr h="381521">
                <a:tc>
                  <a:txBody>
                    <a:bodyPr/>
                    <a:lstStyle/>
                    <a:p>
                      <a:r>
                        <a:rPr lang="bg-BG" sz="2200" b="1" dirty="0"/>
                        <a:t>Ситуация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b="1" dirty="0"/>
                        <a:t>Потенциален проблем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200" b="1" dirty="0"/>
                        <a:t>Възможни действия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052367"/>
                  </a:ext>
                </a:extLst>
              </a:tr>
              <a:tr h="1152828">
                <a:tc>
                  <a:txBody>
                    <a:bodyPr/>
                    <a:lstStyle/>
                    <a:p>
                      <a:r>
                        <a:rPr lang="bg-BG" sz="2000" dirty="0"/>
                        <a:t>Ръководство за следв. Лайънс година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Клубът не е избрал ново ръководство или не го е вписал в </a:t>
                      </a:r>
                      <a:r>
                        <a:rPr lang="en-US" sz="2000" dirty="0"/>
                        <a:t>MyLCI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Контакт с ръководството за навременен избор</a:t>
                      </a:r>
                    </a:p>
                    <a:p>
                      <a:r>
                        <a:rPr lang="bg-BG" sz="2000" dirty="0"/>
                        <a:t>Инструкции за подаване</a:t>
                      </a:r>
                    </a:p>
                    <a:p>
                      <a:r>
                        <a:rPr lang="bg-BG" sz="2000" dirty="0"/>
                        <a:t>Помощ при </a:t>
                      </a:r>
                      <a:r>
                        <a:rPr lang="en-US" sz="2000" dirty="0"/>
                        <a:t>PU101</a:t>
                      </a:r>
                      <a:r>
                        <a:rPr lang="bg-BG" sz="2000" dirty="0"/>
                        <a:t>, ако срока  30.06. е пропуснат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02525"/>
                  </a:ext>
                </a:extLst>
              </a:tr>
              <a:tr h="884729">
                <a:tc>
                  <a:txBody>
                    <a:bodyPr/>
                    <a:lstStyle/>
                    <a:p>
                      <a:r>
                        <a:rPr lang="bg-BG" sz="2000" dirty="0"/>
                        <a:t>Ротация на президент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Президентът не се сменя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Това може да е индикатор за липса на нови лидери. Окуражавайте промените, развитието на лидерството, новите идеи и промени със смените.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63521"/>
                  </a:ext>
                </a:extLst>
              </a:tr>
              <a:tr h="616629">
                <a:tc>
                  <a:txBody>
                    <a:bodyPr/>
                    <a:lstStyle/>
                    <a:p>
                      <a:r>
                        <a:rPr lang="bg-BG" sz="2000" dirty="0"/>
                        <a:t>Без актуален </a:t>
                      </a:r>
                      <a:endParaRPr lang="en-US" sz="2000" dirty="0"/>
                    </a:p>
                    <a:p>
                      <a:r>
                        <a:rPr lang="en-US" sz="2000" dirty="0"/>
                        <a:t>E-mail</a:t>
                      </a:r>
                      <a:endParaRPr lang="bg-B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Липсата на е-</a:t>
                      </a:r>
                      <a:r>
                        <a:rPr lang="en-US" sz="2000" dirty="0"/>
                        <a:t>mail</a:t>
                      </a:r>
                      <a:r>
                        <a:rPr lang="bg-BG" sz="2000" dirty="0"/>
                        <a:t>  или неактуален такъв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Подтикване на секретаря да актуализира данните на членовете; особено комуникационните – ел.поща, тел.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56623"/>
                  </a:ext>
                </a:extLst>
              </a:tr>
              <a:tr h="616629">
                <a:tc>
                  <a:txBody>
                    <a:bodyPr/>
                    <a:lstStyle/>
                    <a:p>
                      <a:r>
                        <a:rPr lang="bg-BG" sz="2000" dirty="0"/>
                        <a:t>Месеци без отчет за дейност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Липсват дейности, не се отчитат, липсва достъп до </a:t>
                      </a:r>
                      <a:r>
                        <a:rPr lang="en-US" sz="2000" dirty="0"/>
                        <a:t>Lion Portal, </a:t>
                      </a:r>
                      <a:r>
                        <a:rPr lang="bg-BG" sz="2000" dirty="0"/>
                        <a:t>незнание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2000" dirty="0"/>
                        <a:t>Свържете се с клуба – дали имат дейности, ако не – обсъдете предложения и идеи</a:t>
                      </a:r>
                      <a:r>
                        <a:rPr lang="en-US" sz="2000" dirty="0"/>
                        <a:t>; </a:t>
                      </a:r>
                      <a:r>
                        <a:rPr lang="bg-BG" sz="2000" dirty="0"/>
                        <a:t>знаят ли как да отчитат, помощ от Дистрикт Админ, помощ с регистрация и работа в </a:t>
                      </a:r>
                      <a:r>
                        <a:rPr lang="en-US" sz="2000" dirty="0"/>
                        <a:t>Lion Portal</a:t>
                      </a:r>
                      <a:endParaRPr lang="bg-B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14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041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D5697A-5111-024C-806E-93C4941AB983}"/>
              </a:ext>
            </a:extLst>
          </p:cNvPr>
          <p:cNvSpPr/>
          <p:nvPr/>
        </p:nvSpPr>
        <p:spPr>
          <a:xfrm>
            <a:off x="0" y="765671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541EB86-9526-D34E-999D-4BE3BCCA49ED}"/>
              </a:ext>
            </a:extLst>
          </p:cNvPr>
          <p:cNvSpPr txBox="1">
            <a:spLocks/>
          </p:cNvSpPr>
          <p:nvPr/>
        </p:nvSpPr>
        <p:spPr>
          <a:xfrm>
            <a:off x="1054766" y="722182"/>
            <a:ext cx="10851356" cy="457275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solidFill>
                  <a:srgbClr val="00338D"/>
                </a:solidFill>
                <a:hlinkClick r:id="rId2"/>
              </a:rPr>
              <a:t>Improving</a:t>
            </a:r>
            <a:r>
              <a:rPr lang="en-US" kern="0" dirty="0">
                <a:solidFill>
                  <a:srgbClr val="00338D"/>
                </a:solidFill>
              </a:rPr>
              <a:t> Club Quality </a:t>
            </a:r>
            <a:r>
              <a:rPr lang="bg-BG" kern="0" dirty="0">
                <a:solidFill>
                  <a:srgbClr val="00338D"/>
                </a:solidFill>
              </a:rPr>
              <a:t>ресурси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628102FD-8B5C-B048-8691-4BA6E521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15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C61DBAE-9976-4EF8-9AB0-06CAA0B1F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6" y="2393479"/>
            <a:ext cx="10592028" cy="430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D0FD96-22B1-A0CF-AE05-291197065745}"/>
              </a:ext>
            </a:extLst>
          </p:cNvPr>
          <p:cNvSpPr txBox="1"/>
          <p:nvPr/>
        </p:nvSpPr>
        <p:spPr>
          <a:xfrm>
            <a:off x="1054766" y="1601802"/>
            <a:ext cx="101212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https://www.lionsclubs.org/en/resources-for-members/resource-center/improving-club-quality</a:t>
            </a:r>
            <a:r>
              <a:rPr lang="bg-BG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3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D5697A-5111-024C-806E-93C4941AB983}"/>
              </a:ext>
            </a:extLst>
          </p:cNvPr>
          <p:cNvSpPr/>
          <p:nvPr/>
        </p:nvSpPr>
        <p:spPr>
          <a:xfrm>
            <a:off x="0" y="76504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541EB86-9526-D34E-999D-4BE3BCCA49ED}"/>
              </a:ext>
            </a:extLst>
          </p:cNvPr>
          <p:cNvSpPr txBox="1">
            <a:spLocks/>
          </p:cNvSpPr>
          <p:nvPr/>
        </p:nvSpPr>
        <p:spPr>
          <a:xfrm>
            <a:off x="1022682" y="708624"/>
            <a:ext cx="10851356" cy="457275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kern="0" dirty="0">
                <a:solidFill>
                  <a:srgbClr val="00338D"/>
                </a:solidFill>
              </a:rPr>
              <a:t>Ресурси 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628102FD-8B5C-B048-8691-4BA6E521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16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5F5F7334-0FE1-4FB1-BA56-B25506DAFF7B}"/>
              </a:ext>
            </a:extLst>
          </p:cNvPr>
          <p:cNvSpPr txBox="1">
            <a:spLocks/>
          </p:cNvSpPr>
          <p:nvPr/>
        </p:nvSpPr>
        <p:spPr>
          <a:xfrm>
            <a:off x="1104900" y="1419752"/>
            <a:ext cx="5256401" cy="214285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kern="0" dirty="0"/>
              <a:t>Your Club, Your Way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kern="0" dirty="0"/>
              <a:t>Plan for Your Club’s Success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kern="0" dirty="0"/>
              <a:t>Club Quality Initiative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kern="0" dirty="0"/>
              <a:t>Club Excellence Award</a:t>
            </a:r>
          </a:p>
          <a:p>
            <a:endParaRPr lang="en-US" sz="4000" kern="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701032-228A-4527-992D-D1BB9ABBB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4639" y="3917186"/>
            <a:ext cx="2280402" cy="26298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57A0BF9-A132-115A-1EB4-C7FD1749A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8791" y="310992"/>
            <a:ext cx="902286" cy="853514"/>
          </a:xfrm>
          <a:prstGeom prst="rect">
            <a:avLst/>
          </a:prstGeom>
        </p:spPr>
      </p:pic>
      <p:pic>
        <p:nvPicPr>
          <p:cNvPr id="1026" name="Picture 2" descr="Plan for your club's success">
            <a:extLst>
              <a:ext uri="{FF2B5EF4-FFF2-40B4-BE49-F238E27FC236}">
                <a16:creationId xmlns:a16="http://schemas.microsoft.com/office/drawing/2014/main" id="{325F5C6E-0ABF-34EB-F617-A35CB0710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937" y="3721772"/>
            <a:ext cx="2117063" cy="2880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7562FD-66FE-435B-9E51-84E29A4D9B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840" y="3721771"/>
            <a:ext cx="2117063" cy="28252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AA335-E364-4152-9B5B-7D91F0E81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30" y="3816462"/>
            <a:ext cx="2230734" cy="27862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07942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CE509-2A13-40A5-95E5-9AB235E5F03D}"/>
              </a:ext>
            </a:extLst>
          </p:cNvPr>
          <p:cNvSpPr/>
          <p:nvPr/>
        </p:nvSpPr>
        <p:spPr>
          <a:xfrm>
            <a:off x="2983264" y="1302963"/>
            <a:ext cx="6930190" cy="5448300"/>
          </a:xfrm>
          <a:prstGeom prst="rect">
            <a:avLst/>
          </a:prstGeom>
          <a:solidFill>
            <a:srgbClr val="0D22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Background - Solid">
            <a:extLst>
              <a:ext uri="{FF2B5EF4-FFF2-40B4-BE49-F238E27FC236}">
                <a16:creationId xmlns:a16="http://schemas.microsoft.com/office/drawing/2014/main" id="{C86F852A-6CE1-3047-8475-8496114515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D5697A-5111-024C-806E-93C4941AB983}"/>
              </a:ext>
            </a:extLst>
          </p:cNvPr>
          <p:cNvSpPr/>
          <p:nvPr/>
        </p:nvSpPr>
        <p:spPr>
          <a:xfrm>
            <a:off x="0" y="76504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8541EB86-9526-D34E-999D-4BE3BCCA49ED}"/>
              </a:ext>
            </a:extLst>
          </p:cNvPr>
          <p:cNvSpPr txBox="1">
            <a:spLocks/>
          </p:cNvSpPr>
          <p:nvPr/>
        </p:nvSpPr>
        <p:spPr>
          <a:xfrm>
            <a:off x="228600" y="3314311"/>
            <a:ext cx="10851356" cy="457275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kern="0" dirty="0">
                <a:solidFill>
                  <a:srgbClr val="00338D"/>
                </a:solidFill>
              </a:rPr>
              <a:t>Your Peers</a:t>
            </a: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628102FD-8B5C-B048-8691-4BA6E521D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7" name="Picture 6" descr="A close up of a hand&#10;&#10;Description automatically generated">
            <a:extLst>
              <a:ext uri="{FF2B5EF4-FFF2-40B4-BE49-F238E27FC236}">
                <a16:creationId xmlns:a16="http://schemas.microsoft.com/office/drawing/2014/main" id="{D4AE2B2E-04DA-4CB1-93A7-10DC6AAEF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9" r="1500" b="22758"/>
          <a:stretch/>
        </p:blipFill>
        <p:spPr>
          <a:xfrm>
            <a:off x="15240" y="-2"/>
            <a:ext cx="12161520" cy="69624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86CBC1-BCEC-41CD-BDA5-3DCC79ECE2F1}"/>
              </a:ext>
            </a:extLst>
          </p:cNvPr>
          <p:cNvSpPr/>
          <p:nvPr/>
        </p:nvSpPr>
        <p:spPr>
          <a:xfrm>
            <a:off x="0" y="-1"/>
            <a:ext cx="12192000" cy="6962425"/>
          </a:xfrm>
          <a:prstGeom prst="rect">
            <a:avLst/>
          </a:prstGeom>
          <a:solidFill>
            <a:schemeClr val="accent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9F7975-B288-4129-82F3-26F15880B3F8}"/>
              </a:ext>
            </a:extLst>
          </p:cNvPr>
          <p:cNvSpPr txBox="1"/>
          <p:nvPr/>
        </p:nvSpPr>
        <p:spPr>
          <a:xfrm>
            <a:off x="2062746" y="2136175"/>
            <a:ext cx="8422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72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Вашите колеги</a:t>
            </a:r>
            <a:endParaRPr lang="en-US" sz="72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Gold Bar">
            <a:extLst>
              <a:ext uri="{FF2B5EF4-FFF2-40B4-BE49-F238E27FC236}">
                <a16:creationId xmlns:a16="http://schemas.microsoft.com/office/drawing/2014/main" id="{13B9F287-6B2F-4029-8170-6985321E9521}"/>
              </a:ext>
            </a:extLst>
          </p:cNvPr>
          <p:cNvSpPr/>
          <p:nvPr/>
        </p:nvSpPr>
        <p:spPr>
          <a:xfrm flipV="1">
            <a:off x="4244176" y="3542948"/>
            <a:ext cx="3784599" cy="117637"/>
          </a:xfrm>
          <a:prstGeom prst="rect">
            <a:avLst/>
          </a:prstGeom>
          <a:solidFill>
            <a:srgbClr val="FBC60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612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18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0" y="272858"/>
            <a:ext cx="10839806" cy="1257287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/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Упражнение</a:t>
            </a:r>
            <a:br>
              <a:rPr lang="en-US" kern="0" dirty="0">
                <a:solidFill>
                  <a:srgbClr val="0A5496"/>
                </a:solidFill>
                <a:latin typeface="Arial" charset="0"/>
                <a:cs typeface="Arial" charset="0"/>
              </a:rPr>
            </a:br>
            <a:r>
              <a:rPr lang="bg-BG" kern="0" dirty="0">
                <a:solidFill>
                  <a:srgbClr val="0A5496"/>
                </a:solidFill>
                <a:latin typeface="Arial" charset="0"/>
                <a:cs typeface="Arial" charset="0"/>
              </a:rPr>
              <a:t>Използвайте ресурсите за клубно здраве</a:t>
            </a:r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endParaRPr lang="en-US" sz="3200" kern="0" dirty="0">
              <a:solidFill>
                <a:srgbClr val="00338D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8E6FB5-4DDB-EC4A-8E8D-B84E48ADD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06856" y="5720867"/>
            <a:ext cx="896741" cy="849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167A00-C32E-4669-8EAD-242B80A1B9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5" y="2106677"/>
            <a:ext cx="3719244" cy="2194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E84104-2064-4E0A-8BC4-313BE757A90C}"/>
              </a:ext>
            </a:extLst>
          </p:cNvPr>
          <p:cNvSpPr txBox="1"/>
          <p:nvPr/>
        </p:nvSpPr>
        <p:spPr>
          <a:xfrm>
            <a:off x="306856" y="4441313"/>
            <a:ext cx="3892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500" b="1" i="1" dirty="0"/>
              <a:t>Идете на стр. </a:t>
            </a:r>
            <a:r>
              <a:rPr lang="en-US" sz="1500" b="1" i="1" dirty="0"/>
              <a:t>5</a:t>
            </a:r>
            <a:r>
              <a:rPr lang="bg-BG" sz="1500" b="1" i="1" dirty="0"/>
              <a:t> от вашия наръчник по темата. </a:t>
            </a:r>
            <a:r>
              <a:rPr lang="en-US" sz="1500" b="1" i="1" dirty="0"/>
              <a:t> </a:t>
            </a:r>
          </a:p>
          <a:p>
            <a:r>
              <a:rPr lang="bg-BG" sz="1500" b="1" i="1" dirty="0"/>
              <a:t>Имате  6  минути да изпълните упражнението </a:t>
            </a:r>
            <a:endParaRPr lang="en-US" sz="1500" b="1" i="1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632B4B8-D3FE-4823-9D54-69D45052947E}"/>
              </a:ext>
            </a:extLst>
          </p:cNvPr>
          <p:cNvSpPr txBox="1">
            <a:spLocks/>
          </p:cNvSpPr>
          <p:nvPr/>
        </p:nvSpPr>
        <p:spPr>
          <a:xfrm>
            <a:off x="4293220" y="1955910"/>
            <a:ext cx="7479547" cy="312464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ru-RU" sz="3200" kern="0" dirty="0">
                <a:ea typeface="Arial" charset="0"/>
                <a:cs typeface="Arial" charset="0"/>
              </a:rPr>
              <a:t>Прегледайте отново всеки клубен сценарий на страници 1-2.</a:t>
            </a:r>
          </a:p>
          <a:p>
            <a:r>
              <a:rPr lang="ru-RU" sz="3200" kern="0" dirty="0">
                <a:ea typeface="Arial" charset="0"/>
                <a:cs typeface="Arial" charset="0"/>
              </a:rPr>
              <a:t>Запишете кои ресурси бихте използвали за всеки клуб</a:t>
            </a:r>
          </a:p>
          <a:p>
            <a:r>
              <a:rPr lang="ru-RU" sz="3200" kern="0" dirty="0" err="1">
                <a:ea typeface="Arial" charset="0"/>
                <a:cs typeface="Arial" charset="0"/>
              </a:rPr>
              <a:t>Бъдете</a:t>
            </a:r>
            <a:r>
              <a:rPr lang="ru-RU" sz="3200" kern="0" dirty="0"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ea typeface="Arial" charset="0"/>
                <a:cs typeface="Arial" charset="0"/>
              </a:rPr>
              <a:t>готови</a:t>
            </a:r>
            <a:r>
              <a:rPr lang="ru-RU" sz="3200" kern="0" dirty="0">
                <a:ea typeface="Arial" charset="0"/>
                <a:cs typeface="Arial" charset="0"/>
              </a:rPr>
              <a:t> да </a:t>
            </a:r>
            <a:r>
              <a:rPr lang="ru-RU" sz="3200" kern="0" dirty="0" err="1">
                <a:ea typeface="Arial" charset="0"/>
                <a:cs typeface="Arial" charset="0"/>
              </a:rPr>
              <a:t>споделите</a:t>
            </a:r>
            <a:r>
              <a:rPr lang="ru-RU" sz="3200" kern="0" dirty="0"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ea typeface="Arial" charset="0"/>
                <a:cs typeface="Arial" charset="0"/>
              </a:rPr>
              <a:t>мислите</a:t>
            </a:r>
            <a:r>
              <a:rPr lang="ru-RU" sz="3200" kern="0" dirty="0">
                <a:ea typeface="Arial" charset="0"/>
                <a:cs typeface="Arial" charset="0"/>
              </a:rPr>
              <a:t> си с </a:t>
            </a:r>
            <a:r>
              <a:rPr lang="ru-RU" sz="3200" kern="0" dirty="0" err="1">
                <a:ea typeface="Arial" charset="0"/>
                <a:cs typeface="Arial" charset="0"/>
              </a:rPr>
              <a:t>останалите</a:t>
            </a:r>
            <a:r>
              <a:rPr lang="ru-RU" sz="3200" kern="0" dirty="0"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ea typeface="Arial" charset="0"/>
                <a:cs typeface="Arial" charset="0"/>
              </a:rPr>
              <a:t>участници</a:t>
            </a:r>
            <a:r>
              <a:rPr lang="ru-RU" sz="3200" kern="0" dirty="0">
                <a:ea typeface="Arial" charset="0"/>
                <a:cs typeface="Arial" charset="0"/>
              </a:rPr>
              <a:t>.</a:t>
            </a: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6883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 - Solid">
            <a:extLst>
              <a:ext uri="{FF2B5EF4-FFF2-40B4-BE49-F238E27FC236}">
                <a16:creationId xmlns:a16="http://schemas.microsoft.com/office/drawing/2014/main" id="{26686E2C-7ED9-1544-816E-ED77CB499B7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35" name="Background - Image">
            <a:extLst>
              <a:ext uri="{FF2B5EF4-FFF2-40B4-BE49-F238E27FC236}">
                <a16:creationId xmlns:a16="http://schemas.microsoft.com/office/drawing/2014/main" id="{B505A84F-7DD3-084E-B684-DF68B9720D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l="28031" t="1527" r="14635" b="8520"/>
          <a:stretch/>
        </p:blipFill>
        <p:spPr>
          <a:xfrm>
            <a:off x="353668" y="0"/>
            <a:ext cx="6556587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D6F230AD-C2C5-0C4C-B268-B00B0D5871CC}"/>
              </a:ext>
            </a:extLst>
          </p:cNvPr>
          <p:cNvSpPr/>
          <p:nvPr/>
        </p:nvSpPr>
        <p:spPr>
          <a:xfrm>
            <a:off x="-2736" y="1"/>
            <a:ext cx="1391326" cy="6858000"/>
          </a:xfrm>
          <a:custGeom>
            <a:avLst/>
            <a:gdLst>
              <a:gd name="connsiteX0" fmla="*/ 0 w 1391326"/>
              <a:gd name="connsiteY0" fmla="*/ 0 h 6858000"/>
              <a:gd name="connsiteX1" fmla="*/ 1391326 w 1391326"/>
              <a:gd name="connsiteY1" fmla="*/ 0 h 6858000"/>
              <a:gd name="connsiteX2" fmla="*/ 469237 w 1391326"/>
              <a:gd name="connsiteY2" fmla="*/ 6858000 h 6858000"/>
              <a:gd name="connsiteX3" fmla="*/ 0 w 1391326"/>
              <a:gd name="connsiteY3" fmla="*/ 6858000 h 6858000"/>
              <a:gd name="connsiteX4" fmla="*/ 0 w 139132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1326" h="6858000">
                <a:moveTo>
                  <a:pt x="0" y="0"/>
                </a:moveTo>
                <a:lnTo>
                  <a:pt x="1391326" y="0"/>
                </a:lnTo>
                <a:lnTo>
                  <a:pt x="46923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0AA4A13-B96A-4343-B06C-9FDCD182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0218" y="5877313"/>
            <a:ext cx="836923" cy="836923"/>
          </a:xfrm>
          <a:prstGeom prst="rect">
            <a:avLst/>
          </a:prstGeom>
        </p:spPr>
      </p:pic>
      <p:sp>
        <p:nvSpPr>
          <p:cNvPr id="33" name="Freeform 32">
            <a:extLst>
              <a:ext uri="{FF2B5EF4-FFF2-40B4-BE49-F238E27FC236}">
                <a16:creationId xmlns:a16="http://schemas.microsoft.com/office/drawing/2014/main" id="{0F146836-48DC-3C4E-B023-51949A426C75}"/>
              </a:ext>
            </a:extLst>
          </p:cNvPr>
          <p:cNvSpPr/>
          <p:nvPr/>
        </p:nvSpPr>
        <p:spPr>
          <a:xfrm rot="5400000" flipV="1">
            <a:off x="4559428" y="-782192"/>
            <a:ext cx="6858000" cy="8422384"/>
          </a:xfrm>
          <a:custGeom>
            <a:avLst/>
            <a:gdLst>
              <a:gd name="connsiteX0" fmla="*/ 0 w 6858000"/>
              <a:gd name="connsiteY0" fmla="*/ 922089 h 8422384"/>
              <a:gd name="connsiteX1" fmla="*/ 0 w 6858000"/>
              <a:gd name="connsiteY1" fmla="*/ 1511369 h 8422384"/>
              <a:gd name="connsiteX2" fmla="*/ 0 w 6858000"/>
              <a:gd name="connsiteY2" fmla="*/ 2107423 h 8422384"/>
              <a:gd name="connsiteX3" fmla="*/ 0 w 6858000"/>
              <a:gd name="connsiteY3" fmla="*/ 2696703 h 8422384"/>
              <a:gd name="connsiteX4" fmla="*/ 0 w 6858000"/>
              <a:gd name="connsiteY4" fmla="*/ 2959412 h 8422384"/>
              <a:gd name="connsiteX5" fmla="*/ 0 w 6858000"/>
              <a:gd name="connsiteY5" fmla="*/ 3548692 h 8422384"/>
              <a:gd name="connsiteX6" fmla="*/ 0 w 6858000"/>
              <a:gd name="connsiteY6" fmla="*/ 4144746 h 8422384"/>
              <a:gd name="connsiteX7" fmla="*/ 0 w 6858000"/>
              <a:gd name="connsiteY7" fmla="*/ 4610448 h 8422384"/>
              <a:gd name="connsiteX8" fmla="*/ 0 w 6858000"/>
              <a:gd name="connsiteY8" fmla="*/ 4734026 h 8422384"/>
              <a:gd name="connsiteX9" fmla="*/ 0 w 6858000"/>
              <a:gd name="connsiteY9" fmla="*/ 5199728 h 8422384"/>
              <a:gd name="connsiteX10" fmla="*/ 0 w 6858000"/>
              <a:gd name="connsiteY10" fmla="*/ 5795782 h 8422384"/>
              <a:gd name="connsiteX11" fmla="*/ 0 w 6858000"/>
              <a:gd name="connsiteY11" fmla="*/ 6385062 h 8422384"/>
              <a:gd name="connsiteX12" fmla="*/ 0 w 6858000"/>
              <a:gd name="connsiteY12" fmla="*/ 6647770 h 8422384"/>
              <a:gd name="connsiteX13" fmla="*/ 0 w 6858000"/>
              <a:gd name="connsiteY13" fmla="*/ 7237050 h 8422384"/>
              <a:gd name="connsiteX14" fmla="*/ 0 w 6858000"/>
              <a:gd name="connsiteY14" fmla="*/ 7833104 h 8422384"/>
              <a:gd name="connsiteX15" fmla="*/ 0 w 6858000"/>
              <a:gd name="connsiteY15" fmla="*/ 8422384 h 8422384"/>
              <a:gd name="connsiteX16" fmla="*/ 6858000 w 6858000"/>
              <a:gd name="connsiteY16" fmla="*/ 8422384 h 8422384"/>
              <a:gd name="connsiteX17" fmla="*/ 6858000 w 6858000"/>
              <a:gd name="connsiteY17" fmla="*/ 7833104 h 8422384"/>
              <a:gd name="connsiteX18" fmla="*/ 6858000 w 6858000"/>
              <a:gd name="connsiteY18" fmla="*/ 7237050 h 8422384"/>
              <a:gd name="connsiteX19" fmla="*/ 6858000 w 6858000"/>
              <a:gd name="connsiteY19" fmla="*/ 6647770 h 8422384"/>
              <a:gd name="connsiteX20" fmla="*/ 6858000 w 6858000"/>
              <a:gd name="connsiteY20" fmla="*/ 6385062 h 8422384"/>
              <a:gd name="connsiteX21" fmla="*/ 6858000 w 6858000"/>
              <a:gd name="connsiteY21" fmla="*/ 5795782 h 8422384"/>
              <a:gd name="connsiteX22" fmla="*/ 6858000 w 6858000"/>
              <a:gd name="connsiteY22" fmla="*/ 5199728 h 8422384"/>
              <a:gd name="connsiteX23" fmla="*/ 6858000 w 6858000"/>
              <a:gd name="connsiteY23" fmla="*/ 4610448 h 8422384"/>
              <a:gd name="connsiteX24" fmla="*/ 6858000 w 6858000"/>
              <a:gd name="connsiteY24" fmla="*/ 3811936 h 8422384"/>
              <a:gd name="connsiteX25" fmla="*/ 6858000 w 6858000"/>
              <a:gd name="connsiteY25" fmla="*/ 3222656 h 8422384"/>
              <a:gd name="connsiteX26" fmla="*/ 6858000 w 6858000"/>
              <a:gd name="connsiteY26" fmla="*/ 2626602 h 8422384"/>
              <a:gd name="connsiteX27" fmla="*/ 6858000 w 6858000"/>
              <a:gd name="connsiteY27" fmla="*/ 2037322 h 8422384"/>
              <a:gd name="connsiteX28" fmla="*/ 6858000 w 6858000"/>
              <a:gd name="connsiteY28" fmla="*/ 1774614 h 8422384"/>
              <a:gd name="connsiteX29" fmla="*/ 6858000 w 6858000"/>
              <a:gd name="connsiteY29" fmla="*/ 1185334 h 8422384"/>
              <a:gd name="connsiteX30" fmla="*/ 6858000 w 6858000"/>
              <a:gd name="connsiteY30" fmla="*/ 589280 h 8422384"/>
              <a:gd name="connsiteX31" fmla="*/ 6858000 w 6858000"/>
              <a:gd name="connsiteY31" fmla="*/ 0 h 8422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858000" h="8422384">
                <a:moveTo>
                  <a:pt x="0" y="922089"/>
                </a:moveTo>
                <a:lnTo>
                  <a:pt x="0" y="1511369"/>
                </a:lnTo>
                <a:lnTo>
                  <a:pt x="0" y="2107423"/>
                </a:lnTo>
                <a:lnTo>
                  <a:pt x="0" y="2696703"/>
                </a:lnTo>
                <a:lnTo>
                  <a:pt x="0" y="2959412"/>
                </a:lnTo>
                <a:lnTo>
                  <a:pt x="0" y="3548692"/>
                </a:lnTo>
                <a:lnTo>
                  <a:pt x="0" y="4144746"/>
                </a:lnTo>
                <a:lnTo>
                  <a:pt x="0" y="4610448"/>
                </a:lnTo>
                <a:lnTo>
                  <a:pt x="0" y="4734026"/>
                </a:lnTo>
                <a:lnTo>
                  <a:pt x="0" y="5199728"/>
                </a:lnTo>
                <a:lnTo>
                  <a:pt x="0" y="5795782"/>
                </a:lnTo>
                <a:lnTo>
                  <a:pt x="0" y="6385062"/>
                </a:lnTo>
                <a:lnTo>
                  <a:pt x="0" y="6647770"/>
                </a:lnTo>
                <a:lnTo>
                  <a:pt x="0" y="7237050"/>
                </a:lnTo>
                <a:lnTo>
                  <a:pt x="0" y="7833104"/>
                </a:lnTo>
                <a:lnTo>
                  <a:pt x="0" y="8422384"/>
                </a:lnTo>
                <a:lnTo>
                  <a:pt x="6858000" y="8422384"/>
                </a:lnTo>
                <a:lnTo>
                  <a:pt x="6858000" y="7833104"/>
                </a:lnTo>
                <a:lnTo>
                  <a:pt x="6858000" y="7237050"/>
                </a:lnTo>
                <a:lnTo>
                  <a:pt x="6858000" y="6647770"/>
                </a:lnTo>
                <a:lnTo>
                  <a:pt x="6858000" y="6385062"/>
                </a:lnTo>
                <a:lnTo>
                  <a:pt x="6858000" y="5795782"/>
                </a:lnTo>
                <a:lnTo>
                  <a:pt x="6858000" y="5199728"/>
                </a:lnTo>
                <a:lnTo>
                  <a:pt x="6858000" y="4610448"/>
                </a:lnTo>
                <a:lnTo>
                  <a:pt x="6858000" y="3811936"/>
                </a:lnTo>
                <a:lnTo>
                  <a:pt x="6858000" y="3222656"/>
                </a:lnTo>
                <a:lnTo>
                  <a:pt x="6858000" y="2626602"/>
                </a:lnTo>
                <a:lnTo>
                  <a:pt x="6858000" y="2037322"/>
                </a:lnTo>
                <a:lnTo>
                  <a:pt x="6858000" y="1774614"/>
                </a:lnTo>
                <a:lnTo>
                  <a:pt x="6858000" y="1185334"/>
                </a:lnTo>
                <a:lnTo>
                  <a:pt x="6858000" y="589280"/>
                </a:lnTo>
                <a:lnTo>
                  <a:pt x="68580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2" name="Page Number - Blue">
            <a:extLst>
              <a:ext uri="{FF2B5EF4-FFF2-40B4-BE49-F238E27FC236}">
                <a16:creationId xmlns:a16="http://schemas.microsoft.com/office/drawing/2014/main" id="{9EF8C11C-B97D-B04F-8EC2-671F9B1B8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19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4" name="Large #">
            <a:extLst>
              <a:ext uri="{FF2B5EF4-FFF2-40B4-BE49-F238E27FC236}">
                <a16:creationId xmlns:a16="http://schemas.microsoft.com/office/drawing/2014/main" id="{516B959E-3BE4-024E-BECE-F90627F8E656}"/>
              </a:ext>
            </a:extLst>
          </p:cNvPr>
          <p:cNvSpPr txBox="1"/>
          <p:nvPr/>
        </p:nvSpPr>
        <p:spPr>
          <a:xfrm>
            <a:off x="4725206" y="557744"/>
            <a:ext cx="677561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bg-BG" sz="4000" b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Цели на сесията:</a:t>
            </a:r>
            <a:endParaRPr lang="en-US" sz="4000" b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6" name="Body Copy">
            <a:extLst>
              <a:ext uri="{FF2B5EF4-FFF2-40B4-BE49-F238E27FC236}">
                <a16:creationId xmlns:a16="http://schemas.microsoft.com/office/drawing/2014/main" id="{B75C058A-8A76-C44C-A435-FC9916EC2D6F}"/>
              </a:ext>
            </a:extLst>
          </p:cNvPr>
          <p:cNvSpPr txBox="1">
            <a:spLocks/>
          </p:cNvSpPr>
          <p:nvPr/>
        </p:nvSpPr>
        <p:spPr>
          <a:xfrm>
            <a:off x="4350016" y="2388374"/>
            <a:ext cx="7514562" cy="401235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определят характеристиките на успешните клубове; </a:t>
            </a: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анализират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докладите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 за оценка </a:t>
            </a:r>
            <a:r>
              <a:rPr lang="ru-RU" sz="2800" kern="0" dirty="0" err="1">
                <a:latin typeface="Arial" charset="0"/>
                <a:ea typeface="Arial" charset="0"/>
                <a:cs typeface="Arial" charset="0"/>
              </a:rPr>
              <a:t>състоянието</a:t>
            </a: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 на клуба - </a:t>
            </a:r>
            <a:r>
              <a:rPr lang="en-US" sz="2800" kern="0" dirty="0">
                <a:latin typeface="Arial" charset="0"/>
                <a:ea typeface="Arial" charset="0"/>
                <a:cs typeface="Arial" charset="0"/>
              </a:rPr>
              <a:t>Club Health Assessment Reports</a:t>
            </a:r>
            <a:r>
              <a:rPr lang="bg-BG" sz="2800" kern="0" dirty="0">
                <a:latin typeface="Arial" charset="0"/>
                <a:ea typeface="Arial" charset="0"/>
                <a:cs typeface="Arial" charset="0"/>
              </a:rPr>
              <a:t>;</a:t>
            </a:r>
            <a:endParaRPr lang="ru-RU" sz="2800" kern="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r>
              <a:rPr lang="ru-RU" sz="2800" kern="0" dirty="0">
                <a:latin typeface="Arial" charset="0"/>
                <a:ea typeface="Arial" charset="0"/>
                <a:cs typeface="Arial" charset="0"/>
              </a:rPr>
              <a:t>Да се използват ресурси за подобряване състоянието  на клуба</a:t>
            </a:r>
            <a:endParaRPr lang="en-US" sz="2800" kern="0" dirty="0">
              <a:latin typeface="Arial" charset="0"/>
              <a:ea typeface="Arial" charset="0"/>
              <a:cs typeface="Arial" charset="0"/>
            </a:endParaRPr>
          </a:p>
          <a:p>
            <a:pPr marL="285750" indent="-285750">
              <a:buSzPct val="120000"/>
              <a:buFont typeface="Arial" panose="020B0604020202020204" pitchFamily="34" charset="0"/>
              <a:buChar char="•"/>
            </a:pPr>
            <a:endParaRPr lang="en-US" sz="1800" kern="0" dirty="0">
              <a:solidFill>
                <a:srgbClr val="55565A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Yellow Bar">
            <a:extLst>
              <a:ext uri="{FF2B5EF4-FFF2-40B4-BE49-F238E27FC236}">
                <a16:creationId xmlns:a16="http://schemas.microsoft.com/office/drawing/2014/main" id="{95C3476D-AC48-6F41-B3F9-EB0E28C49728}"/>
              </a:ext>
            </a:extLst>
          </p:cNvPr>
          <p:cNvSpPr/>
          <p:nvPr/>
        </p:nvSpPr>
        <p:spPr>
          <a:xfrm>
            <a:off x="4959733" y="1273988"/>
            <a:ext cx="3454918" cy="125079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316465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Whit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7438</TotalTime>
  <Words>742</Words>
  <Application>Microsoft Office PowerPoint</Application>
  <PresentationFormat>Widescreen</PresentationFormat>
  <Paragraphs>152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Helvetica Neue</vt:lpstr>
      <vt:lpstr>HelveticaNeueLT Std Lt</vt:lpstr>
      <vt:lpstr>Segoe UI</vt:lpstr>
      <vt:lpstr>ヒラギノ角ゴ Pro W3</vt:lpstr>
      <vt:lpstr>MASTER SLIDE - BLANK</vt:lpstr>
      <vt:lpstr>2_White Page Number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Lynch, Jason</dc:creator>
  <cp:lastModifiedBy>Aneliya Kaneva</cp:lastModifiedBy>
  <cp:revision>303</cp:revision>
  <cp:lastPrinted>2020-02-26T15:12:31Z</cp:lastPrinted>
  <dcterms:created xsi:type="dcterms:W3CDTF">2018-11-12T16:45:52Z</dcterms:created>
  <dcterms:modified xsi:type="dcterms:W3CDTF">2026-10-02T14:33:59Z</dcterms:modified>
</cp:coreProperties>
</file>