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61" r:id="rId1"/>
    <p:sldMasterId id="2147483857" r:id="rId2"/>
    <p:sldMasterId id="2147483831" r:id="rId3"/>
    <p:sldMasterId id="2147483648" r:id="rId4"/>
  </p:sldMasterIdLst>
  <p:notesMasterIdLst>
    <p:notesMasterId r:id="rId24"/>
  </p:notesMasterIdLst>
  <p:sldIdLst>
    <p:sldId id="307" r:id="rId5"/>
    <p:sldId id="313" r:id="rId6"/>
    <p:sldId id="309" r:id="rId7"/>
    <p:sldId id="322" r:id="rId8"/>
    <p:sldId id="267" r:id="rId9"/>
    <p:sldId id="324" r:id="rId10"/>
    <p:sldId id="333" r:id="rId11"/>
    <p:sldId id="323" r:id="rId12"/>
    <p:sldId id="311" r:id="rId13"/>
    <p:sldId id="295" r:id="rId14"/>
    <p:sldId id="327" r:id="rId15"/>
    <p:sldId id="328" r:id="rId16"/>
    <p:sldId id="326" r:id="rId17"/>
    <p:sldId id="332" r:id="rId18"/>
    <p:sldId id="310" r:id="rId19"/>
    <p:sldId id="331" r:id="rId20"/>
    <p:sldId id="268" r:id="rId21"/>
    <p:sldId id="329" r:id="rId22"/>
    <p:sldId id="334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86" autoAdjust="0"/>
    <p:restoredTop sz="90726" autoAdjust="0"/>
  </p:normalViewPr>
  <p:slideViewPr>
    <p:cSldViewPr snapToGrid="0">
      <p:cViewPr>
        <p:scale>
          <a:sx n="71" d="100"/>
          <a:sy n="71" d="100"/>
        </p:scale>
        <p:origin x="588" y="4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B560E-A3D9-4D16-AD3A-A472AACA864C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B834D-8B5C-4E6B-A3BC-D72999FAF0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5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7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1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5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8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93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68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7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364961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Goal Setting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353990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12" name="Logo" descr="lionlogo_white.eps">
            <a:extLst>
              <a:ext uri="{FF2B5EF4-FFF2-40B4-BE49-F238E27FC236}">
                <a16:creationId xmlns:a16="http://schemas.microsoft.com/office/drawing/2014/main" id="{814D9E97-17D2-5B41-946E-3E27ABF6EA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2" y="1242318"/>
            <a:ext cx="1751259" cy="170835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Lorem ipsum dolor sit amet, illud </a:t>
            </a:r>
            <a:r>
              <a:rPr lang="en-US" sz="1800" dirty="0" err="1">
                <a:solidFill>
                  <a:schemeClr val="bg1"/>
                </a:solidFill>
              </a:rPr>
              <a:t>dolorem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voluptaria</a:t>
            </a:r>
            <a:r>
              <a:rPr lang="en-US" sz="1800" dirty="0">
                <a:solidFill>
                  <a:schemeClr val="bg1"/>
                </a:solidFill>
              </a:rPr>
              <a:t> id vel. Duo no </a:t>
            </a:r>
            <a:r>
              <a:rPr lang="en-US" sz="1800" dirty="0" err="1">
                <a:solidFill>
                  <a:schemeClr val="bg1"/>
                </a:solidFill>
              </a:rPr>
              <a:t>prompta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accusam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discere</a:t>
            </a:r>
            <a:r>
              <a:rPr lang="en-US" sz="1800" dirty="0">
                <a:solidFill>
                  <a:schemeClr val="bg1"/>
                </a:solidFill>
              </a:rPr>
              <a:t> minimum </a:t>
            </a:r>
            <a:r>
              <a:rPr lang="en-US" sz="1800" dirty="0" err="1">
                <a:solidFill>
                  <a:schemeClr val="bg1"/>
                </a:solidFill>
              </a:rPr>
              <a:t>corrumpit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vel</a:t>
            </a:r>
            <a:r>
              <a:rPr lang="en-US" sz="1800" dirty="0">
                <a:solidFill>
                  <a:schemeClr val="bg1"/>
                </a:solidFill>
              </a:rPr>
              <a:t> no.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6702AB-F472-3E42-8B73-5A9060BEBD56}"/>
              </a:ext>
            </a:extLst>
          </p:cNvPr>
          <p:cNvSpPr/>
          <p:nvPr userDrawn="1"/>
        </p:nvSpPr>
        <p:spPr>
          <a:xfrm>
            <a:off x="1562170" y="2847222"/>
            <a:ext cx="1513719" cy="1156083"/>
          </a:xfrm>
          <a:prstGeom prst="rect">
            <a:avLst/>
          </a:prstGeom>
        </p:spPr>
        <p:txBody>
          <a:bodyPr wrap="square" lIns="47622" tIns="23811" rIns="47622" bIns="23811">
            <a:spAutoFit/>
          </a:bodyPr>
          <a:lstStyle/>
          <a:p>
            <a:pPr algn="ctr"/>
            <a:r>
              <a:rPr lang="en-US" sz="7200" b="1" dirty="0">
                <a:solidFill>
                  <a:srgbClr val="FBC608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745428-B285-9548-963E-056B5B4D3C03}"/>
              </a:ext>
            </a:extLst>
          </p:cNvPr>
          <p:cNvSpPr/>
          <p:nvPr userDrawn="1"/>
        </p:nvSpPr>
        <p:spPr>
          <a:xfrm>
            <a:off x="8922961" y="4129887"/>
            <a:ext cx="1513719" cy="1156083"/>
          </a:xfrm>
          <a:prstGeom prst="rect">
            <a:avLst/>
          </a:prstGeom>
        </p:spPr>
        <p:txBody>
          <a:bodyPr wrap="square" lIns="47622" tIns="23811" rIns="47622" bIns="23811">
            <a:spAutoFit/>
          </a:bodyPr>
          <a:lstStyle/>
          <a:p>
            <a:pPr algn="ctr"/>
            <a:r>
              <a:rPr lang="en-US" sz="7200" b="1" dirty="0">
                <a:solidFill>
                  <a:srgbClr val="FBC608"/>
                </a:solidFill>
                <a:latin typeface="Open sans"/>
                <a:cs typeface="Open san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6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>
            <a:off x="5225846" y="4343400"/>
            <a:ext cx="1740311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217" tIns="42609" rIns="85217" bIns="42609"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83" y="1600613"/>
            <a:ext cx="2514236" cy="2380163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6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267" y="0"/>
            <a:ext cx="10777469" cy="68580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1945758"/>
            <a:ext cx="59436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27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426125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1752600"/>
            <a:ext cx="4267200" cy="3276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886200"/>
            <a:ext cx="59436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75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3"/>
          <a:stretch/>
        </p:blipFill>
        <p:spPr>
          <a:xfrm>
            <a:off x="-2" y="1"/>
            <a:ext cx="12189523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DAA68-1FEC-B844-9D68-5B89C97E05F6}"/>
              </a:ext>
            </a:extLst>
          </p:cNvPr>
          <p:cNvSpPr/>
          <p:nvPr userDrawn="1"/>
        </p:nvSpPr>
        <p:spPr>
          <a:xfrm>
            <a:off x="2" y="2"/>
            <a:ext cx="12189524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r>
              <a:rPr lang="en-US" sz="1800" dirty="0">
                <a:solidFill>
                  <a:schemeClr val="lt1">
                    <a:alpha val="44000"/>
                  </a:schemeClr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0000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ion breaker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1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7" y="4048122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3" y="480404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30" y="5103606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81777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5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rgbClr val="00338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0338D"/>
              </a:solidFill>
            </a:endParaRP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6319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4" r:id="rId2"/>
    <p:sldLayoutId id="2147483858" r:id="rId3"/>
    <p:sldLayoutId id="2147483879" r:id="rId4"/>
    <p:sldLayoutId id="2147483877" r:id="rId5"/>
    <p:sldLayoutId id="2147483860" r:id="rId6"/>
    <p:sldLayoutId id="2147483876" r:id="rId7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20040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3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45" r:id="rId2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556C90B0-9C7D-8D4F-866C-362FA58528D1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1EADB74F-C5D5-A94A-9986-74C53C060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42318"/>
            <a:ext cx="1751259" cy="1708354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1606682" y="4001892"/>
            <a:ext cx="8978630" cy="161379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bg-BG" sz="6000" kern="0" dirty="0">
                <a:solidFill>
                  <a:srgbClr val="EB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Поставяне на Цели в Зоната и план за действие </a:t>
            </a:r>
            <a:endParaRPr lang="en-US" sz="6000" kern="0" dirty="0">
              <a:solidFill>
                <a:srgbClr val="EBB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853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057401" y="2348088"/>
            <a:ext cx="7581900" cy="4109155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3600" dirty="0"/>
          </a:p>
          <a:p>
            <a:pPr>
              <a:spcBef>
                <a:spcPts val="0"/>
              </a:spcBef>
            </a:pPr>
            <a:r>
              <a:rPr lang="bg-BG" sz="3600" dirty="0"/>
              <a:t>Цел без план е просто желание</a:t>
            </a:r>
            <a:r>
              <a:rPr lang="en-US" sz="3600" dirty="0"/>
              <a:t>.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 marL="285750" indent="-285750" algn="r">
              <a:buFontTx/>
              <a:buChar char="-"/>
            </a:pPr>
            <a:r>
              <a:rPr lang="en-US" sz="2400" i="1" dirty="0"/>
              <a:t>Antoine de Saint-Exupéry</a:t>
            </a:r>
          </a:p>
          <a:p>
            <a:pPr algn="r"/>
            <a:r>
              <a:rPr lang="en-US" sz="2400" i="1" dirty="0"/>
              <a:t>Author</a:t>
            </a:r>
          </a:p>
          <a:p>
            <a:pPr algn="r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1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2D119C-8568-42BA-9594-382DC6F07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02" y="126886"/>
            <a:ext cx="10243090" cy="6583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832ECD-E144-4123-B8A9-353958F10D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3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675163" y="2016738"/>
            <a:ext cx="5092507" cy="230832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Елементи на Плана за действие</a:t>
            </a:r>
            <a:endParaRPr lang="en-US" sz="8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6826823" y="1915076"/>
            <a:ext cx="5249438" cy="3464320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Формулиране на Цел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Отговорник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Необходими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ресурси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Начална и Крайна Дата</a:t>
            </a: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Промени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F063BD-1218-47CA-A0D8-E2746F72FD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3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527680" y="2362246"/>
            <a:ext cx="4836381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SMART </a:t>
            </a:r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Действия</a:t>
            </a:r>
            <a:endParaRPr lang="en-US" sz="8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BACBA-6020-4CC6-AA96-19E30506202C}"/>
              </a:ext>
            </a:extLst>
          </p:cNvPr>
          <p:cNvSpPr/>
          <p:nvPr/>
        </p:nvSpPr>
        <p:spPr>
          <a:xfrm>
            <a:off x="7325714" y="784154"/>
            <a:ext cx="44363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78" indent="0" algn="ctr">
              <a:spcBef>
                <a:spcPts val="0"/>
              </a:spcBef>
              <a:buNone/>
            </a:pPr>
            <a:r>
              <a:rPr lang="bg-BG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Помнете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както и целите, действията също могат да бъдат 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Doubt, Portrait, Doubts, Notion, Think">
            <a:extLst>
              <a:ext uri="{FF2B5EF4-FFF2-40B4-BE49-F238E27FC236}">
                <a16:creationId xmlns:a16="http://schemas.microsoft.com/office/drawing/2014/main" id="{16726A5F-DB47-4015-A2BB-878CD16E7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7"/>
          <a:stretch/>
        </p:blipFill>
        <p:spPr bwMode="auto">
          <a:xfrm>
            <a:off x="7781606" y="3147076"/>
            <a:ext cx="3363317" cy="25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007DF7-207B-4D4A-9AFD-8A1B2456EC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50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-34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4291501" y="506777"/>
            <a:ext cx="6780645" cy="118151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Упражнение</a:t>
            </a:r>
            <a:endParaRPr lang="en-US" kern="0" dirty="0">
              <a:solidFill>
                <a:srgbClr val="0A5496"/>
              </a:solidFill>
              <a:latin typeface="Arial" charset="0"/>
              <a:cs typeface="Arial" charset="0"/>
            </a:endParaRPr>
          </a:p>
          <a:p>
            <a:pPr algn="ctr"/>
            <a:r>
              <a:rPr lang="bg-BG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Създайте План за Действие</a:t>
            </a:r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1490"/>
            <a:ext cx="3719244" cy="219456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C6B65B7-0A9E-484A-AD0E-E210DEF70802}"/>
              </a:ext>
            </a:extLst>
          </p:cNvPr>
          <p:cNvSpPr txBox="1">
            <a:spLocks/>
          </p:cNvSpPr>
          <p:nvPr/>
        </p:nvSpPr>
        <p:spPr>
          <a:xfrm>
            <a:off x="4291501" y="1809930"/>
            <a:ext cx="7696200" cy="4140090"/>
          </a:xfrm>
          <a:prstGeom prst="rect">
            <a:avLst/>
          </a:prstGeom>
        </p:spPr>
        <p:txBody>
          <a:bodyPr>
            <a:no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sz="3200" kern="0" dirty="0">
                <a:ea typeface="Arial" charset="0"/>
                <a:cs typeface="Arial" charset="0"/>
              </a:rPr>
              <a:t>Разделете се на групи</a:t>
            </a:r>
            <a:r>
              <a:rPr lang="en-US" sz="3200" kern="0" dirty="0">
                <a:ea typeface="Arial" charset="0"/>
                <a:cs typeface="Arial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sz="3200" kern="0" dirty="0">
                <a:ea typeface="Arial" charset="0"/>
                <a:cs typeface="Arial" charset="0"/>
              </a:rPr>
              <a:t>Всяка група да избере от стр. </a:t>
            </a:r>
            <a:r>
              <a:rPr lang="en-US" sz="3200" kern="0" dirty="0">
                <a:ea typeface="Arial" charset="0"/>
                <a:cs typeface="Arial" charset="0"/>
              </a:rPr>
              <a:t>2-3 </a:t>
            </a:r>
            <a:r>
              <a:rPr lang="bg-BG" sz="3200" kern="0" dirty="0">
                <a:ea typeface="Arial" charset="0"/>
                <a:cs typeface="Arial" charset="0"/>
              </a:rPr>
              <a:t>на помагалото една от редактираните</a:t>
            </a:r>
            <a:r>
              <a:rPr lang="en-US" sz="3200" kern="0" dirty="0">
                <a:ea typeface="Arial" charset="0"/>
                <a:cs typeface="Arial" charset="0"/>
              </a:rPr>
              <a:t> SMART </a:t>
            </a:r>
            <a:r>
              <a:rPr lang="bg-BG" sz="3200" kern="0" dirty="0">
                <a:ea typeface="Arial" charset="0"/>
                <a:cs typeface="Arial" charset="0"/>
              </a:rPr>
              <a:t>цели</a:t>
            </a:r>
            <a:r>
              <a:rPr lang="en-US" sz="3200" kern="0" dirty="0">
                <a:ea typeface="Arial" charset="0"/>
                <a:cs typeface="Arial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bg-BG" sz="3200" kern="0" dirty="0">
                <a:cs typeface="Arial" charset="0"/>
              </a:rPr>
              <a:t>Обсъдете в групата как да попълните </a:t>
            </a:r>
            <a:r>
              <a:rPr lang="en-US" sz="3200" kern="0" dirty="0">
                <a:cs typeface="Arial" charset="0"/>
              </a:rPr>
              <a:t> </a:t>
            </a:r>
            <a:r>
              <a:rPr lang="bg-BG" sz="3200" kern="0" dirty="0">
                <a:cs typeface="Arial" charset="0"/>
              </a:rPr>
              <a:t>примерния план за действие, като ползвате определенията на стр.4.</a:t>
            </a:r>
            <a:r>
              <a:rPr lang="en-US" sz="3200" kern="0" dirty="0">
                <a:cs typeface="Arial" charset="0"/>
              </a:rPr>
              <a:t> </a:t>
            </a:r>
          </a:p>
          <a:p>
            <a:pPr>
              <a:spcBef>
                <a:spcPts val="0"/>
              </a:spcBef>
            </a:pPr>
            <a:endParaRPr lang="en-US" sz="3300" kern="0" dirty="0">
              <a:latin typeface="Arial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F292EE-FEB2-4894-B775-AFFC265174CA}"/>
              </a:ext>
            </a:extLst>
          </p:cNvPr>
          <p:cNvSpPr txBox="1"/>
          <p:nvPr/>
        </p:nvSpPr>
        <p:spPr>
          <a:xfrm>
            <a:off x="38160" y="4120822"/>
            <a:ext cx="40342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b="1" i="1" dirty="0">
                <a:solidFill>
                  <a:srgbClr val="FF0000"/>
                </a:solidFill>
              </a:rPr>
              <a:t>Върнете се на а стр.</a:t>
            </a:r>
            <a:r>
              <a:rPr lang="en-US" sz="1500" b="1" i="1" dirty="0">
                <a:solidFill>
                  <a:srgbClr val="FF0000"/>
                </a:solidFill>
              </a:rPr>
              <a:t> 2-3 </a:t>
            </a:r>
            <a:r>
              <a:rPr lang="bg-BG" sz="1500" b="1" i="1" dirty="0"/>
              <a:t>в Помагалото си</a:t>
            </a:r>
            <a:r>
              <a:rPr lang="en-US" sz="1500" b="1" i="1" dirty="0"/>
              <a:t>. </a:t>
            </a:r>
            <a:r>
              <a:rPr lang="bg-BG" sz="1500" b="1" i="1" dirty="0"/>
              <a:t>Ползвайте </a:t>
            </a:r>
            <a:r>
              <a:rPr lang="bg-BG" sz="1500" b="1" i="1" dirty="0">
                <a:solidFill>
                  <a:srgbClr val="FF0000"/>
                </a:solidFill>
              </a:rPr>
              <a:t>стр.</a:t>
            </a:r>
            <a:r>
              <a:rPr lang="en-US" sz="1500" b="1" i="1" dirty="0">
                <a:solidFill>
                  <a:srgbClr val="FF0000"/>
                </a:solidFill>
              </a:rPr>
              <a:t> 4-5 </a:t>
            </a:r>
            <a:r>
              <a:rPr lang="bg-BG" sz="1500" b="1" i="1" dirty="0"/>
              <a:t>за попълване</a:t>
            </a:r>
            <a:r>
              <a:rPr lang="en-US" sz="1500" b="1" i="1" dirty="0"/>
              <a:t>. </a:t>
            </a:r>
            <a:r>
              <a:rPr lang="bg-BG" sz="1500" b="1" i="1" dirty="0"/>
              <a:t>Имате 10 минути за работа.</a:t>
            </a:r>
            <a:endParaRPr lang="en-US" sz="1500" b="1" i="1" dirty="0"/>
          </a:p>
        </p:txBody>
      </p:sp>
    </p:spTree>
    <p:extLst>
      <p:ext uri="{BB962C8B-B14F-4D97-AF65-F5344CB8AC3E}">
        <p14:creationId xmlns:p14="http://schemas.microsoft.com/office/powerpoint/2010/main" val="189233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1607963" y="1936869"/>
            <a:ext cx="8976075" cy="1749914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6000" kern="0" dirty="0">
                <a:solidFill>
                  <a:srgbClr val="00338D"/>
                </a:solidFill>
              </a:rPr>
              <a:t>Приложете знанията</a:t>
            </a:r>
            <a:endParaRPr lang="en-US" sz="6000" kern="0" dirty="0">
              <a:solidFill>
                <a:srgbClr val="00338D"/>
              </a:solidFill>
            </a:endParaRP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82883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0C100A-A429-4FB0-B686-7840938487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0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01" y="1880674"/>
            <a:ext cx="3719244" cy="21945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B3D4C43-E312-4C83-B2EE-7896B695FC94}"/>
              </a:ext>
            </a:extLst>
          </p:cNvPr>
          <p:cNvSpPr/>
          <p:nvPr/>
        </p:nvSpPr>
        <p:spPr>
          <a:xfrm>
            <a:off x="4994360" y="461328"/>
            <a:ext cx="61522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bg-BG" sz="4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Упражнение</a:t>
            </a:r>
            <a:endParaRPr lang="en-US" sz="40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bg-BG" sz="4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Цели на Зоната</a:t>
            </a:r>
            <a:endParaRPr lang="en-US" sz="30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7BF2883-F91A-4849-B258-A9CAAAD2E56E}"/>
              </a:ext>
            </a:extLst>
          </p:cNvPr>
          <p:cNvSpPr txBox="1">
            <a:spLocks/>
          </p:cNvSpPr>
          <p:nvPr/>
        </p:nvSpPr>
        <p:spPr>
          <a:xfrm>
            <a:off x="4302363" y="1784767"/>
            <a:ext cx="7607415" cy="4585135"/>
          </a:xfrm>
          <a:prstGeom prst="rect">
            <a:avLst/>
          </a:prstGeom>
        </p:spPr>
        <p:txBody>
          <a:bodyPr>
            <a:no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3200" kern="0" dirty="0">
                <a:ea typeface="Arial" charset="0"/>
                <a:cs typeface="Arial" charset="0"/>
              </a:rPr>
              <a:t>Вземете предвид целите на Дистрикта и Вашите за Зоната</a:t>
            </a:r>
            <a:r>
              <a:rPr lang="en-US" sz="3200" kern="0" dirty="0">
                <a:ea typeface="Arial" charset="0"/>
                <a:cs typeface="Arial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3200" kern="0" dirty="0">
                <a:ea typeface="Arial" charset="0"/>
                <a:cs typeface="Arial" charset="0"/>
              </a:rPr>
              <a:t>Създайте план за действие и изпълнение на целите на ЗП за своята Зона на стр. 6</a:t>
            </a:r>
            <a:r>
              <a:rPr lang="en-US" sz="3200" kern="0" dirty="0">
                <a:ea typeface="Arial" charset="0"/>
                <a:cs typeface="Arial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3200" kern="0" dirty="0">
                <a:cs typeface="Arial" charset="0"/>
              </a:rPr>
              <a:t>Създайте примерен план за действие за цели на ДУ на стр. 7.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3200" kern="0" dirty="0">
                <a:cs typeface="Arial" charset="0"/>
              </a:rPr>
              <a:t>Споделете с останалите</a:t>
            </a:r>
            <a:r>
              <a:rPr lang="en-US" sz="3200" kern="0" dirty="0">
                <a:cs typeface="Arial" charset="0"/>
              </a:rPr>
              <a:t>.</a:t>
            </a:r>
          </a:p>
          <a:p>
            <a:pPr>
              <a:spcBef>
                <a:spcPts val="0"/>
              </a:spcBef>
            </a:pPr>
            <a:endParaRPr lang="en-US" sz="3300" kern="0" dirty="0">
              <a:latin typeface="Arial" charset="0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C49EE2-08A7-4E19-B41E-0A8497E347EF}"/>
              </a:ext>
            </a:extLst>
          </p:cNvPr>
          <p:cNvSpPr txBox="1"/>
          <p:nvPr/>
        </p:nvSpPr>
        <p:spPr>
          <a:xfrm>
            <a:off x="-36263" y="4180390"/>
            <a:ext cx="38300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/>
              <a:t>Go to </a:t>
            </a:r>
            <a:r>
              <a:rPr lang="en-US" sz="1500" b="1" i="1" dirty="0">
                <a:solidFill>
                  <a:srgbClr val="FF0000"/>
                </a:solidFill>
              </a:rPr>
              <a:t>pages 6–7 </a:t>
            </a:r>
            <a:r>
              <a:rPr lang="en-US" sz="1500" b="1" i="1" dirty="0"/>
              <a:t>in your participant manual. </a:t>
            </a:r>
          </a:p>
          <a:p>
            <a:endParaRPr lang="en-US" sz="400" b="1" i="1" dirty="0"/>
          </a:p>
          <a:p>
            <a:r>
              <a:rPr lang="en-US" sz="1500" b="1" i="1" dirty="0"/>
              <a:t>You have 20 minutes to complete the exercise.</a:t>
            </a:r>
          </a:p>
        </p:txBody>
      </p:sp>
    </p:spTree>
    <p:extLst>
      <p:ext uri="{BB962C8B-B14F-4D97-AF65-F5344CB8AC3E}">
        <p14:creationId xmlns:p14="http://schemas.microsoft.com/office/powerpoint/2010/main" val="3027577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190750" y="4295053"/>
            <a:ext cx="7830705" cy="5626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bg-BG" sz="3600" dirty="0"/>
              <a:t>Когато е очевидно, че целите не могат да бъдат постигнати, не ги променяйте, променете действията. </a:t>
            </a:r>
            <a:endParaRPr lang="en-US" sz="3600" dirty="0"/>
          </a:p>
          <a:p>
            <a:pPr algn="r"/>
            <a:endParaRPr lang="en-US" sz="2000" i="1" dirty="0"/>
          </a:p>
          <a:p>
            <a:pPr algn="r"/>
            <a:r>
              <a:rPr lang="en-US" i="1" dirty="0"/>
              <a:t>-</a:t>
            </a:r>
            <a:r>
              <a:rPr lang="bg-BG" sz="2400" i="1" dirty="0"/>
              <a:t>Конфуций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3587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851944" y="2010125"/>
            <a:ext cx="4013568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Финална Мисъл</a:t>
            </a:r>
            <a:endParaRPr lang="en-US" sz="8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E1136AB-A6B2-448B-9645-8D970A495298}"/>
              </a:ext>
            </a:extLst>
          </p:cNvPr>
          <p:cNvSpPr txBox="1">
            <a:spLocks/>
          </p:cNvSpPr>
          <p:nvPr/>
        </p:nvSpPr>
        <p:spPr>
          <a:xfrm>
            <a:off x="6904646" y="1264341"/>
            <a:ext cx="4679377" cy="1253015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>
              <a:spcBef>
                <a:spcPts val="0"/>
              </a:spcBef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78" indent="0" algn="ctr">
              <a:spcBef>
                <a:spcPts val="0"/>
              </a:spcBef>
              <a:buNone/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да гледате в помагалото, колко от вас могат да посочат всяка стъпка от поставянето на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SMART </a:t>
            </a: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Picture 4" descr="Image result for raised hand">
            <a:extLst>
              <a:ext uri="{FF2B5EF4-FFF2-40B4-BE49-F238E27FC236}">
                <a16:creationId xmlns:a16="http://schemas.microsoft.com/office/drawing/2014/main" id="{2026EE7E-7C24-443B-BE42-4CDC85477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23" y="4761473"/>
            <a:ext cx="3302759" cy="139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4E721B-FE2D-4D83-959E-D3FE57CCD8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75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3000093" y="2356102"/>
            <a:ext cx="8875358" cy="258554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Да поставяме</a:t>
            </a:r>
            <a:r>
              <a:rPr lang="en-US" sz="3600" kern="0" dirty="0">
                <a:solidFill>
                  <a:schemeClr val="bg1"/>
                </a:solidFill>
              </a:rPr>
              <a:t> SMART</a:t>
            </a:r>
            <a:r>
              <a:rPr lang="bg-BG" sz="3600" kern="0" dirty="0">
                <a:solidFill>
                  <a:schemeClr val="bg1"/>
                </a:solidFill>
              </a:rPr>
              <a:t> - умни</a:t>
            </a:r>
            <a:r>
              <a:rPr lang="en-US" sz="3600" kern="0" dirty="0">
                <a:solidFill>
                  <a:schemeClr val="bg1"/>
                </a:solidFill>
              </a:rPr>
              <a:t> </a:t>
            </a:r>
            <a:r>
              <a:rPr lang="bg-BG" sz="3600" kern="0" dirty="0">
                <a:solidFill>
                  <a:schemeClr val="bg1"/>
                </a:solidFill>
              </a:rPr>
              <a:t>цели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Да съставяме план за действия </a:t>
            </a:r>
            <a:endParaRPr lang="en-US" sz="3600" kern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Приложение на уменията за</a:t>
            </a:r>
            <a:r>
              <a:rPr lang="en-US" sz="3600" kern="0" dirty="0">
                <a:solidFill>
                  <a:schemeClr val="bg1"/>
                </a:solidFill>
              </a:rPr>
              <a:t> SMART </a:t>
            </a:r>
            <a:r>
              <a:rPr lang="bg-BG" sz="3600" kern="0" dirty="0">
                <a:solidFill>
                  <a:schemeClr val="bg1"/>
                </a:solidFill>
              </a:rPr>
              <a:t>цели и планиране </a:t>
            </a:r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121363" y="202376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63149" y="1067227"/>
            <a:ext cx="8373905" cy="84912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на сесията</a:t>
            </a:r>
            <a:endParaRPr lang="en-U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1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3000093" y="2356102"/>
            <a:ext cx="8875358" cy="258554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Да поставяме</a:t>
            </a:r>
            <a:r>
              <a:rPr lang="en-US" sz="3600" kern="0" dirty="0">
                <a:solidFill>
                  <a:schemeClr val="bg1"/>
                </a:solidFill>
              </a:rPr>
              <a:t> SMART</a:t>
            </a:r>
            <a:r>
              <a:rPr lang="bg-BG" sz="3600" kern="0" dirty="0">
                <a:solidFill>
                  <a:schemeClr val="bg1"/>
                </a:solidFill>
              </a:rPr>
              <a:t> - умни</a:t>
            </a:r>
            <a:r>
              <a:rPr lang="en-US" sz="3600" kern="0" dirty="0">
                <a:solidFill>
                  <a:schemeClr val="bg1"/>
                </a:solidFill>
              </a:rPr>
              <a:t> </a:t>
            </a:r>
            <a:r>
              <a:rPr lang="bg-BG" sz="3600" kern="0" dirty="0">
                <a:solidFill>
                  <a:schemeClr val="bg1"/>
                </a:solidFill>
              </a:rPr>
              <a:t>цели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Да съставяме план за действия </a:t>
            </a:r>
            <a:endParaRPr lang="en-US" sz="3600" kern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Приложение на уменията за</a:t>
            </a:r>
            <a:r>
              <a:rPr lang="en-US" sz="3600" kern="0" dirty="0">
                <a:solidFill>
                  <a:schemeClr val="bg1"/>
                </a:solidFill>
              </a:rPr>
              <a:t> SMART </a:t>
            </a:r>
            <a:r>
              <a:rPr lang="bg-BG" sz="3600" kern="0" dirty="0">
                <a:solidFill>
                  <a:schemeClr val="bg1"/>
                </a:solidFill>
              </a:rPr>
              <a:t>цели и планиране </a:t>
            </a:r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121363" y="202376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63149" y="1067227"/>
            <a:ext cx="8373905" cy="84912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на сесията</a:t>
            </a:r>
            <a:endParaRPr lang="en-U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9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199373" y="2227635"/>
            <a:ext cx="7793254" cy="1201366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6000" kern="0" dirty="0">
                <a:solidFill>
                  <a:srgbClr val="00338D"/>
                </a:solidFill>
              </a:rPr>
              <a:t>Да поставяме</a:t>
            </a:r>
            <a:r>
              <a:rPr lang="en-US" sz="6000" kern="0" dirty="0">
                <a:solidFill>
                  <a:srgbClr val="00338D"/>
                </a:solidFill>
              </a:rPr>
              <a:t> SMART </a:t>
            </a:r>
            <a:r>
              <a:rPr lang="bg-BG" sz="6000" kern="0" dirty="0">
                <a:solidFill>
                  <a:srgbClr val="00338D"/>
                </a:solidFill>
              </a:rPr>
              <a:t>цели</a:t>
            </a:r>
            <a:endParaRPr lang="en-US" sz="6000" kern="0" dirty="0">
              <a:solidFill>
                <a:srgbClr val="00338D"/>
              </a:solidFill>
            </a:endParaRP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82883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B0B059-2BAE-49DB-AF99-0257FCAF9B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7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382174" y="1859339"/>
            <a:ext cx="5092507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Какво е </a:t>
            </a:r>
            <a:r>
              <a:rPr lang="en-U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SMART </a:t>
            </a:r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цел</a:t>
            </a:r>
            <a:r>
              <a:rPr lang="en-U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?</a:t>
            </a:r>
            <a:endParaRPr lang="en-US" sz="8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6383983" y="2024709"/>
            <a:ext cx="5938503" cy="1404289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 algn="ctr">
              <a:spcBef>
                <a:spcPts val="0"/>
              </a:spcBef>
              <a:buNone/>
            </a:pPr>
            <a:r>
              <a:rPr lang="bg-BG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Можете ли да посочите всички характеристики на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SMART </a:t>
            </a:r>
            <a:r>
              <a:rPr lang="bg-BG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Picture 4" descr="Target, Goal, Success, Dart Board, Darts">
            <a:extLst>
              <a:ext uri="{FF2B5EF4-FFF2-40B4-BE49-F238E27FC236}">
                <a16:creationId xmlns:a16="http://schemas.microsoft.com/office/drawing/2014/main" id="{024D36AA-C1B5-4551-B664-113435EEB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734" y="4000499"/>
            <a:ext cx="3429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BB04B7-FFB4-410E-940A-A14EFC5BA6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1921" y="3287949"/>
            <a:ext cx="6038850" cy="287420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bg-BG" sz="3600" dirty="0"/>
              <a:t>Поставянето на цели е само първата стъпка към превръщането на невидимото във видимо.</a:t>
            </a:r>
            <a:endParaRPr lang="en-US" sz="3600" dirty="0"/>
          </a:p>
          <a:p>
            <a:pPr algn="r"/>
            <a:endParaRPr lang="en-US" sz="2400" i="1" dirty="0"/>
          </a:p>
          <a:p>
            <a:pPr algn="r"/>
            <a:r>
              <a:rPr lang="en-US" sz="2400" i="1" dirty="0"/>
              <a:t>Tony Robbins</a:t>
            </a:r>
          </a:p>
          <a:p>
            <a:pPr algn="r"/>
            <a:r>
              <a:rPr lang="en-US" sz="2400" i="1" dirty="0"/>
              <a:t>Author, Life Coach, and Philanthropist </a:t>
            </a:r>
          </a:p>
        </p:txBody>
      </p:sp>
    </p:spTree>
    <p:extLst>
      <p:ext uri="{BB962C8B-B14F-4D97-AF65-F5344CB8AC3E}">
        <p14:creationId xmlns:p14="http://schemas.microsoft.com/office/powerpoint/2010/main" val="51826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70131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576941" y="2012394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22C1B3AF-4449-4710-A8EC-2C385F4AFF27}"/>
              </a:ext>
            </a:extLst>
          </p:cNvPr>
          <p:cNvSpPr txBox="1">
            <a:spLocks/>
          </p:cNvSpPr>
          <p:nvPr/>
        </p:nvSpPr>
        <p:spPr>
          <a:xfrm>
            <a:off x="2455874" y="1237709"/>
            <a:ext cx="9647082" cy="70903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4400" kern="0" dirty="0">
                <a:solidFill>
                  <a:srgbClr val="00338D"/>
                </a:solidFill>
              </a:rPr>
              <a:t>Как се задава умна цел</a:t>
            </a:r>
            <a:r>
              <a:rPr lang="en-US" sz="4400" kern="0" dirty="0">
                <a:solidFill>
                  <a:srgbClr val="00338D"/>
                </a:solidFill>
              </a:rPr>
              <a:t>?</a:t>
            </a:r>
          </a:p>
        </p:txBody>
      </p:sp>
      <p:sp>
        <p:nvSpPr>
          <p:cNvPr id="14" name="Body Copy">
            <a:extLst>
              <a:ext uri="{FF2B5EF4-FFF2-40B4-BE49-F238E27FC236}">
                <a16:creationId xmlns:a16="http://schemas.microsoft.com/office/drawing/2014/main" id="{7CD7C896-102C-4672-9993-BEF448F8F785}"/>
              </a:ext>
            </a:extLst>
          </p:cNvPr>
          <p:cNvSpPr txBox="1">
            <a:spLocks/>
          </p:cNvSpPr>
          <p:nvPr/>
        </p:nvSpPr>
        <p:spPr>
          <a:xfrm>
            <a:off x="1967346" y="2292382"/>
            <a:ext cx="10289914" cy="340802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5478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pecific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/Конкретна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Какво трябва да се постигне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15478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</a:rPr>
              <a:t>M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easurable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/Измерима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Може ли да се мери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15478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ctionable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/Осъществима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Може ли да се изпълни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15478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</a:rPr>
              <a:t>R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ealistic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/Реалистична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Постижима ли е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15478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</a:rPr>
              <a:t>T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ime-bound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/Със срок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bg-BG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Кога ще се изпълни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2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256877" y="2632691"/>
            <a:ext cx="5092507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Създайте </a:t>
            </a:r>
            <a:r>
              <a:rPr lang="en-U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SMART</a:t>
            </a:r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цел</a:t>
            </a:r>
            <a:endParaRPr lang="en-US" sz="8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6383983" y="2024710"/>
            <a:ext cx="5938503" cy="702200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 algn="ctr">
              <a:spcBef>
                <a:spcPts val="0"/>
              </a:spcBef>
              <a:buNone/>
            </a:pPr>
            <a:r>
              <a:rPr lang="bg-BG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Променете това твърдение в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bg-BG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BACBA-6020-4CC6-AA96-19E30506202C}"/>
              </a:ext>
            </a:extLst>
          </p:cNvPr>
          <p:cNvSpPr/>
          <p:nvPr/>
        </p:nvSpPr>
        <p:spPr>
          <a:xfrm>
            <a:off x="6925531" y="3541999"/>
            <a:ext cx="47055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Клубните ръководители в моя Дистрикт ще завършат своето обучение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90DA4E-5D0F-4BCD-86FF-DC15DFC395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3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176146" y="426815"/>
            <a:ext cx="5967244" cy="134471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338D"/>
                </a:solidFill>
              </a:rPr>
              <a:t>		 </a:t>
            </a:r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Упражнение</a:t>
            </a:r>
            <a:endParaRPr lang="en-US" kern="0" dirty="0">
              <a:solidFill>
                <a:srgbClr val="0A5496"/>
              </a:solidFill>
              <a:latin typeface="Arial" charset="0"/>
              <a:cs typeface="Arial" charset="0"/>
            </a:endParaRPr>
          </a:p>
          <a:p>
            <a:r>
              <a:rPr lang="bg-BG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Формулиране </a:t>
            </a:r>
            <a:r>
              <a:rPr lang="en-US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SMART </a:t>
            </a:r>
            <a:r>
              <a:rPr lang="bg-BG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цели</a:t>
            </a:r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3200" kern="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1490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-18285" y="4239291"/>
            <a:ext cx="3892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/>
              <a:t>Go to </a:t>
            </a:r>
            <a:r>
              <a:rPr lang="en-US" sz="1500" b="1" i="1" dirty="0">
                <a:solidFill>
                  <a:srgbClr val="FF0000"/>
                </a:solidFill>
              </a:rPr>
              <a:t>pages 1-3 </a:t>
            </a:r>
            <a:r>
              <a:rPr lang="en-US" sz="1500" b="1" i="1" dirty="0"/>
              <a:t>in your participant manual. </a:t>
            </a:r>
          </a:p>
          <a:p>
            <a:r>
              <a:rPr lang="en-US" sz="1500" b="1" i="1" dirty="0"/>
              <a:t>You have 10 minutes to complete the exercise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272080" y="1891615"/>
            <a:ext cx="7881760" cy="3993679"/>
          </a:xfrm>
          <a:prstGeom prst="rect">
            <a:avLst/>
          </a:prstGeom>
        </p:spPr>
        <p:txBody>
          <a:bodyPr>
            <a:norm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bg-BG" sz="3200" kern="0" dirty="0">
                <a:ea typeface="Arial" charset="0"/>
                <a:cs typeface="Arial" panose="020B0604020202020204" pitchFamily="34" charset="0"/>
              </a:rPr>
              <a:t>На стр.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 1-3 </a:t>
            </a:r>
            <a:r>
              <a:rPr lang="bg-BG" sz="3200" kern="0" dirty="0">
                <a:ea typeface="Arial" charset="0"/>
                <a:cs typeface="Arial" panose="020B0604020202020204" pitchFamily="34" charset="0"/>
              </a:rPr>
              <a:t>от ръководството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bg-BG" sz="3200" kern="0" dirty="0">
                <a:ea typeface="Arial" charset="0"/>
                <a:cs typeface="Arial" panose="020B0604020202020204" pitchFamily="34" charset="0"/>
              </a:rPr>
              <a:t>Прегледайте всяко от твърденията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bg-BG" sz="3200" kern="0" dirty="0">
                <a:ea typeface="Arial" charset="0"/>
                <a:cs typeface="Arial" panose="020B0604020202020204" pitchFamily="34" charset="0"/>
              </a:rPr>
              <a:t>Превърнете всяко твърдение в 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SMART </a:t>
            </a:r>
            <a:r>
              <a:rPr lang="bg-BG" sz="3200" kern="0" dirty="0">
                <a:ea typeface="Arial" charset="0"/>
                <a:cs typeface="Arial" panose="020B0604020202020204" pitchFamily="34" charset="0"/>
              </a:rPr>
              <a:t>цел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.</a:t>
            </a:r>
          </a:p>
          <a:p>
            <a:r>
              <a:rPr lang="bg-BG" sz="3200" kern="0" dirty="0">
                <a:ea typeface="Arial" charset="0"/>
                <a:cs typeface="Arial" panose="020B0604020202020204" pitchFamily="34" charset="0"/>
              </a:rPr>
              <a:t>Бъдете готови да споделите с участниците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.</a:t>
            </a:r>
          </a:p>
          <a:p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3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1937861" y="2584119"/>
            <a:ext cx="8549879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6000" kern="0" dirty="0">
                <a:solidFill>
                  <a:srgbClr val="00338D"/>
                </a:solidFill>
              </a:rPr>
              <a:t>Създайте План за действие</a:t>
            </a:r>
            <a:endParaRPr lang="en-US" sz="6000" kern="0" dirty="0">
              <a:solidFill>
                <a:srgbClr val="00338D"/>
              </a:solidFill>
            </a:endParaRP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82883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2AF22E-482C-411E-B3F4-ECD0ED0759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63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JHDMhHvF"/>
  <p:tag name="ARTICULATE_SLIDE_COUNT" val="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o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3287</TotalTime>
  <Words>478</Words>
  <Application>Microsoft Office PowerPoint</Application>
  <PresentationFormat>Widescreen</PresentationFormat>
  <Paragraphs>100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Helvetica Neue</vt:lpstr>
      <vt:lpstr>Open sans</vt:lpstr>
      <vt:lpstr>Segoe UI</vt:lpstr>
      <vt:lpstr>Segoe UI Semibold</vt:lpstr>
      <vt:lpstr>No Page Number</vt:lpstr>
      <vt:lpstr>Blue Page Number</vt:lpstr>
      <vt:lpstr>White Page Number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Gonzales, Carlie</dc:creator>
  <cp:lastModifiedBy>Aneliya Kaneva</cp:lastModifiedBy>
  <cp:revision>149</cp:revision>
  <dcterms:created xsi:type="dcterms:W3CDTF">2018-01-08T19:50:10Z</dcterms:created>
  <dcterms:modified xsi:type="dcterms:W3CDTF">2022-09-19T11:33:12Z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5140FD15-F6EE-4189-9E5A-AC7F844DDE56</vt:lpwstr>
  </property>
  <property fmtid="{D5CDD505-2E9C-101B-9397-08002B2CF9AE}" pid="3" name="ArticulatePath">
    <vt:lpwstr>Presentation1</vt:lpwstr>
  </property>
</Properties>
</file>