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4" r:id="rId10"/>
    <p:sldId id="262" r:id="rId11"/>
    <p:sldId id="27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31C1A1F-D5BB-4CEB-F1F0-3F405A53DBC0}" name="Amanda Trella" initials="AT" userId="QC4nbSSOOyVI6j5V9l6nSt+t6jSvvhhyOrrRUlimFOY=" providerId="None"/>
  <p188:author id="{D8064C62-1152-B373-742B-CFEE90F17EAB}" name="Gonzales, Carlie" initials="CG" userId="S::cgonzales@lionsclubs.org::c17e0e46-ecae-4531-85b6-19a7e466885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0" autoAdjust="0"/>
    <p:restoredTop sz="84489" autoAdjust="0"/>
  </p:normalViewPr>
  <p:slideViewPr>
    <p:cSldViewPr snapToGrid="0">
      <p:cViewPr varScale="1">
        <p:scale>
          <a:sx n="70" d="100"/>
          <a:sy n="70" d="100"/>
        </p:scale>
        <p:origin x="1027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3D972-2E14-4CEF-A51B-C5D06E254EE8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AB546-52D3-41C9-95BB-DC189BF32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06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0AB546-52D3-41C9-95BB-DC189BF32C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0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D57C97-C378-C0B5-2A1B-90920540C9C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223E38-B66E-47FF-8EAA-16A9DAD38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49C6A8-CF92-B2E6-3006-902994CAF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4A421-5223-3E1F-B129-8F4FA52D6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65AA7-1B35-48B0-82A1-ED7CC377F32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12A52-5210-390F-ED64-C69524D27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4DD6A-36AB-4475-B8F5-1C4EFC04A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4F85-BCCF-41A5-BA0B-9ED540335EE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80C8B8CA-6730-67B0-77B2-8E1D299C88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50320" y="6166167"/>
            <a:ext cx="690880" cy="65341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6357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AC7E5C5-CCF3-7545-1092-5B47C22DCF4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21486F-A301-326F-CA68-988FB6434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423B5-9697-A949-B5CF-7BA684C34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73890-AA9D-413E-2BF7-231B66B0D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65AA7-1B35-48B0-82A1-ED7CC377F32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73058-8218-E645-F992-7A5AF3FF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29BEF-67D8-5BC3-407E-B75999347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4F85-BCCF-41A5-BA0B-9ED540335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4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D803FD-A2F4-05F5-F4A2-28A9D15961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3922B1-3D84-ADAE-8A5A-81EE24568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8958C-6D1E-D51D-F969-1B33EAD25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1DB28-3AF6-F5F8-D0BC-1A6342440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65AA7-1B35-48B0-82A1-ED7CC377F32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BDB40-5618-B0C3-0C3D-39636E756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9094C-5236-98AD-33BE-D79B9936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4F85-BCCF-41A5-BA0B-9ED540335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69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2BD82B8-6F35-002D-A8E2-FF4D282532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634B7B-AB17-0B55-BB53-F8F11490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BD896-7C05-A532-BDFF-82BEA9E624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7679E-6091-5F51-D400-9548A93FF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231364-FD6E-AF9C-77EA-73BFBF93E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65AA7-1B35-48B0-82A1-ED7CC377F32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21398F-607F-0078-909E-BC0730C33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0C676F-12BC-A8E5-12AE-D094776EA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4F85-BCCF-41A5-BA0B-9ED540335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48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DEFF021-9E75-A573-64D7-7190A7B999F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531336-B2B5-9920-81D2-00BF99D86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3288C-A6C7-088B-2188-23F2FF947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2FAD8-4E22-B3FA-A374-E5E826402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9B9855-081E-B1D8-12AC-369D99F184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89A847-7745-83A7-C0E5-860A04D366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52F31B-F33F-8A31-023C-B690BB35B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65AA7-1B35-48B0-82A1-ED7CC377F32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1DB79F-C16E-D1D3-477E-A20E6682B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3C292-D5F9-BA63-038C-0E0DEDE2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4F85-BCCF-41A5-BA0B-9ED540335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17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82DDE9-F23F-8107-0E03-AD8ECE5DC55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248708-4E8A-F4CD-A363-777F7E975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5BB8C4-C349-209E-6CA2-4433331B3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65AA7-1B35-48B0-82A1-ED7CC377F32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FA764-7CF3-8F52-3467-DBE9E4430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9CD5BD-030E-6150-B567-CB4837E6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4F85-BCCF-41A5-BA0B-9ED540335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05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37BB6A6-404E-24DE-153A-033F6E626B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BBDCC2-F0E6-EA82-4FC6-13095543B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65AA7-1B35-48B0-82A1-ED7CC377F32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1CC0E8-D69B-0DF6-F379-76831A59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CA40C-278C-2FE0-DFCB-49E476FFC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4F85-BCCF-41A5-BA0B-9ED540335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621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13684A-9125-5BE5-ED0D-EA2FE26433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D7D71D-05A7-7F74-0688-4DD9425CC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74C2E-E6C1-6FB5-598B-7018B51E5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29E89-1DD5-14E9-0F25-C078A4F9E2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CE92E0-18B2-8D60-4075-59B84419D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65AA7-1B35-48B0-82A1-ED7CC377F32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BE9147-3E3D-E472-D243-D6D1912BF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169611-51A5-FC49-8A08-23CA9A3D4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4F85-BCCF-41A5-BA0B-9ED540335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4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C66BCBE-9CD3-C2A8-4F47-A21D9D7140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A8E57C-BBA9-5EB8-AB1C-6E4C5FD6D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D81664-80C3-BA90-DD08-0C769B0FAB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A78CB-2806-BB40-883D-E083C91BC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4FA4D9-73A5-CA1B-B163-E063507E2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65AA7-1B35-48B0-82A1-ED7CC377F32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FDEDDE-D64E-330C-C6F4-AD69DCBC3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3A5A4A-BC8C-DD44-6A86-301813A9A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4F85-BCCF-41A5-BA0B-9ED540335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2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F6D42C5-E3BA-54CA-EBB2-84DE18092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24029-705D-25FA-A5C8-1ABF4C167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7572D-4D94-0622-4772-EFF8860736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1E9BC-50E7-DF61-E4C1-5DE748E3F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65AA7-1B35-48B0-82A1-ED7CC377F32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28648-BB28-126B-F7E7-6167E3F3F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F8E87-CF2F-67A5-47DD-D97287B80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4F85-BCCF-41A5-BA0B-9ED540335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41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7873176-F062-0A32-ACB8-434B8F174C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52DBE0-67A8-9E2D-634B-99BAA79524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BF4A7D-B136-7E56-3CA0-FC2C965CD5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CA276-FDFE-7F38-8E3D-59B12542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65AA7-1B35-48B0-82A1-ED7CC377F32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240BE-F198-822D-5E30-54E17098E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38572-BCD4-1B2C-9DF5-4DD81087F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4F85-BCCF-41A5-BA0B-9ED540335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53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ADFA1C-89E7-12EA-76AB-05489F0A3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73C9AF-CFDF-3D34-AE9F-5A28423A2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E91AE-940C-2341-0991-2CD5ADEC0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65AA7-1B35-48B0-82A1-ED7CC377F32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E1171-84BC-6E87-7E02-8AEDD7398D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1B2D9-F92D-BCF3-D724-096CC7D02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4F85-BCCF-41A5-BA0B-9ED540335EE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magnifying glass and a pen on a paper&#10;&#10;Description automatically generated">
            <a:extLst>
              <a:ext uri="{FF2B5EF4-FFF2-40B4-BE49-F238E27FC236}">
                <a16:creationId xmlns:a16="http://schemas.microsoft.com/office/drawing/2014/main" id="{4B10A4F8-D5D0-1D97-12F4-55EECE3A33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6" b="15182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07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magnifying glass and a pen on a paper&#10;&#10;Description automatically generated">
            <a:extLst>
              <a:ext uri="{FF2B5EF4-FFF2-40B4-BE49-F238E27FC236}">
                <a16:creationId xmlns:a16="http://schemas.microsoft.com/office/drawing/2014/main" id="{011E2DE7-9DE8-0E30-E10B-C588D63292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6" b="15182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ED7EDA-6AFC-0A51-C852-AD1D76394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965959"/>
            <a:ext cx="10668000" cy="2926079"/>
          </a:xfrm>
          <a:prstGeom prst="round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txBody>
          <a:bodyPr anchor="ctr">
            <a:noAutofit/>
          </a:bodyPr>
          <a:lstStyle/>
          <a:p>
            <a:r>
              <a:rPr lang="bg-BG" b="1" dirty="0">
                <a:latin typeface="Arial Black" panose="020B0A04020102020204" pitchFamily="34" charset="0"/>
              </a:rPr>
              <a:t>Анализиране на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bg-BG" b="1" dirty="0">
                <a:latin typeface="Arial Black" panose="020B0A04020102020204" pitchFamily="34" charset="0"/>
              </a:rPr>
              <a:t>Резултатите за Ръст на Членството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29B87F-20CE-1A48-8347-40E973AE432A}"/>
              </a:ext>
            </a:extLst>
          </p:cNvPr>
          <p:cNvSpPr txBox="1"/>
          <p:nvPr/>
        </p:nvSpPr>
        <p:spPr>
          <a:xfrm>
            <a:off x="2128520" y="6299200"/>
            <a:ext cx="793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Vice District Governor Multiple/Single District Workshop</a:t>
            </a:r>
          </a:p>
        </p:txBody>
      </p:sp>
    </p:spTree>
    <p:extLst>
      <p:ext uri="{BB962C8B-B14F-4D97-AF65-F5344CB8AC3E}">
        <p14:creationId xmlns:p14="http://schemas.microsoft.com/office/powerpoint/2010/main" val="1644272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B4643-2777-6D26-FCC9-3D63BCB1A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108075"/>
          </a:xfr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bg-BG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Данните и проучванията са решаващи!</a:t>
            </a:r>
            <a:endParaRPr lang="en-US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0E8103-785C-54C5-BED1-437B9884B387}"/>
              </a:ext>
            </a:extLst>
          </p:cNvPr>
          <p:cNvSpPr/>
          <p:nvPr/>
        </p:nvSpPr>
        <p:spPr>
          <a:xfrm>
            <a:off x="0" y="2222500"/>
            <a:ext cx="12192000" cy="38481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874E0-B63B-3903-1B5A-9D58AA81A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778" y="1612900"/>
            <a:ext cx="5362222" cy="4991100"/>
          </a:xfrm>
          <a:solidFill>
            <a:schemeClr val="bg1">
              <a:alpha val="0"/>
            </a:schemeClr>
          </a:solidFill>
        </p:spPr>
        <p:txBody>
          <a:bodyPr anchor="ctr" anchorCtr="0">
            <a:normAutofit/>
          </a:bodyPr>
          <a:lstStyle/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Прогнози за времето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Данни за стоковите пазари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Доклади за потреблението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Ревюта на продукти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DA60E-57B4-9FB9-559B-A79735A39F24}"/>
              </a:ext>
            </a:extLst>
          </p:cNvPr>
          <p:cNvSpPr txBox="1">
            <a:spLocks/>
          </p:cNvSpPr>
          <p:nvPr/>
        </p:nvSpPr>
        <p:spPr>
          <a:xfrm>
            <a:off x="6413500" y="1612900"/>
            <a:ext cx="5270500" cy="4991100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Етикети с хранителна стойност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Данни от банкови сметки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Показатели за ефективност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Данни от социални медии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CCA05439-2514-D7EB-9128-D2F3236733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50320" y="6166167"/>
            <a:ext cx="690880" cy="65341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09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B4643-2777-6D26-FCC9-3D63BCB1A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108075"/>
          </a:xfr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ru-RU" sz="28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Председател</a:t>
            </a: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 на GAT на Дистрикта (Дистрикт </a:t>
            </a:r>
            <a:r>
              <a:rPr lang="ru-RU" sz="28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Управител</a:t>
            </a: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)</a:t>
            </a:r>
            <a:endParaRPr lang="en-US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DA60E-57B4-9FB9-559B-A79735A39F24}"/>
              </a:ext>
            </a:extLst>
          </p:cNvPr>
          <p:cNvSpPr txBox="1">
            <a:spLocks/>
          </p:cNvSpPr>
          <p:nvPr/>
        </p:nvSpPr>
        <p:spPr>
          <a:xfrm>
            <a:off x="584200" y="1612900"/>
            <a:ext cx="10985500" cy="49911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Наблюдава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напредъка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към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поставените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цели за членство,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проследява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bg-BG" sz="3200" dirty="0">
                <a:latin typeface="Arial" panose="020B0604020202020204" pitchFamily="34" charset="0"/>
                <a:cs typeface="Arial" panose="020B0604020202020204" pitchFamily="34" charset="0"/>
              </a:rPr>
              <a:t>тълкува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данни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прогнозира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резултати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ru-RU" sz="3200" dirty="0" err="1">
                <a:latin typeface="Arial"/>
                <a:cs typeface="Arial"/>
              </a:rPr>
              <a:t>Разработва</a:t>
            </a:r>
            <a:r>
              <a:rPr lang="ru-RU" sz="3200" dirty="0">
                <a:latin typeface="Arial"/>
                <a:cs typeface="Arial"/>
              </a:rPr>
              <a:t>, </a:t>
            </a:r>
            <a:r>
              <a:rPr lang="ru-RU" sz="3200" dirty="0" err="1">
                <a:latin typeface="Arial"/>
                <a:cs typeface="Arial"/>
              </a:rPr>
              <a:t>подкрепя</a:t>
            </a:r>
            <a:r>
              <a:rPr lang="ru-RU" sz="3200" dirty="0">
                <a:latin typeface="Arial"/>
                <a:cs typeface="Arial"/>
              </a:rPr>
              <a:t> и </a:t>
            </a:r>
            <a:r>
              <a:rPr lang="ru-RU" sz="3200" dirty="0" err="1">
                <a:latin typeface="Arial"/>
                <a:cs typeface="Arial"/>
              </a:rPr>
              <a:t>изпълнява</a:t>
            </a:r>
            <a:r>
              <a:rPr lang="ru-RU" sz="3200" dirty="0">
                <a:latin typeface="Arial"/>
                <a:cs typeface="Arial"/>
              </a:rPr>
              <a:t> </a:t>
            </a:r>
            <a:r>
              <a:rPr lang="ru-RU" sz="3200" dirty="0" err="1">
                <a:latin typeface="Arial"/>
                <a:cs typeface="Arial"/>
              </a:rPr>
              <a:t>годишен</a:t>
            </a:r>
            <a:r>
              <a:rPr lang="ru-RU" sz="3200" dirty="0">
                <a:latin typeface="Arial"/>
                <a:cs typeface="Arial"/>
              </a:rPr>
              <a:t> план за </a:t>
            </a:r>
            <a:r>
              <a:rPr lang="ru-RU" sz="3200" dirty="0" err="1">
                <a:latin typeface="Arial"/>
                <a:cs typeface="Arial"/>
              </a:rPr>
              <a:t>увеличаване</a:t>
            </a:r>
            <a:r>
              <a:rPr lang="ru-RU" sz="3200" dirty="0">
                <a:latin typeface="Arial"/>
                <a:cs typeface="Arial"/>
              </a:rPr>
              <a:t> на </a:t>
            </a:r>
            <a:r>
              <a:rPr lang="ru-RU" sz="3200" dirty="0" err="1">
                <a:latin typeface="Arial"/>
                <a:cs typeface="Arial"/>
              </a:rPr>
              <a:t>членството</a:t>
            </a:r>
            <a:r>
              <a:rPr lang="ru-RU" sz="3200" dirty="0">
                <a:latin typeface="Arial"/>
                <a:cs typeface="Arial"/>
              </a:rPr>
              <a:t> в </a:t>
            </a:r>
            <a:r>
              <a:rPr lang="ru-RU" sz="3200" dirty="0" err="1">
                <a:latin typeface="Arial"/>
                <a:cs typeface="Arial"/>
              </a:rPr>
              <a:t>подкрепа</a:t>
            </a:r>
            <a:r>
              <a:rPr lang="ru-RU" sz="3200" dirty="0">
                <a:latin typeface="Arial"/>
                <a:cs typeface="Arial"/>
              </a:rPr>
              <a:t> на МИСИЯ 1.5 в </a:t>
            </a:r>
            <a:r>
              <a:rPr lang="ru-RU" sz="3200" dirty="0" err="1">
                <a:latin typeface="Arial"/>
                <a:cs typeface="Arial"/>
              </a:rPr>
              <a:t>сътрудничество</a:t>
            </a:r>
            <a:r>
              <a:rPr lang="ru-RU" sz="3200" dirty="0">
                <a:latin typeface="Arial"/>
                <a:cs typeface="Arial"/>
              </a:rPr>
              <a:t> с GAT </a:t>
            </a:r>
            <a:r>
              <a:rPr lang="ru-RU" sz="3200" dirty="0" err="1">
                <a:latin typeface="Arial"/>
                <a:cs typeface="Arial"/>
              </a:rPr>
              <a:t>екипа</a:t>
            </a:r>
            <a:r>
              <a:rPr lang="ru-RU" sz="3200" dirty="0">
                <a:latin typeface="Arial"/>
                <a:cs typeface="Arial"/>
              </a:rPr>
              <a:t> на дистрикта.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7" name="Picture 6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F483127A-13F2-520A-6FE7-072EA70F3F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50320" y="6166167"/>
            <a:ext cx="690880" cy="65341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8027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DA60E-57B4-9FB9-559B-A79735A39F24}"/>
              </a:ext>
            </a:extLst>
          </p:cNvPr>
          <p:cNvSpPr txBox="1">
            <a:spLocks/>
          </p:cNvSpPr>
          <p:nvPr/>
        </p:nvSpPr>
        <p:spPr>
          <a:xfrm>
            <a:off x="3898900" y="190500"/>
            <a:ext cx="8112991" cy="6477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406400"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Оценете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цялостното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представяне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вашия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дистрикт,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като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използвате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графиката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с информация за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напредъка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по целите на дистрикта -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District Goals Progress Insights Dashboard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85800" indent="-406400"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Оценете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представянето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конкретни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клубове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във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вашия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дистрикт,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като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използвате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доклада за оценка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състоянието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клубовете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Club Health Assessment Report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85800" indent="-406400"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Разработите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планове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за действие в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подкрепа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растежа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членството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въз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основа на анализ и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проучване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данните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DB4643-2777-6D26-FCC9-3D63BCB1A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4102100" cy="6858001"/>
          </a:xfr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bg-BG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Цели на </a:t>
            </a:r>
            <a:br>
              <a:rPr lang="bg-BG" sz="28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bg-BG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Сесията</a:t>
            </a:r>
            <a:endParaRPr lang="en-US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BFED5C93-CD83-D910-A4D7-0D69192341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50320" y="6166167"/>
            <a:ext cx="690880" cy="65341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539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B4643-2777-6D26-FCC9-3D63BCB1A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108075"/>
          </a:xfr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District Goals Progress Insights Dashboard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DA60E-57B4-9FB9-559B-A79735A39F24}"/>
              </a:ext>
            </a:extLst>
          </p:cNvPr>
          <p:cNvSpPr txBox="1">
            <a:spLocks/>
          </p:cNvSpPr>
          <p:nvPr/>
        </p:nvSpPr>
        <p:spPr>
          <a:xfrm>
            <a:off x="584200" y="1612900"/>
            <a:ext cx="10985500" cy="49911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Данните в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Lion Portal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се актуализират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пъти дневно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Полезни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за обща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представа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напредъка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вашия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дистрикт по отношение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поставените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цели в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подкрепа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целите на Lions International за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71500">
              <a:spcBef>
                <a:spcPts val="0"/>
              </a:spcBef>
              <a:spcAft>
                <a:spcPts val="1800"/>
              </a:spcAft>
            </a:pPr>
            <a:r>
              <a:rPr lang="bg-BG" sz="2400" dirty="0">
                <a:latin typeface="Arial"/>
                <a:cs typeface="Arial"/>
              </a:rPr>
              <a:t>Развитие на Членството </a:t>
            </a:r>
            <a:r>
              <a:rPr lang="en-US" sz="2400" dirty="0">
                <a:latin typeface="Arial"/>
                <a:cs typeface="Arial"/>
              </a:rPr>
              <a:t>(</a:t>
            </a:r>
            <a:r>
              <a:rPr lang="en-US" sz="2400" i="1" dirty="0">
                <a:latin typeface="Arial"/>
                <a:cs typeface="Arial"/>
              </a:rPr>
              <a:t>MISSION </a:t>
            </a:r>
            <a:r>
              <a:rPr lang="en-US" sz="2400" b="1" dirty="0">
                <a:latin typeface="Arial"/>
                <a:cs typeface="Arial"/>
              </a:rPr>
              <a:t>1.5</a:t>
            </a:r>
            <a:r>
              <a:rPr lang="en-US" sz="2400" dirty="0">
                <a:latin typeface="Arial"/>
                <a:cs typeface="Arial"/>
              </a:rPr>
              <a:t>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>
              <a:spcBef>
                <a:spcPts val="0"/>
              </a:spcBef>
              <a:spcAft>
                <a:spcPts val="1800"/>
              </a:spcAft>
            </a:pP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Развитие на Лидерството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>
              <a:spcBef>
                <a:spcPts val="0"/>
              </a:spcBef>
              <a:spcAft>
                <a:spcPts val="1800"/>
              </a:spcAft>
            </a:pP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Дейности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>
              <a:spcBef>
                <a:spcPts val="0"/>
              </a:spcBef>
              <a:spcAft>
                <a:spcPts val="18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LCIF</a:t>
            </a:r>
          </a:p>
        </p:txBody>
      </p:sp>
      <p:pic>
        <p:nvPicPr>
          <p:cNvPr id="3" name="Picture 2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B262D3EB-090A-E16F-081E-4B860AF77C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50320" y="6166167"/>
            <a:ext cx="690880" cy="65341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3486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B4643-2777-6D26-FCC9-3D63BCB1A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108075"/>
          </a:xfr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Club Health Assessment Report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DA60E-57B4-9FB9-559B-A79735A39F24}"/>
              </a:ext>
            </a:extLst>
          </p:cNvPr>
          <p:cNvSpPr txBox="1">
            <a:spLocks/>
          </p:cNvSpPr>
          <p:nvPr/>
        </p:nvSpPr>
        <p:spPr>
          <a:xfrm>
            <a:off x="584200" y="1612900"/>
            <a:ext cx="10985500" cy="49911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Месечен доклад, който дава информация на </a:t>
            </a: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ниво клуб</a:t>
            </a: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 за следните области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71500">
              <a:spcBef>
                <a:spcPts val="0"/>
              </a:spcBef>
              <a:spcAft>
                <a:spcPts val="2400"/>
              </a:spcAft>
            </a:pP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Членство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>
              <a:spcBef>
                <a:spcPts val="0"/>
              </a:spcBef>
              <a:spcAft>
                <a:spcPts val="2400"/>
              </a:spcAft>
            </a:pP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Лидерство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>
              <a:spcBef>
                <a:spcPts val="0"/>
              </a:spcBef>
              <a:spcAft>
                <a:spcPts val="2400"/>
              </a:spcAft>
            </a:pP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Финанси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2B33081C-A706-421B-A564-E62452B6AF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50320" y="6166167"/>
            <a:ext cx="690880" cy="65341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1796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B4643-2777-6D26-FCC9-3D63BCB1A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108075"/>
          </a:xfr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bg-BG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Преглед по колони</a:t>
            </a: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: Status, Finance, LCIF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DA60E-57B4-9FB9-559B-A79735A39F24}"/>
              </a:ext>
            </a:extLst>
          </p:cNvPr>
          <p:cNvSpPr txBox="1">
            <a:spLocks/>
          </p:cNvSpPr>
          <p:nvPr/>
        </p:nvSpPr>
        <p:spPr>
          <a:xfrm>
            <a:off x="584200" y="1612900"/>
            <a:ext cx="10985500" cy="49911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>
              <a:spcBef>
                <a:spcPts val="0"/>
              </a:spcBef>
              <a:spcAft>
                <a:spcPts val="36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Статус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>
              <a:spcBef>
                <a:spcPts val="0"/>
              </a:spcBef>
              <a:spcAft>
                <a:spcPts val="36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Финанси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>
              <a:spcBef>
                <a:spcPts val="0"/>
              </a:spcBef>
              <a:spcAft>
                <a:spcPts val="3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LCIF</a:t>
            </a:r>
          </a:p>
        </p:txBody>
      </p:sp>
      <p:pic>
        <p:nvPicPr>
          <p:cNvPr id="3" name="Picture 2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226C166F-25EF-4F26-E88B-3D426191BC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50320" y="6166167"/>
            <a:ext cx="690880" cy="65341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4589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B4643-2777-6D26-FCC9-3D63BCB1A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108075"/>
          </a:xfr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bg-BG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Преглед по колони</a:t>
            </a: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: Reports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0E8103-785C-54C5-BED1-437B9884B387}"/>
              </a:ext>
            </a:extLst>
          </p:cNvPr>
          <p:cNvSpPr/>
          <p:nvPr/>
        </p:nvSpPr>
        <p:spPr>
          <a:xfrm>
            <a:off x="0" y="2222500"/>
            <a:ext cx="12192000" cy="38481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874E0-B63B-3903-1B5A-9D58AA81A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2900"/>
            <a:ext cx="6475228" cy="4991100"/>
          </a:xfrm>
          <a:solidFill>
            <a:schemeClr val="bg1">
              <a:alpha val="0"/>
            </a:schemeClr>
          </a:solidFill>
        </p:spPr>
        <p:txBody>
          <a:bodyPr anchor="ctr" anchorCtr="0">
            <a:normAutofit/>
          </a:bodyPr>
          <a:lstStyle/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Месеци след последна промяна в Членството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Дата на последно отчетена дейност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DA60E-57B4-9FB9-559B-A79735A39F24}"/>
              </a:ext>
            </a:extLst>
          </p:cNvPr>
          <p:cNvSpPr txBox="1">
            <a:spLocks/>
          </p:cNvSpPr>
          <p:nvPr/>
        </p:nvSpPr>
        <p:spPr>
          <a:xfrm>
            <a:off x="6819900" y="1612900"/>
            <a:ext cx="5372100" cy="4991100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Настоящи клубни ръководители, въведени в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Lion </a:t>
            </a: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портала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Повтарящи се мандати на настоящия президент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bg-BG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Вице</a:t>
            </a: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 президент, въведен в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Lion </a:t>
            </a: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портала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B4C56FD4-452A-3246-6755-D06FDA0DEB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50320" y="6166167"/>
            <a:ext cx="690880" cy="65341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7426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B4643-2777-6D26-FCC9-3D63BCB1A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108075"/>
          </a:xfr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bg-BG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Преглед колона</a:t>
            </a: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: Membership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DA60E-57B4-9FB9-559B-A79735A39F24}"/>
              </a:ext>
            </a:extLst>
          </p:cNvPr>
          <p:cNvSpPr txBox="1">
            <a:spLocks/>
          </p:cNvSpPr>
          <p:nvPr/>
        </p:nvSpPr>
        <p:spPr>
          <a:xfrm>
            <a:off x="584200" y="1612900"/>
            <a:ext cx="10985500" cy="49911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>
              <a:spcBef>
                <a:spcPts val="0"/>
              </a:spcBef>
              <a:spcAft>
                <a:spcPts val="36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Брой членове към момента на доклада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>
              <a:spcBef>
                <a:spcPts val="0"/>
              </a:spcBef>
              <a:spcAft>
                <a:spcPts val="36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Данни от началото на годината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>
              <a:spcBef>
                <a:spcPts val="0"/>
              </a:spcBef>
              <a:spcAft>
                <a:spcPts val="36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Брой членове преди 1 година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>
              <a:spcBef>
                <a:spcPts val="0"/>
              </a:spcBef>
              <a:spcAft>
                <a:spcPts val="3600"/>
              </a:spcAft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Средна продължителност на членството за отпадналите членове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5727E2E2-3B7E-8054-3871-5B055F434F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50320" y="6166167"/>
            <a:ext cx="690880" cy="65341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0717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B4643-2777-6D26-FCC9-3D63BCB1A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108075"/>
          </a:xfr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bg-BG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Призиви за Действия</a:t>
            </a:r>
            <a:endParaRPr lang="en-US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0E8103-785C-54C5-BED1-437B9884B387}"/>
              </a:ext>
            </a:extLst>
          </p:cNvPr>
          <p:cNvSpPr/>
          <p:nvPr/>
        </p:nvSpPr>
        <p:spPr>
          <a:xfrm>
            <a:off x="0" y="2222500"/>
            <a:ext cx="12192000" cy="38481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874E0-B63B-3903-1B5A-9D58AA81A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22500"/>
            <a:ext cx="6096000" cy="3848100"/>
          </a:xfrm>
          <a:solidFill>
            <a:schemeClr val="bg1">
              <a:alpha val="0"/>
            </a:schemeClr>
          </a:solidFill>
        </p:spPr>
        <p:txBody>
          <a:bodyPr anchor="ctr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bg-BG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Данни в зелено </a:t>
            </a:r>
            <a:endParaRPr lang="en-U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Клубът се справя добре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DA60E-57B4-9FB9-559B-A79735A39F24}"/>
              </a:ext>
            </a:extLst>
          </p:cNvPr>
          <p:cNvSpPr txBox="1">
            <a:spLocks/>
          </p:cNvSpPr>
          <p:nvPr/>
        </p:nvSpPr>
        <p:spPr>
          <a:xfrm>
            <a:off x="6096000" y="2222500"/>
            <a:ext cx="6096000" cy="3848100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bg-BG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Данни в червено 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Клубът има нужда от подкрепа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9EE8DAF1-6BFE-3FC8-6693-05B92495C4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50320" y="6166167"/>
            <a:ext cx="690880" cy="65341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9388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DA60E-57B4-9FB9-559B-A79735A39F24}"/>
              </a:ext>
            </a:extLst>
          </p:cNvPr>
          <p:cNvSpPr txBox="1">
            <a:spLocks/>
          </p:cNvSpPr>
          <p:nvPr/>
        </p:nvSpPr>
        <p:spPr>
          <a:xfrm>
            <a:off x="3898900" y="190500"/>
            <a:ext cx="8112991" cy="647700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406400"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Оценете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цялостното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представяне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вашия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дистрикт,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като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използвате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графиката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с информация за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напредъка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по целите на дистрикта -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District Goals Progress Insights Dashboard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85800" indent="-406400"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Оценете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представянето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конкретни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клубове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във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вашия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дистрикт,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като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използвате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доклада за оценка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състоянието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клубовете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Club Health Assessment Report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85800" indent="-406400"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Разработите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планове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за действие в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подкрепа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растежа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членството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въз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основа на анализ и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проучване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данните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DB4643-2777-6D26-FCC9-3D63BCB1A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4102100" cy="6858001"/>
          </a:xfr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bg-BG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Цели на </a:t>
            </a:r>
            <a:br>
              <a:rPr lang="bg-BG" sz="28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bg-BG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Сесията</a:t>
            </a:r>
            <a:endParaRPr lang="en-US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BFED5C93-CD83-D910-A4D7-0D69192341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50320" y="6166167"/>
            <a:ext cx="690880" cy="65341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7799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1361</TotalTime>
  <Words>407</Words>
  <Application>Microsoft Office PowerPoint</Application>
  <PresentationFormat>Widescreen</PresentationFormat>
  <Paragraphs>55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Arial</vt:lpstr>
      <vt:lpstr>Arial Black</vt:lpstr>
      <vt:lpstr>Calibri</vt:lpstr>
      <vt:lpstr>Calibri Light</vt:lpstr>
      <vt:lpstr>Wingdings</vt:lpstr>
      <vt:lpstr>Office Theme</vt:lpstr>
      <vt:lpstr>Анализиране на Резултатите за Ръст на Членството</vt:lpstr>
      <vt:lpstr>Данните и проучванията са решаващи!</vt:lpstr>
      <vt:lpstr>Председател на GAT на Дистрикта (Дистрикт Управител)</vt:lpstr>
      <vt:lpstr>Цели на  Сесията</vt:lpstr>
      <vt:lpstr>District Goals Progress Insights Dashboard</vt:lpstr>
      <vt:lpstr>Club Health Assessment Report</vt:lpstr>
      <vt:lpstr>Преглед по колони: Status, Finance, LCIF</vt:lpstr>
      <vt:lpstr>Преглед по колони: Reports</vt:lpstr>
      <vt:lpstr>Преглед колона: Membership</vt:lpstr>
      <vt:lpstr>Призиви за Действия</vt:lpstr>
      <vt:lpstr>Цели на  Сесията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Membership Report  Analysis and Action</dc:title>
  <dc:creator>Ellis, Wesley</dc:creator>
  <cp:lastModifiedBy>Aneliya Kaneva</cp:lastModifiedBy>
  <cp:revision>33</cp:revision>
  <dcterms:created xsi:type="dcterms:W3CDTF">2024-04-22T19:22:40Z</dcterms:created>
  <dcterms:modified xsi:type="dcterms:W3CDTF">2026-10-04T06:20:29Z</dcterms:modified>
</cp:coreProperties>
</file>