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8" r:id="rId2"/>
    <p:sldId id="260" r:id="rId3"/>
    <p:sldId id="265" r:id="rId4"/>
    <p:sldId id="264" r:id="rId5"/>
    <p:sldId id="272" r:id="rId6"/>
    <p:sldId id="271" r:id="rId7"/>
    <p:sldId id="262" r:id="rId8"/>
    <p:sldId id="266" r:id="rId9"/>
    <p:sldId id="263" r:id="rId10"/>
    <p:sldId id="27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190DF26-1F22-F7B4-8DBA-1AA8D4B62042}" name="Ellis, Wesley" initials="WE" userId="S::wellis@lionsclubs.org::01dff305-e0a5-41a8-a091-cf3d2cc9f9e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CA8F"/>
    <a:srgbClr val="BFADA0"/>
    <a:srgbClr val="FFFFFF"/>
    <a:srgbClr val="668FB0"/>
    <a:srgbClr val="000000"/>
    <a:srgbClr val="57B693"/>
    <a:srgbClr val="D0AA4E"/>
    <a:srgbClr val="111F3A"/>
    <a:srgbClr val="081520"/>
    <a:srgbClr val="C2D8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3947" autoAdjust="0"/>
  </p:normalViewPr>
  <p:slideViewPr>
    <p:cSldViewPr snapToGrid="0">
      <p:cViewPr varScale="1">
        <p:scale>
          <a:sx n="77" d="100"/>
          <a:sy n="77" d="100"/>
        </p:scale>
        <p:origin x="955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1FF93-3705-4AC0-99F1-95EC88EBEF0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2A60A-DB5A-4814-A909-7D63DA0D6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55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D2A60A-DB5A-4814-A909-7D63DA0D6E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644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putting their hands together&#10;&#10;Description automatically generated">
            <a:extLst>
              <a:ext uri="{FF2B5EF4-FFF2-40B4-BE49-F238E27FC236}">
                <a16:creationId xmlns:a16="http://schemas.microsoft.com/office/drawing/2014/main" id="{E60EA31C-7782-0048-9953-41D3B082E5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0" b="1276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E535E7-A17F-F7DE-144C-57115080D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0618A4-FD8C-394C-9599-CB3205F91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6408D-9AF9-DB5B-9B74-A1217C7F5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A80B-E2C9-451C-A52D-45D06BF96B6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C7453-3D5C-CF8E-49CB-5E4C50A8F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73F4C-531C-6F0E-A420-A2B733E12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22BA1-E5D8-4633-97C3-127092DDA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596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41543-11E6-9EC8-0C53-1CA6FAC9436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400CE-D7A9-98D6-2068-7E846947BB20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CDD57-32E2-C89D-9547-1A001DA9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A80B-E2C9-451C-A52D-45D06BF96B6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F5988-9A57-D22C-CD05-41FF02D9B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1C0EB-C72E-02A7-C309-085ADA677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22BA1-E5D8-4633-97C3-127092DDA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591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FB7D9-EE85-522E-039D-82665581D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757571-637A-9950-E21F-8449706E1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A4E6D-663D-3D43-C410-B826D035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A80B-E2C9-451C-A52D-45D06BF96B6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C1896-17AC-AD3F-3315-62D5DFB0B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026E5-59B6-11EA-4845-80DFEA91E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22BA1-E5D8-4633-97C3-127092DDA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00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1FC0F-DD7F-49A9-D2E3-26F8BF56E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69DC2-F400-97C8-D33F-44B2141C3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6285-2471-F33E-9D52-4F521F5A8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4F4E54-5E20-91ED-19EB-7021E88D2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A80B-E2C9-451C-A52D-45D06BF96B6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6A1693-B2D1-A6F7-C618-754C71BCB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EBFD1-6107-5C08-93A2-A58A15828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22BA1-E5D8-4633-97C3-127092DDA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2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9A404-76BF-0B3E-EDAA-E3A5E959F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001C82-747F-7597-525A-4545F3F4B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1ECA94-58A2-D5C6-92D0-40AE695345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3866A5-AB1F-1584-50D1-25910E3BCA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EAC94A-C0B5-BD64-5DAF-28B5B20D90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29A750-82E3-E246-575A-709981FBB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A80B-E2C9-451C-A52D-45D06BF96B6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205195-8144-DE20-F9B1-504E6D32F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A25C13-0239-90A1-BAC2-65D26B6D2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22BA1-E5D8-4633-97C3-127092DDA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121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D6945-2AA1-C7D2-3E77-AB2EAF71B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D9842F-FC47-7F97-A388-349DC1E19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A80B-E2C9-451C-A52D-45D06BF96B6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EC0B1D-9252-4D76-81E0-97E189E63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031F8A-ED8A-A827-E487-770645FA3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22BA1-E5D8-4633-97C3-127092DDA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627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AFF709-ADB5-97FD-60C0-60F63A435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A80B-E2C9-451C-A52D-45D06BF96B6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7EF866-CD35-02A7-48E0-6331D7E5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ECE8FB-0E96-A363-9E41-D53C41684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22BA1-E5D8-4633-97C3-127092DDA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626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07D6D-27C3-7354-7D79-4098450A3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F3E02-A3D2-FFE8-8D36-1892AB487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F1DBB-B85A-6A07-BD38-C6F169CC4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069015-891F-2499-9CE9-6719A57AB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A80B-E2C9-451C-A52D-45D06BF96B6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FA3DB3-790F-44A1-A901-EDAFA4C8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D8050D-5E08-F02F-C653-EDF0858EA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22BA1-E5D8-4633-97C3-127092DDA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0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EAF81-D89D-410F-CDCE-52C9AC2F3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F9F4CF-50E6-2AAE-D7AB-01F5A6EA10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3FED1-3EA6-BDA2-B7A9-BA0B1DB52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C41BF5-C708-949D-7121-85A600226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A80B-E2C9-451C-A52D-45D06BF96B6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C60472-329E-14F9-8C6B-7E80DF877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E5CF53-8CDB-C4AC-4F32-6C0F2654A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22BA1-E5D8-4633-97C3-127092DDA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333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FFD38-5428-D80C-C38A-EC81E77D3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51BAA9-354F-9AA9-6581-D363F8873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AC441-4ED8-BC70-489F-A616EE807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A80B-E2C9-451C-A52D-45D06BF96B6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8466A-F9B8-9929-14B2-35639052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B5BC0C-020F-3291-C32F-33345335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22BA1-E5D8-4633-97C3-127092DDA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527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FC90CF-4536-C438-04DC-1C4007949A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F50A42-263E-FCA7-9FD8-3C9821E264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BA038-2850-BC48-99EB-3ED465190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A80B-E2C9-451C-A52D-45D06BF96B6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BB283-7DDE-E3A4-BE9F-D362EFB30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63BB3-5561-5C5F-5310-F860DB7AB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22BA1-E5D8-4633-97C3-127092DDA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43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40957B-1886-EA1C-9282-B42AE68C9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9FA824-60F5-BD20-274C-8AF972F78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14AD1-B94B-83CD-199E-A45F768997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FBA80B-E2C9-451C-A52D-45D06BF96B6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47EBA-62B4-953E-177B-18C5E880E7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0E076-C789-11BD-CA22-6A90D29B10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D22BA1-E5D8-4633-97C3-127092DDA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433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70072D-2A8A-2D53-7DF4-F7E25B594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193142"/>
            <a:ext cx="12192000" cy="927309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59CFF3-A074-D6EE-332B-3A2C38F9FC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5190239"/>
            <a:ext cx="12192000" cy="930212"/>
          </a:xfrm>
        </p:spPr>
        <p:txBody>
          <a:bodyPr vert="horz" lIns="91440" tIns="45720" rIns="91440" bIns="45720" rtlCol="0" anchor="ctr" anchorCtr="0">
            <a:normAutofit fontScale="90000"/>
          </a:bodyPr>
          <a:lstStyle/>
          <a:p>
            <a:pPr algn="r"/>
            <a:r>
              <a:rPr lang="bg-BG" sz="4000" b="1" dirty="0"/>
              <a:t>Лидерство в Съвместното Вземане на Решения</a:t>
            </a:r>
            <a:br>
              <a:rPr lang="en-US" sz="4400" b="1" dirty="0"/>
            </a:br>
            <a:r>
              <a:rPr lang="en-US" sz="2000" i="1" dirty="0"/>
              <a:t>Vice District Governor Multiple/Single District Workshop</a:t>
            </a:r>
            <a:endParaRPr lang="en-US" sz="4400" i="1" dirty="0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13403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76127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logo with lions heads and a letter&#10;&#10;Description automatically generated">
            <a:extLst>
              <a:ext uri="{FF2B5EF4-FFF2-40B4-BE49-F238E27FC236}">
                <a16:creationId xmlns:a16="http://schemas.microsoft.com/office/drawing/2014/main" id="{4CBA80A5-83B0-314C-5BEF-976EB367BC4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2" y="88894"/>
            <a:ext cx="2782751" cy="263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5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1ED65-E1EA-E6B8-B29D-786C7F20B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32" y="1440615"/>
            <a:ext cx="5931568" cy="4700257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2400" dirty="0" err="1"/>
              <a:t>Модериране</a:t>
            </a:r>
            <a:r>
              <a:rPr lang="ru-RU" sz="2400" dirty="0"/>
              <a:t> на </a:t>
            </a:r>
            <a:r>
              <a:rPr lang="ru-RU" sz="2400" dirty="0" err="1"/>
              <a:t>ефективни</a:t>
            </a:r>
            <a:r>
              <a:rPr lang="ru-RU" sz="2400" dirty="0"/>
              <a:t> </a:t>
            </a:r>
            <a:r>
              <a:rPr lang="ru-RU" sz="2400" dirty="0" err="1"/>
              <a:t>сесии</a:t>
            </a:r>
            <a:r>
              <a:rPr lang="ru-RU" sz="2400" dirty="0"/>
              <a:t> за </a:t>
            </a:r>
            <a:r>
              <a:rPr lang="ru-RU" sz="2400" dirty="0" err="1"/>
              <a:t>мозъчна</a:t>
            </a:r>
            <a:r>
              <a:rPr lang="ru-RU" sz="2400" dirty="0"/>
              <a:t> атака с </a:t>
            </a:r>
            <a:r>
              <a:rPr lang="ru-RU" sz="2400" dirty="0" err="1"/>
              <a:t>групи</a:t>
            </a:r>
            <a:r>
              <a:rPr lang="ru-RU" sz="2400" dirty="0"/>
              <a:t>, с цел </a:t>
            </a:r>
            <a:r>
              <a:rPr lang="ru-RU" sz="2400" dirty="0" err="1"/>
              <a:t>създаване</a:t>
            </a:r>
            <a:r>
              <a:rPr lang="ru-RU" sz="2400" dirty="0"/>
              <a:t> на </a:t>
            </a:r>
            <a:r>
              <a:rPr lang="ru-RU" sz="2400" dirty="0" err="1"/>
              <a:t>списък</a:t>
            </a:r>
            <a:r>
              <a:rPr lang="ru-RU" sz="2400" dirty="0"/>
              <a:t> с идеи.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bg-BG" sz="2400" dirty="0"/>
              <a:t>О</a:t>
            </a:r>
            <a:r>
              <a:rPr lang="ru-RU" sz="2400" dirty="0" err="1"/>
              <a:t>пределяне</a:t>
            </a:r>
            <a:r>
              <a:rPr lang="ru-RU" sz="2400" dirty="0"/>
              <a:t> на критерии за оценка на </a:t>
            </a:r>
            <a:r>
              <a:rPr lang="ru-RU" sz="2400" dirty="0" err="1"/>
              <a:t>идеите</a:t>
            </a:r>
            <a:r>
              <a:rPr lang="ru-RU" sz="2400" dirty="0"/>
              <a:t> </a:t>
            </a:r>
            <a:r>
              <a:rPr lang="ru-RU" sz="2400" dirty="0" err="1"/>
              <a:t>въз</a:t>
            </a:r>
            <a:r>
              <a:rPr lang="ru-RU" sz="2400" dirty="0"/>
              <a:t> основа на </a:t>
            </a:r>
            <a:r>
              <a:rPr lang="ru-RU" sz="2400" dirty="0" err="1"/>
              <a:t>условията</a:t>
            </a:r>
            <a:r>
              <a:rPr lang="ru-RU" sz="2400" dirty="0"/>
              <a:t> в дистрикта и </a:t>
            </a:r>
            <a:r>
              <a:rPr lang="ru-RU" sz="2400" dirty="0" err="1"/>
              <a:t>ситуацията</a:t>
            </a:r>
            <a:r>
              <a:rPr lang="ru-RU" sz="2400" dirty="0"/>
              <a:t>.</a:t>
            </a:r>
            <a:endParaRPr lang="en-US" sz="2400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2400" dirty="0" err="1"/>
              <a:t>Насочване</a:t>
            </a:r>
            <a:r>
              <a:rPr lang="ru-RU" sz="2400" dirty="0"/>
              <a:t> </a:t>
            </a:r>
            <a:r>
              <a:rPr lang="ru-RU" sz="2400" dirty="0" err="1"/>
              <a:t>групите</a:t>
            </a:r>
            <a:r>
              <a:rPr lang="ru-RU" sz="2400" dirty="0"/>
              <a:t> </a:t>
            </a:r>
            <a:r>
              <a:rPr lang="ru-RU" sz="2400" dirty="0" err="1"/>
              <a:t>към</a:t>
            </a:r>
            <a:r>
              <a:rPr lang="ru-RU" sz="2400" dirty="0"/>
              <a:t> </a:t>
            </a:r>
            <a:r>
              <a:rPr lang="ru-RU" sz="2400" dirty="0" err="1"/>
              <a:t>вземане</a:t>
            </a:r>
            <a:r>
              <a:rPr lang="ru-RU" sz="2400" dirty="0"/>
              <a:t> на решения </a:t>
            </a:r>
            <a:r>
              <a:rPr lang="ru-RU" sz="2400" dirty="0" err="1"/>
              <a:t>заедно</a:t>
            </a:r>
            <a:r>
              <a:rPr lang="ru-RU" sz="2400" dirty="0"/>
              <a:t>, </a:t>
            </a:r>
            <a:r>
              <a:rPr lang="ru-RU" sz="2400" dirty="0" err="1"/>
              <a:t>използвайки</a:t>
            </a:r>
            <a:r>
              <a:rPr lang="ru-RU" sz="2400" dirty="0"/>
              <a:t> матрица за решения</a:t>
            </a:r>
            <a:r>
              <a:rPr lang="en-US" sz="2400" dirty="0"/>
              <a:t>.</a:t>
            </a:r>
          </a:p>
          <a:p>
            <a:endParaRPr lang="en-US" sz="24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2136E4-362C-2530-E013-420683A252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246471"/>
            <a:ext cx="6253213" cy="0"/>
          </a:xfrm>
          <a:prstGeom prst="line">
            <a:avLst/>
          </a:prstGeom>
          <a:ln w="412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C00EDCE-3ECB-D326-B986-94BA73A2F8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139340"/>
            <a:ext cx="6253213" cy="0"/>
          </a:xfrm>
          <a:prstGeom prst="line">
            <a:avLst/>
          </a:prstGeom>
          <a:ln w="412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A29DA3A-CE18-4117-9CA4-59915E675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4630"/>
            <a:ext cx="6253213" cy="736551"/>
          </a:xfrm>
          <a:prstGeom prst="rect">
            <a:avLst/>
          </a:prstGeom>
          <a:solidFill>
            <a:schemeClr val="bg1">
              <a:lumMod val="8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4114C4-0440-0B03-D961-F5AFB5ED8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480" y="6471078"/>
            <a:ext cx="6258693" cy="199666"/>
          </a:xfrm>
          <a:prstGeom prst="rect">
            <a:avLst/>
          </a:prstGeom>
          <a:solidFill>
            <a:schemeClr val="bg1">
              <a:lumMod val="8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0C0478-A9F4-56B4-6B7F-F73F81D65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0" y="250032"/>
            <a:ext cx="5931568" cy="962752"/>
          </a:xfrm>
        </p:spPr>
        <p:txBody>
          <a:bodyPr>
            <a:normAutofit/>
          </a:bodyPr>
          <a:lstStyle/>
          <a:p>
            <a:r>
              <a:rPr lang="bg-BG" sz="3200" b="1" dirty="0"/>
              <a:t>Цели на Сесията</a:t>
            </a:r>
            <a:endParaRPr lang="en-US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28741D-A6C4-8E28-B67D-800220275D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6" b="11546"/>
          <a:stretch/>
        </p:blipFill>
        <p:spPr>
          <a:xfrm>
            <a:off x="6253213" y="0"/>
            <a:ext cx="5938787" cy="6858000"/>
          </a:xfrm>
          <a:prstGeom prst="rect">
            <a:avLst/>
          </a:prstGeom>
        </p:spPr>
      </p:pic>
      <p:pic>
        <p:nvPicPr>
          <p:cNvPr id="6" name="Picture 5" descr="A logo with lions heads and a letter&#10;&#10;Description automatically generated">
            <a:extLst>
              <a:ext uri="{FF2B5EF4-FFF2-40B4-BE49-F238E27FC236}">
                <a16:creationId xmlns:a16="http://schemas.microsoft.com/office/drawing/2014/main" id="{EC7840C6-DB06-0D0E-5461-AD17CEA27F5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7106" y="6189046"/>
            <a:ext cx="646019" cy="61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0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6A1EF-51DC-CC1D-8E8E-C8E851B1C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6B004D5-CEC2-1D1D-A46A-21D30C136770}"/>
              </a:ext>
            </a:extLst>
          </p:cNvPr>
          <p:cNvSpPr/>
          <p:nvPr/>
        </p:nvSpPr>
        <p:spPr>
          <a:xfrm>
            <a:off x="0" y="0"/>
            <a:ext cx="5549900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row of light bulbs&#10;&#10;AI-generated content may be incorrect.">
            <a:extLst>
              <a:ext uri="{FF2B5EF4-FFF2-40B4-BE49-F238E27FC236}">
                <a16:creationId xmlns:a16="http://schemas.microsoft.com/office/drawing/2014/main" id="{9D70389D-CDA6-480E-7AF5-D4982FC5B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2" r="6186" b="30353"/>
          <a:stretch/>
        </p:blipFill>
        <p:spPr>
          <a:xfrm>
            <a:off x="5446596" y="0"/>
            <a:ext cx="6754629" cy="6858000"/>
          </a:xfrm>
          <a:prstGeom prst="rect">
            <a:avLst/>
          </a:prstGeom>
        </p:spPr>
      </p:pic>
      <p:pic>
        <p:nvPicPr>
          <p:cNvPr id="6" name="Picture 5" descr="A logo with lions heads and a letter&#10;&#10;Description automatically generated">
            <a:extLst>
              <a:ext uri="{FF2B5EF4-FFF2-40B4-BE49-F238E27FC236}">
                <a16:creationId xmlns:a16="http://schemas.microsoft.com/office/drawing/2014/main" id="{9DD51AD8-D3DD-2B38-4320-7D4954D1811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7106" y="6189046"/>
            <a:ext cx="646019" cy="611204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7E2CD37-E9F1-04EA-2750-146C9A7FA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4" y="0"/>
            <a:ext cx="5379621" cy="6858000"/>
          </a:xfrm>
          <a:noFill/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800" b="1" dirty="0">
                <a:solidFill>
                  <a:schemeClr val="bg1"/>
                </a:solidFill>
              </a:rPr>
              <a:t>Brainstorming</a:t>
            </a:r>
            <a:endParaRPr lang="bg-BG" sz="48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bg-BG" sz="4800" b="1" dirty="0">
                <a:solidFill>
                  <a:schemeClr val="bg1"/>
                </a:solidFill>
              </a:rPr>
              <a:t>Мозъчна атака</a:t>
            </a:r>
            <a:endParaRPr lang="en-US" sz="48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8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3200" dirty="0">
                <a:solidFill>
                  <a:schemeClr val="bg1"/>
                </a:solidFill>
              </a:rPr>
              <a:t>Творчески </a:t>
            </a:r>
            <a:r>
              <a:rPr lang="ru-RU" sz="3200" dirty="0" err="1">
                <a:solidFill>
                  <a:schemeClr val="bg1"/>
                </a:solidFill>
              </a:rPr>
              <a:t>процес</a:t>
            </a:r>
            <a:r>
              <a:rPr lang="ru-RU" sz="3200" dirty="0">
                <a:solidFill>
                  <a:schemeClr val="bg1"/>
                </a:solidFill>
              </a:rPr>
              <a:t>, чрез </a:t>
            </a:r>
            <a:r>
              <a:rPr lang="ru-RU" sz="3200" dirty="0" err="1">
                <a:solidFill>
                  <a:schemeClr val="bg1"/>
                </a:solidFill>
              </a:rPr>
              <a:t>който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група</a:t>
            </a:r>
            <a:r>
              <a:rPr lang="ru-RU" sz="3200" dirty="0">
                <a:solidFill>
                  <a:schemeClr val="bg1"/>
                </a:solidFill>
              </a:rPr>
              <a:t> хора свободно </a:t>
            </a:r>
            <a:r>
              <a:rPr lang="ru-RU" sz="3200" dirty="0" err="1">
                <a:solidFill>
                  <a:schemeClr val="bg1"/>
                </a:solidFill>
              </a:rPr>
              <a:t>предлагат</a:t>
            </a:r>
            <a:r>
              <a:rPr lang="ru-RU" sz="3200" dirty="0">
                <a:solidFill>
                  <a:schemeClr val="bg1"/>
                </a:solidFill>
              </a:rPr>
              <a:t> идеи в отговор на даден </a:t>
            </a:r>
            <a:r>
              <a:rPr lang="ru-RU" sz="3200" dirty="0" err="1">
                <a:solidFill>
                  <a:schemeClr val="bg1"/>
                </a:solidFill>
              </a:rPr>
              <a:t>въпрос</a:t>
            </a:r>
            <a:r>
              <a:rPr lang="ru-RU" sz="3200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64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43F5B-63EF-4E3B-157A-FE4E901A3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B50FF-050E-50FF-91E0-129E3EAD6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32" y="1440615"/>
            <a:ext cx="5931568" cy="5167354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bg-BG" dirty="0"/>
              <a:t>Дефинирайте целта</a:t>
            </a:r>
            <a:endParaRPr lang="en-US" dirty="0"/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bg-BG" dirty="0"/>
              <a:t>Определете и поканете участниците</a:t>
            </a:r>
            <a:endParaRPr lang="en-US" dirty="0"/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bg-BG" dirty="0"/>
              <a:t>Съгласувайте взаимно целите и правилата </a:t>
            </a:r>
            <a:endParaRPr lang="en-US" dirty="0"/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bg-BG" dirty="0"/>
              <a:t>Водете и улеснявайте обсъждането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2292A4-277D-32D3-0A89-8ACB3C07F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4630"/>
            <a:ext cx="6253213" cy="736551"/>
          </a:xfrm>
          <a:prstGeom prst="rect">
            <a:avLst/>
          </a:prstGeom>
          <a:solidFill>
            <a:schemeClr val="bg1">
              <a:lumMod val="8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3356661-36BC-7B46-2F51-EDBD93A8F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246471"/>
            <a:ext cx="6253213" cy="0"/>
          </a:xfrm>
          <a:prstGeom prst="line">
            <a:avLst/>
          </a:prstGeom>
          <a:ln w="412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D04EB5B-2CE6-1114-34A3-781955BED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139340"/>
            <a:ext cx="6253213" cy="0"/>
          </a:xfrm>
          <a:prstGeom prst="line">
            <a:avLst/>
          </a:prstGeom>
          <a:ln w="412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313D670-86D3-3136-10FF-C1881B83F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0" y="250032"/>
            <a:ext cx="6253212" cy="962752"/>
          </a:xfrm>
        </p:spPr>
        <p:txBody>
          <a:bodyPr>
            <a:normAutofit fontScale="90000"/>
          </a:bodyPr>
          <a:lstStyle/>
          <a:p>
            <a:r>
              <a:rPr lang="bg-BG" sz="3200" b="1" dirty="0"/>
              <a:t>Стъпки за водене на мозъчна атака</a:t>
            </a:r>
            <a:endParaRPr lang="en-US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2D4F14-CB8F-ADCF-6C9C-DE19D6F67A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480" y="6471078"/>
            <a:ext cx="6265912" cy="199666"/>
          </a:xfrm>
          <a:prstGeom prst="rect">
            <a:avLst/>
          </a:prstGeom>
          <a:solidFill>
            <a:schemeClr val="bg1">
              <a:lumMod val="8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7A1F5F-DCD5-D589-307E-CDD06D3CFA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22" b="11522"/>
          <a:stretch/>
        </p:blipFill>
        <p:spPr>
          <a:xfrm>
            <a:off x="6253213" y="0"/>
            <a:ext cx="5938787" cy="6858000"/>
          </a:xfrm>
          <a:prstGeom prst="rect">
            <a:avLst/>
          </a:prstGeom>
        </p:spPr>
      </p:pic>
      <p:pic>
        <p:nvPicPr>
          <p:cNvPr id="6" name="Picture 5" descr="A logo with lions heads and a letter&#10;&#10;Description automatically generated">
            <a:extLst>
              <a:ext uri="{FF2B5EF4-FFF2-40B4-BE49-F238E27FC236}">
                <a16:creationId xmlns:a16="http://schemas.microsoft.com/office/drawing/2014/main" id="{124B99B8-5162-052A-C613-6C094353796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7106" y="6189046"/>
            <a:ext cx="646019" cy="61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46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9BFEF-FADB-AFB5-619E-1990AC315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2E78085-31A3-F29B-4D97-8F1F6777F4B9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76413A1-649B-99B1-6890-D0A3B1062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9" r="17169"/>
          <a:stretch/>
        </p:blipFill>
        <p:spPr>
          <a:xfrm>
            <a:off x="8169696" y="785813"/>
            <a:ext cx="3924204" cy="3984259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88C790C-3301-E88B-9ECB-043555670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3" y="5419725"/>
            <a:ext cx="12163127" cy="904875"/>
          </a:xfrm>
          <a:noFill/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bg-BG" sz="3600" b="1" dirty="0"/>
              <a:t>Коя е най-добрата картина</a:t>
            </a:r>
            <a:r>
              <a:rPr lang="en-US" sz="3600" b="1" dirty="0"/>
              <a:t>?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CDECF-A979-2EA9-CDC7-AC9B75B64075}"/>
              </a:ext>
            </a:extLst>
          </p:cNvPr>
          <p:cNvSpPr txBox="1">
            <a:spLocks/>
          </p:cNvSpPr>
          <p:nvPr/>
        </p:nvSpPr>
        <p:spPr>
          <a:xfrm>
            <a:off x="8169695" y="4770072"/>
            <a:ext cx="3924205" cy="3476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i="1" dirty="0"/>
              <a:t>Wassily Kandinsky | Yellow-Red-Blue - 1925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7FAABC-CDDB-F28B-7651-8F0DF0522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" t="7904" r="-70" b="23931"/>
          <a:stretch/>
        </p:blipFill>
        <p:spPr>
          <a:xfrm>
            <a:off x="4121571" y="785813"/>
            <a:ext cx="3924204" cy="398426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EFCD456-D443-49E4-2FE5-FC811BC2D3FC}"/>
              </a:ext>
            </a:extLst>
          </p:cNvPr>
          <p:cNvSpPr txBox="1">
            <a:spLocks/>
          </p:cNvSpPr>
          <p:nvPr/>
        </p:nvSpPr>
        <p:spPr>
          <a:xfrm>
            <a:off x="4121570" y="4770072"/>
            <a:ext cx="3924205" cy="3476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i="1" dirty="0"/>
              <a:t>Leonardo Da Vinci | The Mona Lisa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72E897-6F3F-B036-072F-840533E7E9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" t="74" b="-74"/>
          <a:stretch/>
        </p:blipFill>
        <p:spPr>
          <a:xfrm>
            <a:off x="97305" y="788742"/>
            <a:ext cx="3924204" cy="3984259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4557015-907C-986E-D124-A85AA57DBD6A}"/>
              </a:ext>
            </a:extLst>
          </p:cNvPr>
          <p:cNvSpPr txBox="1">
            <a:spLocks/>
          </p:cNvSpPr>
          <p:nvPr/>
        </p:nvSpPr>
        <p:spPr>
          <a:xfrm>
            <a:off x="97304" y="4773001"/>
            <a:ext cx="3924205" cy="3476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i="1" dirty="0"/>
              <a:t>Claude Monet | Water Lillies</a:t>
            </a:r>
          </a:p>
        </p:txBody>
      </p:sp>
    </p:spTree>
    <p:extLst>
      <p:ext uri="{BB962C8B-B14F-4D97-AF65-F5344CB8AC3E}">
        <p14:creationId xmlns:p14="http://schemas.microsoft.com/office/powerpoint/2010/main" val="36397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D8D17-5FB5-C13D-8C41-5FE991833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6A1CF3-C204-ACBD-DCD9-0D6DE83CD3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6" r="21146"/>
          <a:stretch/>
        </p:blipFill>
        <p:spPr>
          <a:xfrm>
            <a:off x="6253213" y="0"/>
            <a:ext cx="5938787" cy="6858000"/>
          </a:xfrm>
          <a:prstGeom prst="rect">
            <a:avLst/>
          </a:prstGeom>
          <a:ln>
            <a:noFill/>
          </a:ln>
        </p:spPr>
      </p:pic>
      <p:pic>
        <p:nvPicPr>
          <p:cNvPr id="6" name="Picture 5" descr="A logo with lions heads and a letter&#10;&#10;Description automatically generated">
            <a:extLst>
              <a:ext uri="{FF2B5EF4-FFF2-40B4-BE49-F238E27FC236}">
                <a16:creationId xmlns:a16="http://schemas.microsoft.com/office/drawing/2014/main" id="{63259859-5CB8-B37F-90E5-9288B512D19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7106" y="6189046"/>
            <a:ext cx="646019" cy="6112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60AE0D6-AB09-4CC5-2138-BDAC0C7AA7BB}"/>
              </a:ext>
            </a:extLst>
          </p:cNvPr>
          <p:cNvSpPr/>
          <p:nvPr/>
        </p:nvSpPr>
        <p:spPr>
          <a:xfrm>
            <a:off x="-1" y="0"/>
            <a:ext cx="6253213" cy="6858000"/>
          </a:xfrm>
          <a:prstGeom prst="rect">
            <a:avLst/>
          </a:prstGeom>
          <a:solidFill>
            <a:srgbClr val="57B693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EE0F440-9300-E597-0EED-684C0A1EB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300" y="0"/>
            <a:ext cx="5702300" cy="6858000"/>
          </a:xfrm>
          <a:noFill/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bg-BG" sz="4800" b="1" dirty="0">
                <a:solidFill>
                  <a:schemeClr val="bg1"/>
                </a:solidFill>
              </a:rPr>
              <a:t>Критерии</a:t>
            </a:r>
            <a:endParaRPr lang="en-US" sz="48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8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3600" dirty="0" err="1">
                <a:solidFill>
                  <a:schemeClr val="bg1"/>
                </a:solidFill>
              </a:rPr>
              <a:t>Стандартите</a:t>
            </a:r>
            <a:r>
              <a:rPr lang="ru-RU" sz="3600" dirty="0">
                <a:solidFill>
                  <a:schemeClr val="bg1"/>
                </a:solidFill>
              </a:rPr>
              <a:t> или </a:t>
            </a:r>
            <a:r>
              <a:rPr lang="ru-RU" sz="3600" dirty="0" err="1">
                <a:solidFill>
                  <a:schemeClr val="bg1"/>
                </a:solidFill>
              </a:rPr>
              <a:t>правилата</a:t>
            </a:r>
            <a:r>
              <a:rPr lang="ru-RU" sz="3600" dirty="0">
                <a:solidFill>
                  <a:schemeClr val="bg1"/>
                </a:solidFill>
              </a:rPr>
              <a:t>, по </a:t>
            </a:r>
            <a:r>
              <a:rPr lang="ru-RU" sz="3600" dirty="0" err="1">
                <a:solidFill>
                  <a:schemeClr val="bg1"/>
                </a:solidFill>
              </a:rPr>
              <a:t>които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нещо</a:t>
            </a:r>
            <a:r>
              <a:rPr lang="ru-RU" sz="3600" dirty="0">
                <a:solidFill>
                  <a:schemeClr val="bg1"/>
                </a:solidFill>
              </a:rPr>
              <a:t> се </a:t>
            </a:r>
            <a:r>
              <a:rPr lang="ru-RU" sz="3600" dirty="0" err="1">
                <a:solidFill>
                  <a:schemeClr val="bg1"/>
                </a:solidFill>
              </a:rPr>
              <a:t>оценява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10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D8FB7-F653-67A6-06DC-C6B1945AD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90144-419D-D659-0CAA-EA86C7AEE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32" y="1440615"/>
            <a:ext cx="5931568" cy="5167354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bg-BG" sz="3200" b="1" dirty="0"/>
              <a:t>Определете</a:t>
            </a:r>
            <a:r>
              <a:rPr lang="bg-BG" sz="3200" dirty="0"/>
              <a:t> критериите</a:t>
            </a:r>
            <a:endParaRPr lang="en-US" sz="3200" dirty="0"/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bg-BG" sz="3200" b="1" dirty="0"/>
              <a:t>Изяснете</a:t>
            </a:r>
            <a:r>
              <a:rPr lang="bg-BG" sz="3200" dirty="0"/>
              <a:t> критериите</a:t>
            </a:r>
            <a:endParaRPr lang="en-US" sz="3200" dirty="0"/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bg-BG" sz="3200" b="1" dirty="0"/>
              <a:t>Приоритизирайте</a:t>
            </a:r>
            <a:r>
              <a:rPr lang="en-US" sz="3200" dirty="0"/>
              <a:t> </a:t>
            </a:r>
            <a:r>
              <a:rPr lang="bg-BG" sz="3200" dirty="0"/>
              <a:t>критериите</a:t>
            </a:r>
            <a:endParaRPr lang="en-US" sz="3200" dirty="0"/>
          </a:p>
          <a:p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1BD4B9-11B4-5506-31CF-E203A5219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4630"/>
            <a:ext cx="6253213" cy="736551"/>
          </a:xfrm>
          <a:prstGeom prst="rect">
            <a:avLst/>
          </a:prstGeom>
          <a:solidFill>
            <a:schemeClr val="bg1">
              <a:lumMod val="8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7374483-5D24-07AD-8137-1AF95ABB2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246471"/>
            <a:ext cx="6253213" cy="0"/>
          </a:xfrm>
          <a:prstGeom prst="line">
            <a:avLst/>
          </a:prstGeom>
          <a:ln w="412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35BAFB-83FC-FFDE-EAF7-203124E7C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139340"/>
            <a:ext cx="6253213" cy="0"/>
          </a:xfrm>
          <a:prstGeom prst="line">
            <a:avLst/>
          </a:prstGeom>
          <a:ln w="412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A2D18D3-7F0D-9483-6BC1-34553C84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0" y="250032"/>
            <a:ext cx="6253212" cy="962752"/>
          </a:xfrm>
        </p:spPr>
        <p:txBody>
          <a:bodyPr>
            <a:normAutofit fontScale="90000"/>
          </a:bodyPr>
          <a:lstStyle/>
          <a:p>
            <a:r>
              <a:rPr lang="bg-BG" sz="3200" b="1" dirty="0"/>
              <a:t>Стъпки за установяване на критерии</a:t>
            </a:r>
            <a:endParaRPr lang="en-US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6C7D81-E1C8-B330-A42C-B3FD7278BD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480" y="6471078"/>
            <a:ext cx="6337700" cy="199666"/>
          </a:xfrm>
          <a:prstGeom prst="rect">
            <a:avLst/>
          </a:prstGeom>
          <a:solidFill>
            <a:schemeClr val="bg1">
              <a:lumMod val="8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50720E-E337-92FF-9FE4-936984FCE7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6" r="21146"/>
          <a:stretch/>
        </p:blipFill>
        <p:spPr>
          <a:xfrm>
            <a:off x="6253213" y="0"/>
            <a:ext cx="5938787" cy="6858000"/>
          </a:xfrm>
          <a:prstGeom prst="rect">
            <a:avLst/>
          </a:prstGeom>
        </p:spPr>
      </p:pic>
      <p:pic>
        <p:nvPicPr>
          <p:cNvPr id="6" name="Picture 5" descr="A logo with lions heads and a letter&#10;&#10;Description automatically generated">
            <a:extLst>
              <a:ext uri="{FF2B5EF4-FFF2-40B4-BE49-F238E27FC236}">
                <a16:creationId xmlns:a16="http://schemas.microsoft.com/office/drawing/2014/main" id="{39370C1E-0A54-C19F-F0BA-BACD103AF3F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7106" y="6189046"/>
            <a:ext cx="646019" cy="61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7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0BFD9-69BC-7447-FE3F-D9D17BE90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DC67D0-69FF-636E-380A-CB61BE747E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8" r="26908"/>
          <a:stretch/>
        </p:blipFill>
        <p:spPr>
          <a:xfrm>
            <a:off x="6253213" y="0"/>
            <a:ext cx="5938787" cy="6858000"/>
          </a:xfrm>
          <a:prstGeom prst="rect">
            <a:avLst/>
          </a:prstGeom>
          <a:ln>
            <a:noFill/>
          </a:ln>
        </p:spPr>
      </p:pic>
      <p:pic>
        <p:nvPicPr>
          <p:cNvPr id="6" name="Picture 5" descr="A logo with lions heads and a letter&#10;&#10;Description automatically generated">
            <a:extLst>
              <a:ext uri="{FF2B5EF4-FFF2-40B4-BE49-F238E27FC236}">
                <a16:creationId xmlns:a16="http://schemas.microsoft.com/office/drawing/2014/main" id="{DFA0FD08-E7F0-D543-B54C-FDC9D03FFC2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7106" y="6189046"/>
            <a:ext cx="646019" cy="61120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A25311F-89D0-2381-A293-2F05D1641526}"/>
              </a:ext>
            </a:extLst>
          </p:cNvPr>
          <p:cNvSpPr/>
          <p:nvPr/>
        </p:nvSpPr>
        <p:spPr>
          <a:xfrm>
            <a:off x="-1" y="0"/>
            <a:ext cx="6253213" cy="6858000"/>
          </a:xfrm>
          <a:prstGeom prst="rect">
            <a:avLst/>
          </a:prstGeom>
          <a:solidFill>
            <a:srgbClr val="D0AA4E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2FE0494-2C8C-578B-9E5B-16FDC6F3F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999" y="0"/>
            <a:ext cx="5740401" cy="6858000"/>
          </a:xfrm>
          <a:noFill/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bg-BG" sz="4800" b="1" dirty="0">
                <a:solidFill>
                  <a:schemeClr val="bg1"/>
                </a:solidFill>
              </a:rPr>
              <a:t>Матрица за Решения</a:t>
            </a:r>
            <a:endParaRPr lang="en-US" sz="48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8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3200" dirty="0">
                <a:solidFill>
                  <a:schemeClr val="bg1"/>
                </a:solidFill>
              </a:rPr>
              <a:t>Инструмент за </a:t>
            </a:r>
            <a:r>
              <a:rPr lang="ru-RU" sz="3200" dirty="0" err="1">
                <a:solidFill>
                  <a:schemeClr val="bg1"/>
                </a:solidFill>
              </a:rPr>
              <a:t>вземане</a:t>
            </a:r>
            <a:r>
              <a:rPr lang="ru-RU" sz="3200" dirty="0">
                <a:solidFill>
                  <a:schemeClr val="bg1"/>
                </a:solidFill>
              </a:rPr>
              <a:t> на решения, </a:t>
            </a:r>
            <a:r>
              <a:rPr lang="ru-RU" sz="3200" dirty="0" err="1">
                <a:solidFill>
                  <a:schemeClr val="bg1"/>
                </a:solidFill>
              </a:rPr>
              <a:t>използван</a:t>
            </a:r>
            <a:r>
              <a:rPr lang="ru-RU" sz="3200" dirty="0">
                <a:solidFill>
                  <a:schemeClr val="bg1"/>
                </a:solidFill>
              </a:rPr>
              <a:t> за оценка на </a:t>
            </a:r>
            <a:r>
              <a:rPr lang="ru-RU" sz="3200" dirty="0" err="1">
                <a:solidFill>
                  <a:schemeClr val="bg1"/>
                </a:solidFill>
              </a:rPr>
              <a:t>различни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варианти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въз</a:t>
            </a:r>
            <a:r>
              <a:rPr lang="ru-RU" sz="3200" dirty="0">
                <a:solidFill>
                  <a:schemeClr val="bg1"/>
                </a:solidFill>
              </a:rPr>
              <a:t> основа на </a:t>
            </a:r>
            <a:r>
              <a:rPr lang="ru-RU" sz="3200" dirty="0" err="1">
                <a:solidFill>
                  <a:schemeClr val="bg1"/>
                </a:solidFill>
              </a:rPr>
              <a:t>установени</a:t>
            </a:r>
            <a:r>
              <a:rPr lang="ru-RU" sz="3200" dirty="0">
                <a:solidFill>
                  <a:schemeClr val="bg1"/>
                </a:solidFill>
              </a:rPr>
              <a:t> критерии.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29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73B6C-F449-9D9A-928F-CBB0A2BD9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8AC24-090E-5F9A-380A-B171A1A93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32" y="1440615"/>
            <a:ext cx="5931568" cy="4830797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bg-BG" sz="3200" dirty="0"/>
              <a:t>Добавете идеи и критерии</a:t>
            </a:r>
            <a:endParaRPr lang="en-US" sz="3200" dirty="0"/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bg-BG" sz="3200" dirty="0"/>
              <a:t>Оценете и дайте точки на всяка идея</a:t>
            </a:r>
            <a:endParaRPr lang="en-US" sz="3200" dirty="0"/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bg-BG" sz="3200" dirty="0"/>
              <a:t>Изберете идеята/идеите с най-висок рейтинг </a:t>
            </a:r>
            <a:endParaRPr lang="en-US" sz="3200" dirty="0"/>
          </a:p>
          <a:p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D5C796-C1EC-A96F-19B6-191924D6E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4630"/>
            <a:ext cx="6253213" cy="736551"/>
          </a:xfrm>
          <a:prstGeom prst="rect">
            <a:avLst/>
          </a:prstGeom>
          <a:solidFill>
            <a:schemeClr val="bg1">
              <a:lumMod val="8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E7C2B4F-3D50-4461-7817-68C7C5521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246471"/>
            <a:ext cx="6253213" cy="0"/>
          </a:xfrm>
          <a:prstGeom prst="line">
            <a:avLst/>
          </a:prstGeom>
          <a:ln w="412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46D0100-3EDE-D066-AD43-3D3DA545C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139340"/>
            <a:ext cx="6253213" cy="0"/>
          </a:xfrm>
          <a:prstGeom prst="line">
            <a:avLst/>
          </a:prstGeom>
          <a:ln w="412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674BD3D-A421-DE36-7368-C3DC143F0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0" y="250032"/>
            <a:ext cx="6253212" cy="962752"/>
          </a:xfrm>
        </p:spPr>
        <p:txBody>
          <a:bodyPr>
            <a:normAutofit fontScale="90000"/>
          </a:bodyPr>
          <a:lstStyle/>
          <a:p>
            <a:r>
              <a:rPr lang="bg-BG" sz="3200" b="1" dirty="0"/>
              <a:t>Как да ползваме матрицата</a:t>
            </a:r>
            <a:endParaRPr lang="en-US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645CA3-068D-F75B-34FF-2AD535247D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480" y="6471078"/>
            <a:ext cx="6265912" cy="199666"/>
          </a:xfrm>
          <a:prstGeom prst="rect">
            <a:avLst/>
          </a:prstGeom>
          <a:solidFill>
            <a:schemeClr val="bg1">
              <a:lumMod val="8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0DA5F7-9EC4-AD81-A492-947404CDB2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8" r="26908"/>
          <a:stretch/>
        </p:blipFill>
        <p:spPr>
          <a:xfrm>
            <a:off x="6253213" y="0"/>
            <a:ext cx="5938787" cy="6858000"/>
          </a:xfrm>
          <a:prstGeom prst="rect">
            <a:avLst/>
          </a:prstGeom>
        </p:spPr>
      </p:pic>
      <p:pic>
        <p:nvPicPr>
          <p:cNvPr id="6" name="Picture 5" descr="A logo with lions heads and a letter&#10;&#10;Description automatically generated">
            <a:extLst>
              <a:ext uri="{FF2B5EF4-FFF2-40B4-BE49-F238E27FC236}">
                <a16:creationId xmlns:a16="http://schemas.microsoft.com/office/drawing/2014/main" id="{A4CBE5E4-4BEF-8884-A046-99E92E8EC47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7106" y="6189046"/>
            <a:ext cx="646019" cy="61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13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1ED65-E1EA-E6B8-B29D-786C7F20B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32" y="1440615"/>
            <a:ext cx="5931568" cy="4700257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2400" dirty="0" err="1"/>
              <a:t>Модериране</a:t>
            </a:r>
            <a:r>
              <a:rPr lang="ru-RU" sz="2400" dirty="0"/>
              <a:t> на </a:t>
            </a:r>
            <a:r>
              <a:rPr lang="ru-RU" sz="2400" dirty="0" err="1"/>
              <a:t>ефективни</a:t>
            </a:r>
            <a:r>
              <a:rPr lang="ru-RU" sz="2400" dirty="0"/>
              <a:t> </a:t>
            </a:r>
            <a:r>
              <a:rPr lang="ru-RU" sz="2400" dirty="0" err="1"/>
              <a:t>сесии</a:t>
            </a:r>
            <a:r>
              <a:rPr lang="ru-RU" sz="2400" dirty="0"/>
              <a:t> за </a:t>
            </a:r>
            <a:r>
              <a:rPr lang="ru-RU" sz="2400" dirty="0" err="1"/>
              <a:t>мозъчна</a:t>
            </a:r>
            <a:r>
              <a:rPr lang="ru-RU" sz="2400" dirty="0"/>
              <a:t> атака с </a:t>
            </a:r>
            <a:r>
              <a:rPr lang="ru-RU" sz="2400" dirty="0" err="1"/>
              <a:t>групи</a:t>
            </a:r>
            <a:r>
              <a:rPr lang="ru-RU" sz="2400" dirty="0"/>
              <a:t>, с цел </a:t>
            </a:r>
            <a:r>
              <a:rPr lang="ru-RU" sz="2400" dirty="0" err="1"/>
              <a:t>създаване</a:t>
            </a:r>
            <a:r>
              <a:rPr lang="ru-RU" sz="2400" dirty="0"/>
              <a:t> на </a:t>
            </a:r>
            <a:r>
              <a:rPr lang="ru-RU" sz="2400" dirty="0" err="1"/>
              <a:t>списък</a:t>
            </a:r>
            <a:r>
              <a:rPr lang="ru-RU" sz="2400" dirty="0"/>
              <a:t> с идеи.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bg-BG" sz="2400" dirty="0"/>
              <a:t>О</a:t>
            </a:r>
            <a:r>
              <a:rPr lang="ru-RU" sz="2400" dirty="0" err="1"/>
              <a:t>пределяне</a:t>
            </a:r>
            <a:r>
              <a:rPr lang="ru-RU" sz="2400" dirty="0"/>
              <a:t> на критерии за оценка на </a:t>
            </a:r>
            <a:r>
              <a:rPr lang="ru-RU" sz="2400" dirty="0" err="1"/>
              <a:t>идеите</a:t>
            </a:r>
            <a:r>
              <a:rPr lang="ru-RU" sz="2400" dirty="0"/>
              <a:t> </a:t>
            </a:r>
            <a:r>
              <a:rPr lang="ru-RU" sz="2400" dirty="0" err="1"/>
              <a:t>въз</a:t>
            </a:r>
            <a:r>
              <a:rPr lang="ru-RU" sz="2400" dirty="0"/>
              <a:t> основа на </a:t>
            </a:r>
            <a:r>
              <a:rPr lang="ru-RU" sz="2400" dirty="0" err="1"/>
              <a:t>условията</a:t>
            </a:r>
            <a:r>
              <a:rPr lang="ru-RU" sz="2400" dirty="0"/>
              <a:t> в дистрикта и </a:t>
            </a:r>
            <a:r>
              <a:rPr lang="ru-RU" sz="2400" dirty="0" err="1"/>
              <a:t>ситуацията</a:t>
            </a:r>
            <a:r>
              <a:rPr lang="ru-RU" sz="2400" dirty="0"/>
              <a:t>.</a:t>
            </a:r>
            <a:endParaRPr lang="en-US" sz="2400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2400" dirty="0" err="1"/>
              <a:t>Насочване</a:t>
            </a:r>
            <a:r>
              <a:rPr lang="ru-RU" sz="2400" dirty="0"/>
              <a:t> </a:t>
            </a:r>
            <a:r>
              <a:rPr lang="ru-RU" sz="2400" dirty="0" err="1"/>
              <a:t>групите</a:t>
            </a:r>
            <a:r>
              <a:rPr lang="ru-RU" sz="2400" dirty="0"/>
              <a:t> </a:t>
            </a:r>
            <a:r>
              <a:rPr lang="ru-RU" sz="2400" dirty="0" err="1"/>
              <a:t>към</a:t>
            </a:r>
            <a:r>
              <a:rPr lang="ru-RU" sz="2400" dirty="0"/>
              <a:t> </a:t>
            </a:r>
            <a:r>
              <a:rPr lang="ru-RU" sz="2400" dirty="0" err="1"/>
              <a:t>вземане</a:t>
            </a:r>
            <a:r>
              <a:rPr lang="ru-RU" sz="2400" dirty="0"/>
              <a:t> на решения </a:t>
            </a:r>
            <a:r>
              <a:rPr lang="ru-RU" sz="2400" dirty="0" err="1"/>
              <a:t>заедно</a:t>
            </a:r>
            <a:r>
              <a:rPr lang="ru-RU" sz="2400" dirty="0"/>
              <a:t>, </a:t>
            </a:r>
            <a:r>
              <a:rPr lang="ru-RU" sz="2400" dirty="0" err="1"/>
              <a:t>използвайки</a:t>
            </a:r>
            <a:r>
              <a:rPr lang="ru-RU" sz="2400" dirty="0"/>
              <a:t> матрица за решения</a:t>
            </a:r>
            <a:r>
              <a:rPr lang="en-US" sz="2400" dirty="0"/>
              <a:t>.</a:t>
            </a:r>
          </a:p>
          <a:p>
            <a:endParaRPr lang="en-US" sz="24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2136E4-362C-2530-E013-420683A252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246471"/>
            <a:ext cx="6253213" cy="0"/>
          </a:xfrm>
          <a:prstGeom prst="line">
            <a:avLst/>
          </a:prstGeom>
          <a:ln w="412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C00EDCE-3ECB-D326-B986-94BA73A2F8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139340"/>
            <a:ext cx="6253213" cy="0"/>
          </a:xfrm>
          <a:prstGeom prst="line">
            <a:avLst/>
          </a:prstGeom>
          <a:ln w="412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A29DA3A-CE18-4117-9CA4-59915E675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4630"/>
            <a:ext cx="6253213" cy="736551"/>
          </a:xfrm>
          <a:prstGeom prst="rect">
            <a:avLst/>
          </a:prstGeom>
          <a:solidFill>
            <a:schemeClr val="bg1">
              <a:lumMod val="8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4114C4-0440-0B03-D961-F5AFB5ED8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480" y="6471078"/>
            <a:ext cx="6258693" cy="199666"/>
          </a:xfrm>
          <a:prstGeom prst="rect">
            <a:avLst/>
          </a:prstGeom>
          <a:solidFill>
            <a:schemeClr val="bg1">
              <a:lumMod val="8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0C0478-A9F4-56B4-6B7F-F73F81D65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0" y="250032"/>
            <a:ext cx="5931568" cy="962752"/>
          </a:xfrm>
        </p:spPr>
        <p:txBody>
          <a:bodyPr>
            <a:normAutofit/>
          </a:bodyPr>
          <a:lstStyle/>
          <a:p>
            <a:r>
              <a:rPr lang="bg-BG" sz="3200" b="1" dirty="0"/>
              <a:t>Цели на Сесията</a:t>
            </a:r>
            <a:endParaRPr lang="en-US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28741D-A6C4-8E28-B67D-800220275D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6" b="11546"/>
          <a:stretch/>
        </p:blipFill>
        <p:spPr>
          <a:xfrm>
            <a:off x="6253213" y="0"/>
            <a:ext cx="5938787" cy="6858000"/>
          </a:xfrm>
          <a:prstGeom prst="rect">
            <a:avLst/>
          </a:prstGeom>
        </p:spPr>
      </p:pic>
      <p:pic>
        <p:nvPicPr>
          <p:cNvPr id="6" name="Picture 5" descr="A logo with lions heads and a letter&#10;&#10;Description automatically generated">
            <a:extLst>
              <a:ext uri="{FF2B5EF4-FFF2-40B4-BE49-F238E27FC236}">
                <a16:creationId xmlns:a16="http://schemas.microsoft.com/office/drawing/2014/main" id="{EC7840C6-DB06-0D0E-5461-AD17CEA27F5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7106" y="6189046"/>
            <a:ext cx="646019" cy="61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57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2449</TotalTime>
  <Words>245</Words>
  <Application>Microsoft Office PowerPoint</Application>
  <PresentationFormat>Widescreen</PresentationFormat>
  <Paragraphs>37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Лидерство в Съвместното Вземане на Решения Vice District Governor Multiple/Single District Workshop</vt:lpstr>
      <vt:lpstr>Цели на Сесията</vt:lpstr>
      <vt:lpstr>PowerPoint Presentation</vt:lpstr>
      <vt:lpstr>Стъпки за водене на мозъчна атака</vt:lpstr>
      <vt:lpstr>PowerPoint Presentation</vt:lpstr>
      <vt:lpstr>PowerPoint Presentation</vt:lpstr>
      <vt:lpstr>Стъпки за установяване на критерии</vt:lpstr>
      <vt:lpstr>PowerPoint Presentation</vt:lpstr>
      <vt:lpstr>Как да ползваме матрицата</vt:lpstr>
      <vt:lpstr>Цели на Сесията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Лидерство в Съвместното Вземане на Решения Vice District Governor Multiple/Single District Workshop</dc:title>
  <dc:creator>Ellis, Wesley</dc:creator>
  <cp:lastModifiedBy>Aneliya Kaneva</cp:lastModifiedBy>
  <cp:revision>25</cp:revision>
  <dcterms:created xsi:type="dcterms:W3CDTF">2025-02-13T19:48:03Z</dcterms:created>
  <dcterms:modified xsi:type="dcterms:W3CDTF">2026-10-04T06:19:53Z</dcterms:modified>
</cp:coreProperties>
</file>