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831" r:id="rId2"/>
  </p:sldMasterIdLst>
  <p:notesMasterIdLst>
    <p:notesMasterId r:id="rId25"/>
  </p:notesMasterIdLst>
  <p:sldIdLst>
    <p:sldId id="258" r:id="rId3"/>
    <p:sldId id="298" r:id="rId4"/>
    <p:sldId id="260" r:id="rId5"/>
    <p:sldId id="264" r:id="rId6"/>
    <p:sldId id="265" r:id="rId7"/>
    <p:sldId id="268" r:id="rId8"/>
    <p:sldId id="290" r:id="rId9"/>
    <p:sldId id="291" r:id="rId10"/>
    <p:sldId id="301" r:id="rId11"/>
    <p:sldId id="261" r:id="rId12"/>
    <p:sldId id="279" r:id="rId13"/>
    <p:sldId id="272" r:id="rId14"/>
    <p:sldId id="278" r:id="rId15"/>
    <p:sldId id="293" r:id="rId16"/>
    <p:sldId id="274" r:id="rId17"/>
    <p:sldId id="266" r:id="rId18"/>
    <p:sldId id="269" r:id="rId19"/>
    <p:sldId id="262" r:id="rId20"/>
    <p:sldId id="288" r:id="rId21"/>
    <p:sldId id="287" r:id="rId22"/>
    <p:sldId id="303" r:id="rId23"/>
    <p:sldId id="304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6" userDrawn="1">
          <p15:clr>
            <a:srgbClr val="A4A3A4"/>
          </p15:clr>
        </p15:guide>
        <p15:guide id="2" pos="1872" userDrawn="1">
          <p15:clr>
            <a:srgbClr val="A4A3A4"/>
          </p15:clr>
        </p15:guide>
        <p15:guide id="3" orient="horz" pos="744" userDrawn="1">
          <p15:clr>
            <a:srgbClr val="A4A3A4"/>
          </p15:clr>
        </p15:guide>
        <p15:guide id="4" orient="horz" pos="2520" userDrawn="1">
          <p15:clr>
            <a:srgbClr val="A4A3A4"/>
          </p15:clr>
        </p15:guide>
        <p15:guide id="5" orient="horz" pos="36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eno, Lisa" initials="S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4AC"/>
    <a:srgbClr val="954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712" autoAdjust="0"/>
  </p:normalViewPr>
  <p:slideViewPr>
    <p:cSldViewPr snapToGrid="0">
      <p:cViewPr varScale="1">
        <p:scale>
          <a:sx n="96" d="100"/>
          <a:sy n="96" d="100"/>
        </p:scale>
        <p:origin x="330" y="84"/>
      </p:cViewPr>
      <p:guideLst>
        <p:guide orient="horz" pos="936"/>
        <p:guide pos="1872"/>
        <p:guide orient="horz" pos="744"/>
        <p:guide orient="horz" pos="2520"/>
        <p:guide orient="horz" pos="369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7777502-8D06-4EF8-806F-3C6F2911B679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7C406CD-269E-4C81-A569-F08FB0B619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30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99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F38A34-01B5-8B47-8788-985DCB17BF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062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196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44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ai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 Image" hidden="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verlay">
            <a:extLst>
              <a:ext uri="{FF2B5EF4-FFF2-40B4-BE49-F238E27FC236}">
                <a16:creationId xmlns:a16="http://schemas.microsoft.com/office/drawing/2014/main" id="{38FBF2CF-0FA6-9943-84EB-29395595E7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/>
            <a:endParaRPr lang="en-US" sz="1800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Page number"/>
          <p:cNvSpPr txBox="1">
            <a:spLocks noChangeArrowheads="1"/>
          </p:cNvSpPr>
          <p:nvPr userDrawn="1"/>
        </p:nvSpPr>
        <p:spPr bwMode="auto">
          <a:xfrm>
            <a:off x="11201400" y="6419966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75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chemeClr val="bg1"/>
              </a:solidFill>
            </a:endParaRPr>
          </a:p>
        </p:txBody>
      </p:sp>
      <p:pic>
        <p:nvPicPr>
          <p:cNvPr id="12" name="Logo" descr="lionlogo_white.eps">
            <a:extLst>
              <a:ext uri="{FF2B5EF4-FFF2-40B4-BE49-F238E27FC236}">
                <a16:creationId xmlns:a16="http://schemas.microsoft.com/office/drawing/2014/main" id="{814D9E97-17D2-5B41-946E-3E27ABF6EA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72" y="1242318"/>
            <a:ext cx="1751259" cy="1708354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3A89380-D473-6C42-ACCA-BB41175948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62200" y="3276600"/>
            <a:ext cx="7239000" cy="1752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Lorem ipsum dolor sit amet, illud </a:t>
            </a:r>
            <a:r>
              <a:rPr lang="en-US" sz="1800" dirty="0" err="1">
                <a:solidFill>
                  <a:schemeClr val="bg1"/>
                </a:solidFill>
              </a:rPr>
              <a:t>dolorem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voluptaria</a:t>
            </a:r>
            <a:r>
              <a:rPr lang="en-US" sz="1800" dirty="0">
                <a:solidFill>
                  <a:schemeClr val="bg1"/>
                </a:solidFill>
              </a:rPr>
              <a:t> id vel. Duo no </a:t>
            </a:r>
            <a:r>
              <a:rPr lang="en-US" sz="1800" dirty="0" err="1">
                <a:solidFill>
                  <a:schemeClr val="bg1"/>
                </a:solidFill>
              </a:rPr>
              <a:t>prompta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accusam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err="1">
                <a:solidFill>
                  <a:schemeClr val="bg1"/>
                </a:solidFill>
              </a:rPr>
              <a:t>discere</a:t>
            </a:r>
            <a:r>
              <a:rPr lang="en-US" sz="1800" dirty="0">
                <a:solidFill>
                  <a:schemeClr val="bg1"/>
                </a:solidFill>
              </a:rPr>
              <a:t> minimum </a:t>
            </a:r>
            <a:r>
              <a:rPr lang="en-US" sz="1800" dirty="0" err="1">
                <a:solidFill>
                  <a:schemeClr val="bg1"/>
                </a:solidFill>
              </a:rPr>
              <a:t>corrumpit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vel</a:t>
            </a:r>
            <a:r>
              <a:rPr lang="en-US" sz="1800" dirty="0">
                <a:solidFill>
                  <a:schemeClr val="bg1"/>
                </a:solidFill>
              </a:rPr>
              <a:t> no.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6702AB-F472-3E42-8B73-5A9060BEBD56}"/>
              </a:ext>
            </a:extLst>
          </p:cNvPr>
          <p:cNvSpPr/>
          <p:nvPr userDrawn="1"/>
        </p:nvSpPr>
        <p:spPr>
          <a:xfrm>
            <a:off x="1562170" y="2847222"/>
            <a:ext cx="1513719" cy="1156083"/>
          </a:xfrm>
          <a:prstGeom prst="rect">
            <a:avLst/>
          </a:prstGeom>
        </p:spPr>
        <p:txBody>
          <a:bodyPr wrap="square" lIns="47622" tIns="23811" rIns="47622" bIns="23811">
            <a:spAutoFit/>
          </a:bodyPr>
          <a:lstStyle/>
          <a:p>
            <a:pPr algn="ctr"/>
            <a:r>
              <a:rPr lang="en-US" sz="7200" b="1" dirty="0">
                <a:solidFill>
                  <a:srgbClr val="FBC608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745428-B285-9548-963E-056B5B4D3C03}"/>
              </a:ext>
            </a:extLst>
          </p:cNvPr>
          <p:cNvSpPr/>
          <p:nvPr userDrawn="1"/>
        </p:nvSpPr>
        <p:spPr>
          <a:xfrm>
            <a:off x="8922961" y="4129887"/>
            <a:ext cx="1513719" cy="1156083"/>
          </a:xfrm>
          <a:prstGeom prst="rect">
            <a:avLst/>
          </a:prstGeom>
        </p:spPr>
        <p:txBody>
          <a:bodyPr wrap="square" lIns="47622" tIns="23811" rIns="47622" bIns="23811">
            <a:spAutoFit/>
          </a:bodyPr>
          <a:lstStyle/>
          <a:p>
            <a:pPr algn="ctr"/>
            <a:r>
              <a:rPr lang="en-US" sz="7200" b="1" dirty="0">
                <a:solidFill>
                  <a:srgbClr val="FBC608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064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73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01400" y="6420040"/>
            <a:ext cx="558800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75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3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- Image">
            <a:extLst>
              <a:ext uri="{FF2B5EF4-FFF2-40B4-BE49-F238E27FC236}">
                <a16:creationId xmlns:a16="http://schemas.microsoft.com/office/drawing/2014/main" id="{EE3AF1F3-18D9-3440-8175-06C7FDC28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</a:extLst>
          </p:cNvPr>
          <p:cNvSpPr/>
          <p:nvPr/>
        </p:nvSpPr>
        <p:spPr>
          <a:xfrm>
            <a:off x="5801818" y="335624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/>
          </a:p>
        </p:txBody>
      </p:sp>
      <p:pic>
        <p:nvPicPr>
          <p:cNvPr id="9" name="Emblem - White" descr="lionlogo_white.eps">
            <a:extLst>
              <a:ext uri="{FF2B5EF4-FFF2-40B4-BE49-F238E27FC236}">
                <a16:creationId xmlns:a16="http://schemas.microsoft.com/office/drawing/2014/main" id="{1EADB74F-C5D5-A94A-9986-74C53C0606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357" y="1242318"/>
            <a:ext cx="1751259" cy="1708354"/>
          </a:xfrm>
          <a:prstGeom prst="rect">
            <a:avLst/>
          </a:prstGeom>
        </p:spPr>
      </p:pic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1223319" y="3834568"/>
            <a:ext cx="9700054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ru-RU" sz="6000" kern="0" dirty="0" err="1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Решаване</a:t>
            </a:r>
            <a:r>
              <a:rPr lang="ru-RU" sz="6000" kern="0" dirty="0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6000" kern="0" dirty="0" err="1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проблеми</a:t>
            </a:r>
            <a:endParaRPr lang="en-US" sz="6000" kern="0" dirty="0">
              <a:solidFill>
                <a:srgbClr val="EBB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17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308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496064" y="2505649"/>
            <a:ext cx="9368513" cy="265721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bg-BG" sz="3600" b="1" dirty="0">
                <a:solidFill>
                  <a:schemeClr val="bg1"/>
                </a:solidFill>
              </a:rPr>
              <a:t>Дефиниране на метода на 5-те „Защо“</a:t>
            </a:r>
            <a:endParaRPr lang="en-US" sz="36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bg-BG" sz="3600" b="1" dirty="0">
                <a:solidFill>
                  <a:schemeClr val="bg1"/>
                </a:solidFill>
              </a:rPr>
              <a:t>Прилагане на метода на 5-те „Защо“</a:t>
            </a:r>
            <a:endParaRPr lang="en-US" sz="3600" b="1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bg-BG" sz="3600" b="1" dirty="0">
                <a:solidFill>
                  <a:schemeClr val="bg1"/>
                </a:solidFill>
              </a:rPr>
              <a:t>Проучване на Вашата Зона/Регион с метода на 5-те „Защо“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029000" y="1737995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949757" y="862256"/>
            <a:ext cx="8373905" cy="8529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5400" kern="0" dirty="0">
                <a:solidFill>
                  <a:schemeClr val="bg1"/>
                </a:solidFill>
              </a:rPr>
              <a:t>Цели на сесията</a:t>
            </a:r>
            <a:endParaRPr lang="en-US" sz="5400" kern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5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- Image">
            <a:extLst>
              <a:ext uri="{FF2B5EF4-FFF2-40B4-BE49-F238E27FC236}">
                <a16:creationId xmlns:a16="http://schemas.microsoft.com/office/drawing/2014/main" id="{8BB30BA4-CC00-0C41-BC3E-81481A35DC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59" r="936" b="805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ackground - Overlay">
            <a:extLst>
              <a:ext uri="{FF2B5EF4-FFF2-40B4-BE49-F238E27FC236}">
                <a16:creationId xmlns:a16="http://schemas.microsoft.com/office/drawing/2014/main" id="{57A097A5-E818-E049-8FDC-E004EF8747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83479473-9EF7-934F-8036-05F8F4131C6D}"/>
              </a:ext>
            </a:extLst>
          </p:cNvPr>
          <p:cNvSpPr txBox="1">
            <a:spLocks/>
          </p:cNvSpPr>
          <p:nvPr/>
        </p:nvSpPr>
        <p:spPr>
          <a:xfrm>
            <a:off x="1408670" y="2549253"/>
            <a:ext cx="10317892" cy="445043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на метода 5 „Защо“</a:t>
            </a:r>
            <a:endParaRPr lang="en-US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Yellow Bar">
            <a:extLst>
              <a:ext uri="{FF2B5EF4-FFF2-40B4-BE49-F238E27FC236}">
                <a16:creationId xmlns:a16="http://schemas.microsoft.com/office/drawing/2014/main" id="{04EC0EED-33A8-9346-B2E9-91432F1BB78F}"/>
              </a:ext>
            </a:extLst>
          </p:cNvPr>
          <p:cNvSpPr/>
          <p:nvPr/>
        </p:nvSpPr>
        <p:spPr>
          <a:xfrm>
            <a:off x="6012220" y="3305175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Page Number - White">
            <a:extLst>
              <a:ext uri="{FF2B5EF4-FFF2-40B4-BE49-F238E27FC236}">
                <a16:creationId xmlns:a16="http://schemas.microsoft.com/office/drawing/2014/main" id="{32F9EF3D-342F-B44E-B679-6B19F4FC8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2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B129129-D69E-474F-93F9-A060C0A1F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7696C6-B7AF-2A4E-93D5-D5EF0FB98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1" y="457200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45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38957" y="-14119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174790" y="1807716"/>
            <a:ext cx="8872152" cy="4488058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 err="1">
                <a:solidFill>
                  <a:srgbClr val="55565A"/>
                </a:solidFill>
              </a:rPr>
              <a:t>Използвайте</a:t>
            </a:r>
            <a:r>
              <a:rPr lang="ru-RU" sz="3200" kern="0" dirty="0">
                <a:solidFill>
                  <a:srgbClr val="55565A"/>
                </a:solidFill>
              </a:rPr>
              <a:t> за </a:t>
            </a:r>
            <a:r>
              <a:rPr lang="ru-RU" sz="3200" kern="0" dirty="0" err="1">
                <a:solidFill>
                  <a:srgbClr val="55565A"/>
                </a:solidFill>
              </a:rPr>
              <a:t>определяне</a:t>
            </a:r>
            <a:r>
              <a:rPr lang="ru-RU" sz="3200" kern="0" dirty="0">
                <a:solidFill>
                  <a:srgbClr val="55565A"/>
                </a:solidFill>
              </a:rPr>
              <a:t> на </a:t>
            </a:r>
            <a:r>
              <a:rPr lang="ru-RU" sz="3200" kern="0" dirty="0" err="1">
                <a:solidFill>
                  <a:srgbClr val="55565A"/>
                </a:solidFill>
              </a:rPr>
              <a:t>първопричините</a:t>
            </a:r>
            <a:endParaRPr lang="ru-RU" sz="3200" kern="0" dirty="0">
              <a:solidFill>
                <a:srgbClr val="55565A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 err="1">
                <a:solidFill>
                  <a:srgbClr val="55565A"/>
                </a:solidFill>
              </a:rPr>
              <a:t>Използвайте</a:t>
            </a:r>
            <a:r>
              <a:rPr lang="ru-RU" sz="3200" kern="0" dirty="0">
                <a:solidFill>
                  <a:srgbClr val="55565A"/>
                </a:solidFill>
              </a:rPr>
              <a:t> за </a:t>
            </a:r>
            <a:r>
              <a:rPr lang="ru-RU" sz="3200" kern="0" dirty="0" err="1">
                <a:solidFill>
                  <a:srgbClr val="55565A"/>
                </a:solidFill>
              </a:rPr>
              <a:t>незначителни</a:t>
            </a:r>
            <a:r>
              <a:rPr lang="ru-RU" sz="3200" kern="0" dirty="0">
                <a:solidFill>
                  <a:srgbClr val="55565A"/>
                </a:solidFill>
              </a:rPr>
              <a:t> или </a:t>
            </a:r>
          </a:p>
          <a:p>
            <a:r>
              <a:rPr lang="ru-RU" sz="3200" kern="0" dirty="0">
                <a:solidFill>
                  <a:srgbClr val="55565A"/>
                </a:solidFill>
              </a:rPr>
              <a:t>    умерено </a:t>
            </a:r>
            <a:r>
              <a:rPr lang="ru-RU" sz="3200" kern="0" dirty="0" err="1">
                <a:solidFill>
                  <a:srgbClr val="55565A"/>
                </a:solidFill>
              </a:rPr>
              <a:t>сложни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проблеми</a:t>
            </a:r>
            <a:endParaRPr lang="ru-RU" sz="3200" kern="0" dirty="0">
              <a:solidFill>
                <a:srgbClr val="55565A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 err="1">
                <a:solidFill>
                  <a:srgbClr val="55565A"/>
                </a:solidFill>
              </a:rPr>
              <a:t>Използвайте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индивидуално</a:t>
            </a:r>
            <a:r>
              <a:rPr lang="ru-RU" sz="3200" kern="0" dirty="0">
                <a:solidFill>
                  <a:srgbClr val="55565A"/>
                </a:solidFill>
              </a:rPr>
              <a:t> или </a:t>
            </a:r>
          </a:p>
          <a:p>
            <a:r>
              <a:rPr lang="ru-RU" sz="3200" kern="0" dirty="0">
                <a:solidFill>
                  <a:srgbClr val="55565A"/>
                </a:solidFill>
              </a:rPr>
              <a:t>    в </a:t>
            </a:r>
            <a:r>
              <a:rPr lang="ru-RU" sz="3200" kern="0" dirty="0" err="1">
                <a:solidFill>
                  <a:srgbClr val="55565A"/>
                </a:solidFill>
              </a:rPr>
              <a:t>екип</a:t>
            </a:r>
            <a:endParaRPr lang="ru-RU" sz="3200" kern="0" dirty="0">
              <a:solidFill>
                <a:srgbClr val="55565A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 err="1">
                <a:solidFill>
                  <a:srgbClr val="55565A"/>
                </a:solidFill>
              </a:rPr>
              <a:t>Използвайте</a:t>
            </a:r>
            <a:r>
              <a:rPr lang="ru-RU" sz="3200" kern="0" dirty="0">
                <a:solidFill>
                  <a:srgbClr val="55565A"/>
                </a:solidFill>
              </a:rPr>
              <a:t> за </a:t>
            </a:r>
            <a:r>
              <a:rPr lang="ru-RU" sz="3200" kern="0" dirty="0" err="1">
                <a:solidFill>
                  <a:srgbClr val="55565A"/>
                </a:solidFill>
              </a:rPr>
              <a:t>разрешаване</a:t>
            </a:r>
            <a:r>
              <a:rPr lang="ru-RU" sz="3200" kern="0" dirty="0">
                <a:solidFill>
                  <a:srgbClr val="55565A"/>
                </a:solidFill>
              </a:rPr>
              <a:t> на </a:t>
            </a:r>
            <a:r>
              <a:rPr lang="ru-RU" sz="3200" kern="0" dirty="0" err="1">
                <a:solidFill>
                  <a:srgbClr val="55565A"/>
                </a:solidFill>
              </a:rPr>
              <a:t>проблеми</a:t>
            </a:r>
            <a:endParaRPr lang="en-US" sz="18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000425" y="1596003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890360" y="821218"/>
            <a:ext cx="837390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Какво е метода 5 „Защо“</a:t>
            </a:r>
            <a:r>
              <a:rPr lang="en-US" sz="4000" kern="0" dirty="0">
                <a:solidFill>
                  <a:srgbClr val="00338D"/>
                </a:solidFill>
              </a:rPr>
              <a:t>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3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5" name="Picture 4" descr="A close up of a persons hand&#10;&#10;Description automatically generated">
            <a:extLst>
              <a:ext uri="{FF2B5EF4-FFF2-40B4-BE49-F238E27FC236}">
                <a16:creationId xmlns:a16="http://schemas.microsoft.com/office/drawing/2014/main" id="{F9654B7C-E24A-4549-9A8D-5789DD2C9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504" y="2562288"/>
            <a:ext cx="2746812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29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1" y="4335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907733" y="2075934"/>
            <a:ext cx="8884217" cy="365760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ru-RU" sz="3200" kern="0" dirty="0" err="1">
                <a:solidFill>
                  <a:srgbClr val="55565A"/>
                </a:solidFill>
              </a:rPr>
              <a:t>Дефинирайте</a:t>
            </a:r>
            <a:r>
              <a:rPr lang="ru-RU" sz="3200" kern="0" dirty="0">
                <a:solidFill>
                  <a:srgbClr val="55565A"/>
                </a:solidFill>
              </a:rPr>
              <a:t> проблема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kern="0" dirty="0" err="1">
                <a:solidFill>
                  <a:srgbClr val="55565A"/>
                </a:solidFill>
              </a:rPr>
              <a:t>Попитайте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първото</a:t>
            </a:r>
            <a:r>
              <a:rPr lang="ru-RU" sz="3200" kern="0" dirty="0">
                <a:solidFill>
                  <a:srgbClr val="55565A"/>
                </a:solidFill>
              </a:rPr>
              <a:t> „</a:t>
            </a:r>
            <a:r>
              <a:rPr lang="ru-RU" sz="3200" kern="0" dirty="0" err="1">
                <a:solidFill>
                  <a:srgbClr val="55565A"/>
                </a:solidFill>
              </a:rPr>
              <a:t>Защо</a:t>
            </a:r>
            <a:r>
              <a:rPr lang="ru-RU" sz="3200" kern="0" dirty="0">
                <a:solidFill>
                  <a:srgbClr val="55565A"/>
                </a:solidFill>
              </a:rPr>
              <a:t>“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kern="0" dirty="0" err="1">
                <a:solidFill>
                  <a:srgbClr val="55565A"/>
                </a:solidFill>
              </a:rPr>
              <a:t>Попитайте</a:t>
            </a:r>
            <a:r>
              <a:rPr lang="ru-RU" sz="3200" kern="0" dirty="0">
                <a:solidFill>
                  <a:srgbClr val="55565A"/>
                </a:solidFill>
              </a:rPr>
              <a:t> „</a:t>
            </a:r>
            <a:r>
              <a:rPr lang="ru-RU" sz="3200" kern="0" dirty="0" err="1">
                <a:solidFill>
                  <a:srgbClr val="55565A"/>
                </a:solidFill>
              </a:rPr>
              <a:t>Защо</a:t>
            </a:r>
            <a:r>
              <a:rPr lang="ru-RU" sz="3200" kern="0" dirty="0">
                <a:solidFill>
                  <a:srgbClr val="55565A"/>
                </a:solidFill>
              </a:rPr>
              <a:t>“ </a:t>
            </a:r>
            <a:r>
              <a:rPr lang="ru-RU" sz="3200" kern="0" dirty="0" err="1">
                <a:solidFill>
                  <a:srgbClr val="55565A"/>
                </a:solidFill>
              </a:rPr>
              <a:t>още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четири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пъти</a:t>
            </a:r>
            <a:endParaRPr lang="ru-RU" sz="3200" kern="0" dirty="0">
              <a:solidFill>
                <a:srgbClr val="55565A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kern="0" dirty="0" err="1">
                <a:solidFill>
                  <a:srgbClr val="55565A"/>
                </a:solidFill>
              </a:rPr>
              <a:t>Потърсете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първопричините</a:t>
            </a:r>
            <a:r>
              <a:rPr lang="ru-RU" sz="3200" kern="0" dirty="0">
                <a:solidFill>
                  <a:srgbClr val="55565A"/>
                </a:solidFill>
              </a:rPr>
              <a:t>, </a:t>
            </a:r>
            <a:r>
              <a:rPr lang="ru-RU" sz="3200" kern="0" dirty="0" err="1">
                <a:solidFill>
                  <a:srgbClr val="55565A"/>
                </a:solidFill>
              </a:rPr>
              <a:t>определете</a:t>
            </a:r>
            <a:r>
              <a:rPr lang="ru-RU" sz="3200" kern="0" dirty="0">
                <a:solidFill>
                  <a:srgbClr val="55565A"/>
                </a:solidFill>
              </a:rPr>
              <a:t> и </a:t>
            </a:r>
            <a:r>
              <a:rPr lang="ru-RU" sz="3200" kern="0" dirty="0" err="1">
                <a:solidFill>
                  <a:srgbClr val="55565A"/>
                </a:solidFill>
              </a:rPr>
              <a:t>започнете</a:t>
            </a:r>
            <a:r>
              <a:rPr lang="ru-RU" sz="3200" kern="0" dirty="0">
                <a:solidFill>
                  <a:srgbClr val="55565A"/>
                </a:solidFill>
              </a:rPr>
              <a:t> да </a:t>
            </a:r>
            <a:r>
              <a:rPr lang="ru-RU" sz="3200" kern="0" dirty="0" err="1">
                <a:solidFill>
                  <a:srgbClr val="55565A"/>
                </a:solidFill>
              </a:rPr>
              <a:t>изпълнявате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оздравителни</a:t>
            </a:r>
            <a:r>
              <a:rPr lang="ru-RU" sz="3200" kern="0" dirty="0">
                <a:solidFill>
                  <a:srgbClr val="55565A"/>
                </a:solidFill>
              </a:rPr>
              <a:t> действия</a:t>
            </a:r>
            <a:endParaRPr lang="en-US" sz="1800" kern="0" dirty="0">
              <a:solidFill>
                <a:srgbClr val="55565A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029000" y="1557327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384854" y="898966"/>
            <a:ext cx="9650626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kern="0" dirty="0">
                <a:solidFill>
                  <a:srgbClr val="00338D"/>
                </a:solidFill>
              </a:rPr>
              <a:t>Как да използвате метода на 5-те „Защо“</a:t>
            </a:r>
            <a:endParaRPr lang="en-US" kern="0" dirty="0">
              <a:solidFill>
                <a:srgbClr val="00338D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4</a:t>
            </a:fld>
            <a:endParaRPr lang="en-US" sz="1000" dirty="0">
              <a:solidFill>
                <a:srgbClr val="0033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12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1" y="-80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219218" y="1864031"/>
            <a:ext cx="5894026" cy="3931288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200" kern="0" dirty="0" err="1">
                <a:solidFill>
                  <a:srgbClr val="55565A"/>
                </a:solidFill>
              </a:rPr>
              <a:t>Новият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ви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приятел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трябва</a:t>
            </a:r>
            <a:r>
              <a:rPr lang="ru-RU" sz="3200" kern="0" dirty="0">
                <a:solidFill>
                  <a:srgbClr val="55565A"/>
                </a:solidFill>
              </a:rPr>
              <a:t> да се </a:t>
            </a:r>
            <a:r>
              <a:rPr lang="ru-RU" sz="3200" kern="0" dirty="0" err="1">
                <a:solidFill>
                  <a:srgbClr val="55565A"/>
                </a:solidFill>
              </a:rPr>
              <a:t>срещне</a:t>
            </a:r>
            <a:r>
              <a:rPr lang="ru-RU" sz="3200" kern="0" dirty="0">
                <a:solidFill>
                  <a:srgbClr val="55565A"/>
                </a:solidFill>
              </a:rPr>
              <a:t> с вас, но </a:t>
            </a:r>
            <a:r>
              <a:rPr lang="ru-RU" sz="3200" kern="0" dirty="0" err="1">
                <a:solidFill>
                  <a:srgbClr val="55565A"/>
                </a:solidFill>
              </a:rPr>
              <a:t>закъснява</a:t>
            </a:r>
            <a:r>
              <a:rPr lang="ru-RU" sz="3200" kern="0" dirty="0">
                <a:solidFill>
                  <a:srgbClr val="55565A"/>
                </a:solidFill>
              </a:rPr>
              <a:t> за </a:t>
            </a:r>
            <a:r>
              <a:rPr lang="ru-RU" sz="3200" kern="0" dirty="0" err="1">
                <a:solidFill>
                  <a:srgbClr val="55565A"/>
                </a:solidFill>
              </a:rPr>
              <a:t>срещата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ви</a:t>
            </a:r>
            <a:r>
              <a:rPr lang="ru-RU" sz="3200" kern="0" dirty="0">
                <a:solidFill>
                  <a:srgbClr val="55565A"/>
                </a:solidFill>
              </a:rPr>
              <a:t>. </a:t>
            </a:r>
            <a:r>
              <a:rPr lang="ru-RU" sz="3200" kern="0" dirty="0" err="1">
                <a:solidFill>
                  <a:srgbClr val="55565A"/>
                </a:solidFill>
              </a:rPr>
              <a:t>Любопитни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сте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защо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закъснява</a:t>
            </a:r>
            <a:r>
              <a:rPr lang="ru-RU" sz="3200" kern="0" dirty="0">
                <a:solidFill>
                  <a:srgbClr val="55565A"/>
                </a:solidFill>
              </a:rPr>
              <a:t>, </a:t>
            </a:r>
            <a:r>
              <a:rPr lang="ru-RU" sz="3200" kern="0" dirty="0" err="1">
                <a:solidFill>
                  <a:srgbClr val="55565A"/>
                </a:solidFill>
              </a:rPr>
              <a:t>затова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започвате</a:t>
            </a:r>
            <a:r>
              <a:rPr lang="ru-RU" sz="3200" kern="0" dirty="0">
                <a:solidFill>
                  <a:srgbClr val="55565A"/>
                </a:solidFill>
              </a:rPr>
              <a:t> да </a:t>
            </a:r>
            <a:r>
              <a:rPr lang="ru-RU" sz="3200" kern="0" dirty="0" err="1">
                <a:solidFill>
                  <a:srgbClr val="55565A"/>
                </a:solidFill>
              </a:rPr>
              <a:t>му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задавате</a:t>
            </a:r>
            <a:r>
              <a:rPr lang="ru-RU" sz="3200" kern="0" dirty="0">
                <a:solidFill>
                  <a:srgbClr val="55565A"/>
                </a:solidFill>
              </a:rPr>
              <a:t> </a:t>
            </a:r>
            <a:r>
              <a:rPr lang="ru-RU" sz="3200" kern="0" dirty="0" err="1">
                <a:solidFill>
                  <a:srgbClr val="55565A"/>
                </a:solidFill>
              </a:rPr>
              <a:t>въпроси</a:t>
            </a:r>
            <a:r>
              <a:rPr lang="ru-RU" sz="3200" kern="0" dirty="0">
                <a:solidFill>
                  <a:srgbClr val="55565A"/>
                </a:solidFill>
              </a:rPr>
              <a:t>.</a:t>
            </a:r>
            <a:endParaRPr lang="en-US" sz="3200" kern="0" dirty="0">
              <a:solidFill>
                <a:srgbClr val="55565A"/>
              </a:solidFill>
            </a:endParaRPr>
          </a:p>
          <a:p>
            <a:endParaRPr lang="en-US" sz="3200" kern="0" dirty="0">
              <a:solidFill>
                <a:srgbClr val="55565A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347783" y="809160"/>
            <a:ext cx="984421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kern="0" dirty="0">
                <a:solidFill>
                  <a:srgbClr val="00338D"/>
                </a:solidFill>
              </a:rPr>
              <a:t>Проблем - </a:t>
            </a:r>
            <a:r>
              <a:rPr lang="ru-RU" kern="0" dirty="0" err="1">
                <a:solidFill>
                  <a:srgbClr val="00338D"/>
                </a:solidFill>
              </a:rPr>
              <a:t>Вашият</a:t>
            </a:r>
            <a:r>
              <a:rPr lang="ru-RU" kern="0" dirty="0">
                <a:solidFill>
                  <a:srgbClr val="00338D"/>
                </a:solidFill>
              </a:rPr>
              <a:t> нов </a:t>
            </a:r>
            <a:r>
              <a:rPr lang="ru-RU" kern="0" dirty="0" err="1">
                <a:solidFill>
                  <a:srgbClr val="00338D"/>
                </a:solidFill>
              </a:rPr>
              <a:t>приятел</a:t>
            </a:r>
            <a:r>
              <a:rPr lang="ru-RU" kern="0" dirty="0">
                <a:solidFill>
                  <a:srgbClr val="00338D"/>
                </a:solidFill>
              </a:rPr>
              <a:t> </a:t>
            </a:r>
            <a:r>
              <a:rPr lang="ru-RU" kern="0" dirty="0" err="1">
                <a:solidFill>
                  <a:srgbClr val="00338D"/>
                </a:solidFill>
              </a:rPr>
              <a:t>закъснява</a:t>
            </a:r>
            <a:endParaRPr lang="en-US" kern="0" dirty="0">
              <a:solidFill>
                <a:srgbClr val="00338D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5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1026" name="Picture 2" descr="Image result for sleeping&quot;">
            <a:extLst>
              <a:ext uri="{FF2B5EF4-FFF2-40B4-BE49-F238E27FC236}">
                <a16:creationId xmlns:a16="http://schemas.microsoft.com/office/drawing/2014/main" id="{0403BE5E-45C4-47F9-A8AA-4805B8DFA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679" y="2419148"/>
            <a:ext cx="3576320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991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824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6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1016063" y="1607737"/>
            <a:ext cx="10159874" cy="421229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закъсня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будилникът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ти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не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звънна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будилникът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ти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нямаше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захранване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не смени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батерията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нямаше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резервни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батерии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lang="en-US" sz="1800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1137330" y="142071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1027265" y="705960"/>
            <a:ext cx="10509891" cy="65575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4000" kern="0" dirty="0">
                <a:solidFill>
                  <a:srgbClr val="00338D"/>
                </a:solidFill>
              </a:rPr>
              <a:t>5 „</a:t>
            </a:r>
            <a:r>
              <a:rPr lang="ru-RU" sz="4000" kern="0" dirty="0" err="1">
                <a:solidFill>
                  <a:srgbClr val="00338D"/>
                </a:solidFill>
              </a:rPr>
              <a:t>Защо</a:t>
            </a:r>
            <a:r>
              <a:rPr lang="ru-RU" sz="4000" kern="0" dirty="0">
                <a:solidFill>
                  <a:srgbClr val="00338D"/>
                </a:solidFill>
              </a:rPr>
              <a:t>“, </a:t>
            </a:r>
            <a:r>
              <a:rPr lang="ru-RU" sz="4000" kern="0" dirty="0" err="1">
                <a:solidFill>
                  <a:srgbClr val="00338D"/>
                </a:solidFill>
              </a:rPr>
              <a:t>които</a:t>
            </a:r>
            <a:r>
              <a:rPr lang="ru-RU" sz="4000" kern="0" dirty="0">
                <a:solidFill>
                  <a:srgbClr val="00338D"/>
                </a:solidFill>
              </a:rPr>
              <a:t> да </a:t>
            </a:r>
            <a:r>
              <a:rPr lang="ru-RU" sz="4000" kern="0" dirty="0" err="1">
                <a:solidFill>
                  <a:srgbClr val="00338D"/>
                </a:solidFill>
              </a:rPr>
              <a:t>зададете</a:t>
            </a:r>
            <a:r>
              <a:rPr lang="ru-RU" sz="4000" kern="0" dirty="0">
                <a:solidFill>
                  <a:srgbClr val="00338D"/>
                </a:solidFill>
              </a:rPr>
              <a:t> на приятеля си</a:t>
            </a:r>
            <a:endParaRPr lang="en-US" sz="4000" kern="0" dirty="0">
              <a:solidFill>
                <a:srgbClr val="0033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682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7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1081857" y="677833"/>
            <a:ext cx="10545851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Намиране на решение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sp>
        <p:nvSpPr>
          <p:cNvPr id="10" name="Body Copy">
            <a:extLst>
              <a:ext uri="{FF2B5EF4-FFF2-40B4-BE49-F238E27FC236}">
                <a16:creationId xmlns:a16="http://schemas.microsoft.com/office/drawing/2014/main" id="{8D90BC80-92EA-4B33-9E1B-E48A88C0F223}"/>
              </a:ext>
            </a:extLst>
          </p:cNvPr>
          <p:cNvSpPr txBox="1">
            <a:spLocks/>
          </p:cNvSpPr>
          <p:nvPr/>
        </p:nvSpPr>
        <p:spPr>
          <a:xfrm>
            <a:off x="1137330" y="1544608"/>
            <a:ext cx="9254445" cy="452256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Защото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будилникът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не е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звъннал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Защото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не е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имал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захранване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Защото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батерията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не е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работела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Защото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той не е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имал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резервни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батерии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Защото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забравил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да си купи нови </a:t>
            </a:r>
            <a:r>
              <a:rPr lang="ru-RU" sz="3200" b="1" kern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батерии</a:t>
            </a:r>
            <a:r>
              <a:rPr lang="ru-RU" sz="3200" b="1" kern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3200" b="1" kern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Yellow Bar">
            <a:extLst>
              <a:ext uri="{FF2B5EF4-FFF2-40B4-BE49-F238E27FC236}">
                <a16:creationId xmlns:a16="http://schemas.microsoft.com/office/drawing/2014/main" id="{C8157F83-6C13-4B22-AC32-B6C322258945}"/>
              </a:ext>
            </a:extLst>
          </p:cNvPr>
          <p:cNvSpPr/>
          <p:nvPr/>
        </p:nvSpPr>
        <p:spPr>
          <a:xfrm>
            <a:off x="1137330" y="1420716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113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998289" y="-14191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752774" y="1856534"/>
            <a:ext cx="5779047" cy="408814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000" kern="0" dirty="0" err="1">
                <a:solidFill>
                  <a:srgbClr val="55565A"/>
                </a:solidFill>
              </a:rPr>
              <a:t>Когато</a:t>
            </a:r>
            <a:r>
              <a:rPr lang="ru-RU" sz="3000" kern="0" dirty="0">
                <a:solidFill>
                  <a:srgbClr val="55565A"/>
                </a:solidFill>
              </a:rPr>
              <a:t> </a:t>
            </a:r>
            <a:r>
              <a:rPr lang="ru-RU" sz="3000" kern="0" dirty="0" err="1">
                <a:solidFill>
                  <a:srgbClr val="55565A"/>
                </a:solidFill>
              </a:rPr>
              <a:t>задавате</a:t>
            </a:r>
            <a:r>
              <a:rPr lang="ru-RU" sz="3000" kern="0" dirty="0">
                <a:solidFill>
                  <a:srgbClr val="55565A"/>
                </a:solidFill>
              </a:rPr>
              <a:t> </a:t>
            </a:r>
            <a:r>
              <a:rPr lang="ru-RU" sz="3000" kern="0" dirty="0" err="1">
                <a:solidFill>
                  <a:srgbClr val="55565A"/>
                </a:solidFill>
              </a:rPr>
              <a:t>въпроси</a:t>
            </a:r>
            <a:r>
              <a:rPr lang="ru-RU" sz="3000" kern="0" dirty="0">
                <a:solidFill>
                  <a:srgbClr val="55565A"/>
                </a:solidFill>
              </a:rPr>
              <a:t> „</a:t>
            </a:r>
            <a:r>
              <a:rPr lang="ru-RU" sz="3000" kern="0" dirty="0" err="1">
                <a:solidFill>
                  <a:srgbClr val="55565A"/>
                </a:solidFill>
              </a:rPr>
              <a:t>Защо</a:t>
            </a:r>
            <a:r>
              <a:rPr lang="ru-RU" sz="3000" kern="0" dirty="0">
                <a:solidFill>
                  <a:srgbClr val="55565A"/>
                </a:solidFill>
              </a:rPr>
              <a:t>“, </a:t>
            </a:r>
            <a:r>
              <a:rPr lang="ru-RU" sz="3000" kern="0" dirty="0" err="1">
                <a:solidFill>
                  <a:srgbClr val="55565A"/>
                </a:solidFill>
              </a:rPr>
              <a:t>правете</a:t>
            </a:r>
            <a:r>
              <a:rPr lang="ru-RU" sz="3000" kern="0" dirty="0">
                <a:solidFill>
                  <a:srgbClr val="55565A"/>
                </a:solidFill>
              </a:rPr>
              <a:t> </a:t>
            </a:r>
            <a:r>
              <a:rPr lang="ru-RU" sz="3000" kern="0" dirty="0" err="1">
                <a:solidFill>
                  <a:srgbClr val="55565A"/>
                </a:solidFill>
              </a:rPr>
              <a:t>го</a:t>
            </a:r>
            <a:r>
              <a:rPr lang="ru-RU" sz="3000" kern="0" dirty="0">
                <a:solidFill>
                  <a:srgbClr val="55565A"/>
                </a:solidFill>
              </a:rPr>
              <a:t> по </a:t>
            </a:r>
            <a:r>
              <a:rPr lang="ru-RU" sz="3000" kern="0" dirty="0" err="1">
                <a:solidFill>
                  <a:srgbClr val="55565A"/>
                </a:solidFill>
              </a:rPr>
              <a:t>приятелски</a:t>
            </a:r>
            <a:r>
              <a:rPr lang="ru-RU" sz="3000" kern="0" dirty="0">
                <a:solidFill>
                  <a:srgbClr val="55565A"/>
                </a:solidFill>
              </a:rPr>
              <a:t> и </a:t>
            </a:r>
            <a:r>
              <a:rPr lang="bg-BG" sz="3000" kern="0" dirty="0">
                <a:solidFill>
                  <a:srgbClr val="55565A"/>
                </a:solidFill>
              </a:rPr>
              <a:t>предразполагащ </a:t>
            </a:r>
            <a:r>
              <a:rPr lang="ru-RU" sz="3000" kern="0" dirty="0">
                <a:solidFill>
                  <a:srgbClr val="55565A"/>
                </a:solidFill>
              </a:rPr>
              <a:t>начин.</a:t>
            </a:r>
          </a:p>
          <a:p>
            <a:r>
              <a:rPr lang="ru-RU" sz="3000" kern="0" dirty="0">
                <a:solidFill>
                  <a:srgbClr val="55565A"/>
                </a:solidFill>
              </a:rPr>
              <a:t>Може да е притеснително за другите, ако за кратко време им зададете множество въпроси</a:t>
            </a:r>
            <a:r>
              <a:rPr lang="en-US" sz="3000" kern="0" dirty="0">
                <a:solidFill>
                  <a:srgbClr val="55565A"/>
                </a:solidFill>
              </a:rPr>
              <a:t>.</a:t>
            </a:r>
            <a:endParaRPr lang="en-US" sz="3200" kern="0" dirty="0">
              <a:solidFill>
                <a:srgbClr val="55565A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661759" y="813967"/>
            <a:ext cx="9114229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4000" kern="0" dirty="0" err="1">
                <a:solidFill>
                  <a:srgbClr val="00338D"/>
                </a:solidFill>
              </a:rPr>
              <a:t>Съвети</a:t>
            </a:r>
            <a:r>
              <a:rPr lang="ru-RU" sz="4000" kern="0" dirty="0">
                <a:solidFill>
                  <a:srgbClr val="00338D"/>
                </a:solidFill>
              </a:rPr>
              <a:t> за </a:t>
            </a:r>
            <a:r>
              <a:rPr lang="ru-RU" sz="4000" kern="0" dirty="0" err="1">
                <a:solidFill>
                  <a:srgbClr val="00338D"/>
                </a:solidFill>
              </a:rPr>
              <a:t>задаване</a:t>
            </a:r>
            <a:r>
              <a:rPr lang="ru-RU" sz="4000" kern="0" dirty="0">
                <a:solidFill>
                  <a:srgbClr val="00338D"/>
                </a:solidFill>
              </a:rPr>
              <a:t> на </a:t>
            </a:r>
            <a:r>
              <a:rPr lang="ru-RU" sz="4000" kern="0" dirty="0" err="1">
                <a:solidFill>
                  <a:srgbClr val="00338D"/>
                </a:solidFill>
              </a:rPr>
              <a:t>въпроси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8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2" name="Picture 2" descr="Image result for image of older people conversation">
            <a:extLst>
              <a:ext uri="{FF2B5EF4-FFF2-40B4-BE49-F238E27FC236}">
                <a16:creationId xmlns:a16="http://schemas.microsoft.com/office/drawing/2014/main" id="{32D70376-5F20-47CB-ADB8-B4B129FD5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047" y="2150657"/>
            <a:ext cx="3383953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301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- Image">
            <a:extLst>
              <a:ext uri="{FF2B5EF4-FFF2-40B4-BE49-F238E27FC236}">
                <a16:creationId xmlns:a16="http://schemas.microsoft.com/office/drawing/2014/main" id="{8BB30BA4-CC00-0C41-BC3E-81481A35DC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" t="9867" r="630" b="67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ackground - Overlay">
            <a:extLst>
              <a:ext uri="{FF2B5EF4-FFF2-40B4-BE49-F238E27FC236}">
                <a16:creationId xmlns:a16="http://schemas.microsoft.com/office/drawing/2014/main" id="{57A097A5-E818-E049-8FDC-E004EF8747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83479473-9EF7-934F-8036-05F8F4131C6D}"/>
              </a:ext>
            </a:extLst>
          </p:cNvPr>
          <p:cNvSpPr txBox="1">
            <a:spLocks/>
          </p:cNvSpPr>
          <p:nvPr/>
        </p:nvSpPr>
        <p:spPr>
          <a:xfrm>
            <a:off x="1297460" y="2600999"/>
            <a:ext cx="10083114" cy="656551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bg-BG" dirty="0"/>
              <a:t>Прилагане на метода на 5-те „Защо“</a:t>
            </a:r>
            <a:endParaRPr lang="en-US" dirty="0"/>
          </a:p>
        </p:txBody>
      </p:sp>
      <p:sp>
        <p:nvSpPr>
          <p:cNvPr id="5" name="Yellow Bar">
            <a:extLst>
              <a:ext uri="{FF2B5EF4-FFF2-40B4-BE49-F238E27FC236}">
                <a16:creationId xmlns:a16="http://schemas.microsoft.com/office/drawing/2014/main" id="{04EC0EED-33A8-9346-B2E9-91432F1BB78F}"/>
              </a:ext>
            </a:extLst>
          </p:cNvPr>
          <p:cNvSpPr/>
          <p:nvPr/>
        </p:nvSpPr>
        <p:spPr>
          <a:xfrm>
            <a:off x="5370871" y="3343275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Page Number - White">
            <a:extLst>
              <a:ext uri="{FF2B5EF4-FFF2-40B4-BE49-F238E27FC236}">
                <a16:creationId xmlns:a16="http://schemas.microsoft.com/office/drawing/2014/main" id="{F8F7C60F-FA98-9D49-B929-50B5CCDD5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9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FD43B3-3340-684D-889C-51B99200D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94FFC11-E11E-0F41-9FCC-C3CEECD6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1" y="457200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68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1" y="-80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236572" y="1500739"/>
            <a:ext cx="9823623" cy="211800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2800" kern="0" dirty="0">
                <a:solidFill>
                  <a:srgbClr val="55565A"/>
                </a:solidFill>
              </a:rPr>
              <a:t>Клуб във вашата зона/регион е загубил 4 нови членове тази година. </a:t>
            </a:r>
            <a:r>
              <a:rPr lang="ru-RU" sz="2800" kern="0" dirty="0" err="1">
                <a:solidFill>
                  <a:srgbClr val="55565A"/>
                </a:solidFill>
              </a:rPr>
              <a:t>Решавате</a:t>
            </a:r>
            <a:r>
              <a:rPr lang="ru-RU" sz="2800" kern="0" dirty="0">
                <a:solidFill>
                  <a:srgbClr val="55565A"/>
                </a:solidFill>
              </a:rPr>
              <a:t> да се </a:t>
            </a:r>
            <a:r>
              <a:rPr lang="ru-RU" sz="2800" kern="0" dirty="0" err="1">
                <a:solidFill>
                  <a:srgbClr val="55565A"/>
                </a:solidFill>
              </a:rPr>
              <a:t>свържете</a:t>
            </a:r>
            <a:r>
              <a:rPr lang="ru-RU" sz="2800" kern="0" dirty="0">
                <a:solidFill>
                  <a:srgbClr val="55565A"/>
                </a:solidFill>
              </a:rPr>
              <a:t> с хора от </a:t>
            </a:r>
            <a:r>
              <a:rPr lang="ru-RU" sz="2800" kern="0" dirty="0" err="1">
                <a:solidFill>
                  <a:srgbClr val="55565A"/>
                </a:solidFill>
              </a:rPr>
              <a:t>този</a:t>
            </a:r>
            <a:r>
              <a:rPr lang="ru-RU" sz="2800" kern="0" dirty="0">
                <a:solidFill>
                  <a:srgbClr val="55565A"/>
                </a:solidFill>
              </a:rPr>
              <a:t> клуб, за да получите </a:t>
            </a:r>
            <a:r>
              <a:rPr lang="ru-RU" sz="2800" kern="0" dirty="0" err="1">
                <a:solidFill>
                  <a:srgbClr val="55565A"/>
                </a:solidFill>
              </a:rPr>
              <a:t>повече</a:t>
            </a:r>
            <a:r>
              <a:rPr lang="ru-RU" sz="2800" kern="0" dirty="0">
                <a:solidFill>
                  <a:srgbClr val="55565A"/>
                </a:solidFill>
              </a:rPr>
              <a:t> информация. </a:t>
            </a:r>
            <a:r>
              <a:rPr lang="ru-RU" sz="2800" kern="0" dirty="0" err="1">
                <a:solidFill>
                  <a:srgbClr val="55565A"/>
                </a:solidFill>
              </a:rPr>
              <a:t>Прочетете</a:t>
            </a:r>
            <a:r>
              <a:rPr lang="ru-RU" sz="2800" kern="0" dirty="0">
                <a:solidFill>
                  <a:srgbClr val="55565A"/>
                </a:solidFill>
              </a:rPr>
              <a:t> казуса на </a:t>
            </a:r>
            <a:r>
              <a:rPr lang="ru-RU" sz="2800" b="1" kern="0" dirty="0" err="1">
                <a:solidFill>
                  <a:srgbClr val="55565A"/>
                </a:solidFill>
              </a:rPr>
              <a:t>страници</a:t>
            </a:r>
            <a:r>
              <a:rPr lang="ru-RU" sz="2800" b="1" kern="0" dirty="0">
                <a:solidFill>
                  <a:srgbClr val="55565A"/>
                </a:solidFill>
              </a:rPr>
              <a:t> 3 - 4 </a:t>
            </a:r>
            <a:r>
              <a:rPr lang="ru-RU" sz="2800" kern="0" dirty="0">
                <a:solidFill>
                  <a:srgbClr val="55565A"/>
                </a:solidFill>
              </a:rPr>
              <a:t>от </a:t>
            </a:r>
            <a:r>
              <a:rPr lang="ru-RU" sz="2800" kern="0" dirty="0" err="1">
                <a:solidFill>
                  <a:srgbClr val="55565A"/>
                </a:solidFill>
              </a:rPr>
              <a:t>вашето</a:t>
            </a:r>
            <a:r>
              <a:rPr lang="ru-RU" sz="2800" kern="0" dirty="0">
                <a:solidFill>
                  <a:srgbClr val="55565A"/>
                </a:solidFill>
              </a:rPr>
              <a:t> </a:t>
            </a:r>
            <a:r>
              <a:rPr lang="ru-RU" sz="2800" kern="0" dirty="0" err="1">
                <a:solidFill>
                  <a:srgbClr val="55565A"/>
                </a:solidFill>
              </a:rPr>
              <a:t>ръководство</a:t>
            </a:r>
            <a:r>
              <a:rPr lang="ru-RU" sz="2800" kern="0" dirty="0">
                <a:solidFill>
                  <a:srgbClr val="55565A"/>
                </a:solidFill>
              </a:rPr>
              <a:t> за </a:t>
            </a:r>
            <a:r>
              <a:rPr lang="ru-RU" sz="2800" kern="0" dirty="0" err="1">
                <a:solidFill>
                  <a:srgbClr val="55565A"/>
                </a:solidFill>
              </a:rPr>
              <a:t>участници</a:t>
            </a:r>
            <a:r>
              <a:rPr lang="ru-RU" sz="2800" kern="0" dirty="0">
                <a:solidFill>
                  <a:srgbClr val="55565A"/>
                </a:solidFill>
              </a:rPr>
              <a:t>, за да видите </a:t>
            </a:r>
            <a:r>
              <a:rPr lang="ru-RU" sz="2800" kern="0" dirty="0" err="1">
                <a:solidFill>
                  <a:srgbClr val="55565A"/>
                </a:solidFill>
              </a:rPr>
              <a:t>какво</a:t>
            </a:r>
            <a:r>
              <a:rPr lang="ru-RU" sz="2800" kern="0" dirty="0">
                <a:solidFill>
                  <a:srgbClr val="55565A"/>
                </a:solidFill>
              </a:rPr>
              <a:t> </a:t>
            </a:r>
            <a:r>
              <a:rPr lang="ru-RU" sz="2800" kern="0" dirty="0" err="1">
                <a:solidFill>
                  <a:srgbClr val="55565A"/>
                </a:solidFill>
              </a:rPr>
              <a:t>са</a:t>
            </a:r>
            <a:r>
              <a:rPr lang="ru-RU" sz="2800" kern="0" dirty="0">
                <a:solidFill>
                  <a:srgbClr val="55565A"/>
                </a:solidFill>
              </a:rPr>
              <a:t> казали.</a:t>
            </a:r>
            <a:endParaRPr lang="en-US" sz="1800" kern="0" dirty="0">
              <a:solidFill>
                <a:srgbClr val="55565A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029000" y="1405506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918935" y="696136"/>
            <a:ext cx="837390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Казус: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10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88990E4B-284A-4D14-A95A-6F5EE00B9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3" r="2778"/>
          <a:stretch/>
        </p:blipFill>
        <p:spPr bwMode="auto">
          <a:xfrm>
            <a:off x="6391276" y="4023524"/>
            <a:ext cx="1227065" cy="170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e the source image">
            <a:extLst>
              <a:ext uri="{FF2B5EF4-FFF2-40B4-BE49-F238E27FC236}">
                <a16:creationId xmlns:a16="http://schemas.microsoft.com/office/drawing/2014/main" id="{B9787492-7653-4EF0-97A2-0A8AC793A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108" y="4023524"/>
            <a:ext cx="1289533" cy="170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295B6A3-6A91-45BB-85DA-1EA2B52156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5" r="12425"/>
          <a:stretch/>
        </p:blipFill>
        <p:spPr bwMode="auto">
          <a:xfrm>
            <a:off x="3123565" y="4023524"/>
            <a:ext cx="1329944" cy="170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ACC7B1-440B-4757-8DA6-F46F0437BFDA}"/>
              </a:ext>
            </a:extLst>
          </p:cNvPr>
          <p:cNvSpPr txBox="1"/>
          <p:nvPr/>
        </p:nvSpPr>
        <p:spPr>
          <a:xfrm>
            <a:off x="2552135" y="5779961"/>
            <a:ext cx="2472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Елена - президент </a:t>
            </a:r>
          </a:p>
          <a:p>
            <a:pPr algn="ctr"/>
            <a:r>
              <a:rPr lang="bg-BG" b="1" dirty="0"/>
              <a:t>на клуба</a:t>
            </a:r>
            <a:endParaRPr lang="en-US" b="1" dirty="0"/>
          </a:p>
          <a:p>
            <a:pPr algn="ctr"/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5972ED-4774-4C40-8208-0BE10DEDD16B}"/>
              </a:ext>
            </a:extLst>
          </p:cNvPr>
          <p:cNvSpPr txBox="1"/>
          <p:nvPr/>
        </p:nvSpPr>
        <p:spPr>
          <a:xfrm>
            <a:off x="6096000" y="5785816"/>
            <a:ext cx="1812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Марияна – член на клуба</a:t>
            </a:r>
            <a:endParaRPr lang="en-US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42202F-2C0D-4C1D-87EF-693F3FB5694F}"/>
              </a:ext>
            </a:extLst>
          </p:cNvPr>
          <p:cNvSpPr txBox="1"/>
          <p:nvPr/>
        </p:nvSpPr>
        <p:spPr>
          <a:xfrm>
            <a:off x="9188532" y="5786356"/>
            <a:ext cx="2012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Радо - нов член на клуба </a:t>
            </a:r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693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-38160" y="-30823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14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11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5530928" y="475177"/>
            <a:ext cx="5418963" cy="102791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Упражнение</a:t>
            </a:r>
            <a:r>
              <a:rPr lang="en-US" kern="0" dirty="0">
                <a:solidFill>
                  <a:srgbClr val="0A5496"/>
                </a:solidFill>
                <a:latin typeface="Arial" charset="0"/>
                <a:cs typeface="Arial" charset="0"/>
              </a:rPr>
              <a:t/>
            </a:r>
            <a:br>
              <a:rPr lang="en-US" kern="0" dirty="0">
                <a:solidFill>
                  <a:srgbClr val="0A5496"/>
                </a:solidFill>
                <a:latin typeface="Arial" charset="0"/>
                <a:cs typeface="Arial" charset="0"/>
              </a:rPr>
            </a:br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Казус </a:t>
            </a:r>
            <a:r>
              <a:rPr lang="en-US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5 </a:t>
            </a:r>
            <a:r>
              <a:rPr lang="bg-BG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„Защо“ </a:t>
            </a:r>
            <a:endParaRPr lang="en-US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3200" kern="0" dirty="0">
              <a:solidFill>
                <a:srgbClr val="00338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6856" y="5720867"/>
            <a:ext cx="896741" cy="84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67A00-C32E-4669-8EAD-242B80A1B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61" y="1881942"/>
            <a:ext cx="3942895" cy="23265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E84104-2064-4E0A-8BC4-313BE757A90C}"/>
              </a:ext>
            </a:extLst>
          </p:cNvPr>
          <p:cNvSpPr txBox="1"/>
          <p:nvPr/>
        </p:nvSpPr>
        <p:spPr>
          <a:xfrm>
            <a:off x="-28516" y="4239291"/>
            <a:ext cx="40815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i="1" dirty="0" err="1"/>
              <a:t>Отидете</a:t>
            </a:r>
            <a:r>
              <a:rPr lang="ru-RU" sz="1500" b="1" i="1" dirty="0"/>
              <a:t> на </a:t>
            </a:r>
            <a:r>
              <a:rPr lang="ru-RU" sz="1500" b="1" i="1" dirty="0">
                <a:solidFill>
                  <a:srgbClr val="FF0000"/>
                </a:solidFill>
              </a:rPr>
              <a:t>страница 3 - 6</a:t>
            </a:r>
            <a:r>
              <a:rPr lang="ru-RU" sz="1500" b="1" i="1" dirty="0"/>
              <a:t> в </a:t>
            </a:r>
            <a:r>
              <a:rPr lang="ru-RU" sz="1500" b="1" i="1" dirty="0" err="1"/>
              <a:t>ръководството</a:t>
            </a:r>
            <a:r>
              <a:rPr lang="ru-RU" sz="1500" b="1" i="1" dirty="0"/>
              <a:t> за </a:t>
            </a:r>
            <a:r>
              <a:rPr lang="ru-RU" sz="1500" b="1" i="1" dirty="0" err="1"/>
              <a:t>участници</a:t>
            </a:r>
            <a:r>
              <a:rPr lang="ru-RU" sz="1500" b="1" i="1" dirty="0"/>
              <a:t>.</a:t>
            </a:r>
          </a:p>
          <a:p>
            <a:r>
              <a:rPr lang="ru-RU" sz="1500" b="1" i="1" dirty="0" err="1"/>
              <a:t>Имате</a:t>
            </a:r>
            <a:r>
              <a:rPr lang="ru-RU" sz="1500" b="1" i="1" dirty="0"/>
              <a:t> 10 </a:t>
            </a:r>
            <a:r>
              <a:rPr lang="ru-RU" sz="1500" b="1" i="1" dirty="0" err="1"/>
              <a:t>минути</a:t>
            </a:r>
            <a:r>
              <a:rPr lang="ru-RU" sz="1500" b="1" i="1" dirty="0"/>
              <a:t>, за да </a:t>
            </a:r>
            <a:r>
              <a:rPr lang="ru-RU" sz="1500" b="1" i="1" dirty="0" err="1"/>
              <a:t>изпълните</a:t>
            </a:r>
            <a:r>
              <a:rPr lang="ru-RU" sz="1500" b="1" i="1" dirty="0"/>
              <a:t> </a:t>
            </a:r>
            <a:r>
              <a:rPr lang="ru-RU" sz="1500" b="1" i="1" dirty="0" err="1"/>
              <a:t>задачата</a:t>
            </a:r>
            <a:r>
              <a:rPr lang="ru-RU" sz="1500" b="1" i="1" dirty="0"/>
              <a:t>.</a:t>
            </a:r>
            <a:endParaRPr lang="en-US" sz="1500" b="1" i="1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632B4B8-D3FE-4823-9D54-69D45052947E}"/>
              </a:ext>
            </a:extLst>
          </p:cNvPr>
          <p:cNvSpPr txBox="1">
            <a:spLocks/>
          </p:cNvSpPr>
          <p:nvPr/>
        </p:nvSpPr>
        <p:spPr>
          <a:xfrm>
            <a:off x="4479318" y="1635609"/>
            <a:ext cx="7522182" cy="411863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/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Отидете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страници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3 - 4 от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ръководството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участници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прочетете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казуса.</a:t>
            </a:r>
          </a:p>
          <a:p>
            <a:pPr marL="342900" indent="-342900"/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Работете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участниците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от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вашата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маса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, за да отговорите на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въпросите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5 „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Защо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“ на страница 5.</a:t>
            </a:r>
          </a:p>
          <a:p>
            <a:pPr marL="342900" indent="-342900"/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Използвайте отговорите си от въпросите 5 „Защо“ на страница 5, за да отговорите с решения на страница 6.</a:t>
            </a:r>
          </a:p>
          <a:p>
            <a:pPr marL="342900" indent="-342900"/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Бъдете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готови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споделите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резултатите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вашата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група</a:t>
            </a: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130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-3232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0" name="Background - Solid">
            <a:extLst>
              <a:ext uri="{FF2B5EF4-FFF2-40B4-BE49-F238E27FC236}">
                <a16:creationId xmlns:a16="http://schemas.microsoft.com/office/drawing/2014/main" id="{452DE08C-F2BF-A54D-B326-B04A101D8C30}"/>
              </a:ext>
            </a:extLst>
          </p:cNvPr>
          <p:cNvSpPr/>
          <p:nvPr/>
        </p:nvSpPr>
        <p:spPr>
          <a:xfrm>
            <a:off x="30481" y="3409247"/>
            <a:ext cx="2377440" cy="3448751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7" name="Background - Solid">
            <a:extLst>
              <a:ext uri="{FF2B5EF4-FFF2-40B4-BE49-F238E27FC236}">
                <a16:creationId xmlns:a16="http://schemas.microsoft.com/office/drawing/2014/main" id="{3ABBB681-35F2-E640-B821-4B731FF91872}"/>
              </a:ext>
            </a:extLst>
          </p:cNvPr>
          <p:cNvSpPr/>
          <p:nvPr/>
        </p:nvSpPr>
        <p:spPr>
          <a:xfrm>
            <a:off x="2436081" y="3409247"/>
            <a:ext cx="2468880" cy="3448751"/>
          </a:xfrm>
          <a:prstGeom prst="rect">
            <a:avLst/>
          </a:prstGeom>
          <a:solidFill>
            <a:srgbClr val="407C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8" name="Background - Solid">
            <a:extLst>
              <a:ext uri="{FF2B5EF4-FFF2-40B4-BE49-F238E27FC236}">
                <a16:creationId xmlns:a16="http://schemas.microsoft.com/office/drawing/2014/main" id="{C0A8A5F3-89AE-4044-85BB-A697E02A9A44}"/>
              </a:ext>
            </a:extLst>
          </p:cNvPr>
          <p:cNvSpPr/>
          <p:nvPr/>
        </p:nvSpPr>
        <p:spPr>
          <a:xfrm>
            <a:off x="4933121" y="3409247"/>
            <a:ext cx="2377440" cy="3448751"/>
          </a:xfrm>
          <a:prstGeom prst="rect">
            <a:avLst/>
          </a:prstGeom>
          <a:solidFill>
            <a:srgbClr val="FF5C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9" name="Background - Solid">
            <a:extLst>
              <a:ext uri="{FF2B5EF4-FFF2-40B4-BE49-F238E27FC236}">
                <a16:creationId xmlns:a16="http://schemas.microsoft.com/office/drawing/2014/main" id="{8955A863-4945-0940-9E42-DB7F1DB24754}"/>
              </a:ext>
            </a:extLst>
          </p:cNvPr>
          <p:cNvSpPr/>
          <p:nvPr/>
        </p:nvSpPr>
        <p:spPr>
          <a:xfrm>
            <a:off x="9838080" y="3409247"/>
            <a:ext cx="2377440" cy="344875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12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4632960" y="1846653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4513580" y="1061177"/>
            <a:ext cx="3164840" cy="89369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sz="4400" kern="0" dirty="0">
                <a:solidFill>
                  <a:schemeClr val="bg1"/>
                </a:solidFill>
              </a:rPr>
              <a:t>5 </a:t>
            </a:r>
            <a:r>
              <a:rPr lang="bg-BG" sz="4400" kern="0" dirty="0">
                <a:solidFill>
                  <a:schemeClr val="bg1"/>
                </a:solidFill>
              </a:rPr>
              <a:t>„Защо“</a:t>
            </a:r>
            <a:endParaRPr lang="en-US" sz="4400" kern="0" dirty="0">
              <a:solidFill>
                <a:schemeClr val="bg1"/>
              </a:solidFill>
            </a:endParaRPr>
          </a:p>
        </p:txBody>
      </p:sp>
      <p:sp>
        <p:nvSpPr>
          <p:cNvPr id="20" name="Body Copy">
            <a:extLst>
              <a:ext uri="{FF2B5EF4-FFF2-40B4-BE49-F238E27FC236}">
                <a16:creationId xmlns:a16="http://schemas.microsoft.com/office/drawing/2014/main" id="{9283FD6C-7DBF-7041-B27F-755487286E6C}"/>
              </a:ext>
            </a:extLst>
          </p:cNvPr>
          <p:cNvSpPr txBox="1">
            <a:spLocks/>
          </p:cNvSpPr>
          <p:nvPr/>
        </p:nvSpPr>
        <p:spPr>
          <a:xfrm>
            <a:off x="136852" y="3420780"/>
            <a:ext cx="2103120" cy="315943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spcBef>
                <a:spcPts val="0"/>
              </a:spcBef>
            </a:pPr>
            <a:r>
              <a:rPr lang="bg-BG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</a:t>
            </a:r>
            <a:r>
              <a:rPr 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en-US" sz="1800" kern="0" dirty="0">
                <a:solidFill>
                  <a:schemeClr val="bg1"/>
                </a:solidFill>
              </a:rPr>
              <a:t/>
            </a:r>
            <a:br>
              <a:rPr lang="en-US" sz="1800" kern="0" dirty="0">
                <a:solidFill>
                  <a:schemeClr val="bg1"/>
                </a:solidFill>
              </a:rPr>
            </a:br>
            <a:endParaRPr lang="en-US" sz="1800" kern="0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endParaRPr lang="en-US" sz="200" kern="0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bg-BG" kern="0" dirty="0">
                <a:solidFill>
                  <a:schemeClr val="bg1"/>
                </a:solidFill>
              </a:rPr>
              <a:t>Слаба ориентация за нови членове</a:t>
            </a:r>
            <a:endParaRPr lang="en-US" kern="0" dirty="0">
              <a:solidFill>
                <a:schemeClr val="bg1"/>
              </a:solidFill>
            </a:endParaRPr>
          </a:p>
        </p:txBody>
      </p:sp>
      <p:sp>
        <p:nvSpPr>
          <p:cNvPr id="21" name="Body Copy">
            <a:extLst>
              <a:ext uri="{FF2B5EF4-FFF2-40B4-BE49-F238E27FC236}">
                <a16:creationId xmlns:a16="http://schemas.microsoft.com/office/drawing/2014/main" id="{D25AA450-2FC6-294E-B094-F2FA3EE81BA9}"/>
              </a:ext>
            </a:extLst>
          </p:cNvPr>
          <p:cNvSpPr txBox="1">
            <a:spLocks/>
          </p:cNvSpPr>
          <p:nvPr/>
        </p:nvSpPr>
        <p:spPr>
          <a:xfrm>
            <a:off x="2604964" y="3412114"/>
            <a:ext cx="2108998" cy="2834479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bg-BG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</a:t>
            </a:r>
            <a:r>
              <a:rPr 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ctr"/>
            <a:endParaRPr lang="en-US" sz="1600" b="1" kern="0" dirty="0">
              <a:solidFill>
                <a:schemeClr val="bg1"/>
              </a:solidFill>
            </a:endParaRPr>
          </a:p>
          <a:p>
            <a:pPr algn="ctr"/>
            <a:r>
              <a:rPr lang="bg-BG" kern="0" dirty="0">
                <a:solidFill>
                  <a:schemeClr val="bg1"/>
                </a:solidFill>
              </a:rPr>
              <a:t>Никой не е поел отговорността да води ориентацията за нови членове</a:t>
            </a:r>
            <a:endParaRPr lang="en-US" kern="0" dirty="0">
              <a:solidFill>
                <a:schemeClr val="bg1"/>
              </a:solidFill>
            </a:endParaRPr>
          </a:p>
          <a:p>
            <a:pPr algn="ctr"/>
            <a:r>
              <a:rPr lang="en-US" sz="1800" kern="0" dirty="0">
                <a:solidFill>
                  <a:schemeClr val="bg1"/>
                </a:solidFill>
              </a:rPr>
              <a:t/>
            </a:r>
            <a:br>
              <a:rPr lang="en-US" sz="1800" kern="0" dirty="0">
                <a:solidFill>
                  <a:schemeClr val="bg1"/>
                </a:solidFill>
              </a:rPr>
            </a:br>
            <a:endParaRPr lang="en-US" sz="1800" kern="0" dirty="0">
              <a:solidFill>
                <a:schemeClr val="bg1"/>
              </a:solidFill>
            </a:endParaRPr>
          </a:p>
          <a:p>
            <a:pPr algn="ctr"/>
            <a:endParaRPr lang="en-US" sz="1800" kern="0" dirty="0">
              <a:solidFill>
                <a:schemeClr val="bg1"/>
              </a:solidFill>
            </a:endParaRPr>
          </a:p>
          <a:p>
            <a:pPr algn="ctr"/>
            <a:endParaRPr lang="en-US" sz="1600" kern="0" dirty="0">
              <a:solidFill>
                <a:schemeClr val="bg1"/>
              </a:solidFill>
            </a:endParaRPr>
          </a:p>
        </p:txBody>
      </p:sp>
      <p:pic>
        <p:nvPicPr>
          <p:cNvPr id="24" name="Emblem - White" descr="lionlogo_white.eps">
            <a:extLst>
              <a:ext uri="{FF2B5EF4-FFF2-40B4-BE49-F238E27FC236}">
                <a16:creationId xmlns:a16="http://schemas.microsoft.com/office/drawing/2014/main" id="{9AE6649F-1131-9D41-90B4-68ED8B5076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076" y="238060"/>
            <a:ext cx="829848" cy="809517"/>
          </a:xfrm>
          <a:prstGeom prst="rect">
            <a:avLst/>
          </a:prstGeom>
        </p:spPr>
      </p:pic>
      <p:sp>
        <p:nvSpPr>
          <p:cNvPr id="25" name="Background - Solid">
            <a:extLst>
              <a:ext uri="{FF2B5EF4-FFF2-40B4-BE49-F238E27FC236}">
                <a16:creationId xmlns:a16="http://schemas.microsoft.com/office/drawing/2014/main" id="{E3F4E911-D35A-4E47-8641-68647A9423EE}"/>
              </a:ext>
            </a:extLst>
          </p:cNvPr>
          <p:cNvSpPr/>
          <p:nvPr/>
        </p:nvSpPr>
        <p:spPr>
          <a:xfrm>
            <a:off x="7344961" y="3405308"/>
            <a:ext cx="2468880" cy="3448751"/>
          </a:xfrm>
          <a:prstGeom prst="rect">
            <a:avLst/>
          </a:prstGeom>
          <a:solidFill>
            <a:srgbClr val="954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26" name="Body Copy">
            <a:extLst>
              <a:ext uri="{FF2B5EF4-FFF2-40B4-BE49-F238E27FC236}">
                <a16:creationId xmlns:a16="http://schemas.microsoft.com/office/drawing/2014/main" id="{1F60FF47-35FA-4353-B53B-81398350B93D}"/>
              </a:ext>
            </a:extLst>
          </p:cNvPr>
          <p:cNvSpPr txBox="1">
            <a:spLocks/>
          </p:cNvSpPr>
          <p:nvPr/>
        </p:nvSpPr>
        <p:spPr>
          <a:xfrm>
            <a:off x="5067342" y="3430100"/>
            <a:ext cx="2108998" cy="2834479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bg-BG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</a:t>
            </a:r>
            <a:r>
              <a:rPr 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ctr"/>
            <a:r>
              <a:rPr lang="en-US" sz="1800" kern="0" dirty="0">
                <a:solidFill>
                  <a:schemeClr val="bg1"/>
                </a:solidFill>
              </a:rPr>
              <a:t/>
            </a:r>
            <a:br>
              <a:rPr lang="en-US" sz="1800" kern="0" dirty="0">
                <a:solidFill>
                  <a:schemeClr val="bg1"/>
                </a:solidFill>
              </a:rPr>
            </a:br>
            <a:r>
              <a:rPr lang="bg-BG" kern="0" dirty="0">
                <a:solidFill>
                  <a:schemeClr val="bg1"/>
                </a:solidFill>
              </a:rPr>
              <a:t>Новите членове са насочени да се запознаят с ориентацията предложена на сайта</a:t>
            </a:r>
            <a:endParaRPr lang="en-US" sz="1600" kern="0" dirty="0">
              <a:solidFill>
                <a:schemeClr val="bg1"/>
              </a:solidFill>
            </a:endParaRPr>
          </a:p>
        </p:txBody>
      </p:sp>
      <p:sp>
        <p:nvSpPr>
          <p:cNvPr id="27" name="Body Copy">
            <a:extLst>
              <a:ext uri="{FF2B5EF4-FFF2-40B4-BE49-F238E27FC236}">
                <a16:creationId xmlns:a16="http://schemas.microsoft.com/office/drawing/2014/main" id="{ACFCD810-D01B-4687-88BF-2A2885648980}"/>
              </a:ext>
            </a:extLst>
          </p:cNvPr>
          <p:cNvSpPr txBox="1">
            <a:spLocks/>
          </p:cNvSpPr>
          <p:nvPr/>
        </p:nvSpPr>
        <p:spPr>
          <a:xfrm>
            <a:off x="9972301" y="3433812"/>
            <a:ext cx="2108998" cy="2966913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bg-BG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</a:t>
            </a:r>
            <a:r>
              <a:rPr 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ctr"/>
            <a:endParaRPr lang="en-US" sz="1600" kern="0" dirty="0">
              <a:solidFill>
                <a:schemeClr val="bg1"/>
              </a:solidFill>
            </a:endParaRPr>
          </a:p>
          <a:p>
            <a:pPr algn="ctr"/>
            <a:r>
              <a:rPr lang="ru-RU" kern="0" dirty="0" err="1">
                <a:solidFill>
                  <a:schemeClr val="bg1"/>
                </a:solidFill>
              </a:rPr>
              <a:t>Новите</a:t>
            </a:r>
            <a:r>
              <a:rPr lang="ru-RU" kern="0" dirty="0">
                <a:solidFill>
                  <a:schemeClr val="bg1"/>
                </a:solidFill>
              </a:rPr>
              <a:t> </a:t>
            </a:r>
            <a:r>
              <a:rPr lang="ru-RU" kern="0" dirty="0" err="1">
                <a:solidFill>
                  <a:schemeClr val="bg1"/>
                </a:solidFill>
              </a:rPr>
              <a:t>членове</a:t>
            </a:r>
            <a:r>
              <a:rPr lang="ru-RU" kern="0" dirty="0">
                <a:solidFill>
                  <a:schemeClr val="bg1"/>
                </a:solidFill>
              </a:rPr>
              <a:t> се </a:t>
            </a:r>
            <a:r>
              <a:rPr lang="ru-RU" kern="0" dirty="0" err="1">
                <a:solidFill>
                  <a:schemeClr val="bg1"/>
                </a:solidFill>
              </a:rPr>
              <a:t>чувстват</a:t>
            </a:r>
            <a:r>
              <a:rPr lang="ru-RU" kern="0" dirty="0">
                <a:solidFill>
                  <a:schemeClr val="bg1"/>
                </a:solidFill>
              </a:rPr>
              <a:t> </a:t>
            </a:r>
            <a:r>
              <a:rPr lang="ru-RU" kern="0" dirty="0" err="1">
                <a:solidFill>
                  <a:schemeClr val="bg1"/>
                </a:solidFill>
              </a:rPr>
              <a:t>по-свързани</a:t>
            </a:r>
            <a:r>
              <a:rPr lang="ru-RU" kern="0" dirty="0">
                <a:solidFill>
                  <a:schemeClr val="bg1"/>
                </a:solidFill>
              </a:rPr>
              <a:t> с </a:t>
            </a:r>
            <a:r>
              <a:rPr lang="ru-RU" kern="0" dirty="0" err="1">
                <a:solidFill>
                  <a:schemeClr val="bg1"/>
                </a:solidFill>
              </a:rPr>
              <a:t>нашите</a:t>
            </a:r>
            <a:r>
              <a:rPr lang="ru-RU" kern="0" dirty="0">
                <a:solidFill>
                  <a:schemeClr val="bg1"/>
                </a:solidFill>
              </a:rPr>
              <a:t> </a:t>
            </a:r>
            <a:r>
              <a:rPr lang="ru-RU" kern="0" dirty="0" err="1">
                <a:solidFill>
                  <a:schemeClr val="bg1"/>
                </a:solidFill>
              </a:rPr>
              <a:t>каузи</a:t>
            </a:r>
            <a:r>
              <a:rPr lang="ru-RU" kern="0" dirty="0">
                <a:solidFill>
                  <a:schemeClr val="bg1"/>
                </a:solidFill>
              </a:rPr>
              <a:t>, </a:t>
            </a:r>
            <a:r>
              <a:rPr lang="ru-RU" kern="0" dirty="0" err="1">
                <a:solidFill>
                  <a:schemeClr val="bg1"/>
                </a:solidFill>
              </a:rPr>
              <a:t>когато</a:t>
            </a:r>
            <a:r>
              <a:rPr lang="ru-RU" kern="0" dirty="0">
                <a:solidFill>
                  <a:schemeClr val="bg1"/>
                </a:solidFill>
              </a:rPr>
              <a:t> се учат от </a:t>
            </a:r>
            <a:r>
              <a:rPr lang="ru-RU" kern="0" dirty="0" err="1">
                <a:solidFill>
                  <a:schemeClr val="bg1"/>
                </a:solidFill>
              </a:rPr>
              <a:t>опитни</a:t>
            </a:r>
            <a:r>
              <a:rPr lang="ru-RU" kern="0" dirty="0">
                <a:solidFill>
                  <a:schemeClr val="bg1"/>
                </a:solidFill>
              </a:rPr>
              <a:t> </a:t>
            </a:r>
            <a:r>
              <a:rPr lang="ru-RU" kern="0" dirty="0" err="1">
                <a:solidFill>
                  <a:schemeClr val="bg1"/>
                </a:solidFill>
              </a:rPr>
              <a:t>членове</a:t>
            </a:r>
            <a:endParaRPr lang="en-US" sz="2400" kern="0" dirty="0">
              <a:solidFill>
                <a:schemeClr val="bg1"/>
              </a:solidFill>
            </a:endParaRPr>
          </a:p>
        </p:txBody>
      </p:sp>
      <p:sp>
        <p:nvSpPr>
          <p:cNvPr id="28" name="Body Copy">
            <a:extLst>
              <a:ext uri="{FF2B5EF4-FFF2-40B4-BE49-F238E27FC236}">
                <a16:creationId xmlns:a16="http://schemas.microsoft.com/office/drawing/2014/main" id="{6686474F-A232-4584-A3EB-C221F557443B}"/>
              </a:ext>
            </a:extLst>
          </p:cNvPr>
          <p:cNvSpPr txBox="1">
            <a:spLocks/>
          </p:cNvSpPr>
          <p:nvPr/>
        </p:nvSpPr>
        <p:spPr>
          <a:xfrm>
            <a:off x="7478564" y="3420360"/>
            <a:ext cx="2221490" cy="2834479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bg-BG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</a:t>
            </a:r>
            <a:r>
              <a:rPr 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en-US" sz="1800" kern="0" dirty="0">
                <a:solidFill>
                  <a:schemeClr val="bg1"/>
                </a:solidFill>
              </a:rPr>
              <a:t/>
            </a:r>
            <a:br>
              <a:rPr lang="en-US" sz="1800" kern="0" dirty="0">
                <a:solidFill>
                  <a:schemeClr val="bg1"/>
                </a:solidFill>
              </a:rPr>
            </a:br>
            <a:endParaRPr lang="en-US" sz="1800" kern="0" dirty="0">
              <a:solidFill>
                <a:schemeClr val="bg1"/>
              </a:solidFill>
            </a:endParaRPr>
          </a:p>
          <a:p>
            <a:pPr algn="ctr"/>
            <a:r>
              <a:rPr lang="bg-BG" kern="0" dirty="0">
                <a:solidFill>
                  <a:schemeClr val="bg1"/>
                </a:solidFill>
              </a:rPr>
              <a:t>Новите членове искат да научават за нашия клуб от други членове на клуба</a:t>
            </a:r>
            <a:endParaRPr lang="en-US" sz="1600" kern="0" dirty="0">
              <a:solidFill>
                <a:schemeClr val="bg1"/>
              </a:solidFill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47D58A81-0167-46A8-A358-2A363CAF62E8}"/>
              </a:ext>
            </a:extLst>
          </p:cNvPr>
          <p:cNvSpPr/>
          <p:nvPr/>
        </p:nvSpPr>
        <p:spPr>
          <a:xfrm>
            <a:off x="650240" y="6187440"/>
            <a:ext cx="1209040" cy="392771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23CC1FA5-2B1A-4726-A084-1B780D8C8C34}"/>
              </a:ext>
            </a:extLst>
          </p:cNvPr>
          <p:cNvSpPr/>
          <p:nvPr/>
        </p:nvSpPr>
        <p:spPr>
          <a:xfrm>
            <a:off x="3086501" y="6197600"/>
            <a:ext cx="1209040" cy="392771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41B5FCAA-04BB-41BF-B5B1-DEDD2DE7754A}"/>
              </a:ext>
            </a:extLst>
          </p:cNvPr>
          <p:cNvSpPr/>
          <p:nvPr/>
        </p:nvSpPr>
        <p:spPr>
          <a:xfrm>
            <a:off x="5522762" y="6187440"/>
            <a:ext cx="1209040" cy="392771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D07EA702-9AFE-492D-BE26-C4C7A95399B4}"/>
              </a:ext>
            </a:extLst>
          </p:cNvPr>
          <p:cNvSpPr/>
          <p:nvPr/>
        </p:nvSpPr>
        <p:spPr>
          <a:xfrm>
            <a:off x="7959023" y="6204414"/>
            <a:ext cx="1209040" cy="392771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Headline">
            <a:extLst>
              <a:ext uri="{FF2B5EF4-FFF2-40B4-BE49-F238E27FC236}">
                <a16:creationId xmlns:a16="http://schemas.microsoft.com/office/drawing/2014/main" id="{5D224334-A717-4583-B36A-F574C37D883C}"/>
              </a:ext>
            </a:extLst>
          </p:cNvPr>
          <p:cNvSpPr txBox="1">
            <a:spLocks/>
          </p:cNvSpPr>
          <p:nvPr/>
        </p:nvSpPr>
        <p:spPr>
          <a:xfrm>
            <a:off x="1254760" y="2296424"/>
            <a:ext cx="10002245" cy="89369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3200" b="0" i="1" kern="0" dirty="0">
                <a:solidFill>
                  <a:schemeClr val="bg1"/>
                </a:solidFill>
              </a:rPr>
              <a:t>Отговорите </a:t>
            </a:r>
            <a:r>
              <a:rPr lang="ru-RU" sz="3200" b="0" i="1" kern="0" dirty="0" err="1">
                <a:solidFill>
                  <a:schemeClr val="bg1"/>
                </a:solidFill>
              </a:rPr>
              <a:t>могат</a:t>
            </a:r>
            <a:r>
              <a:rPr lang="ru-RU" sz="3200" b="0" i="1" kern="0" dirty="0">
                <a:solidFill>
                  <a:schemeClr val="bg1"/>
                </a:solidFill>
              </a:rPr>
              <a:t> да се </a:t>
            </a:r>
            <a:r>
              <a:rPr lang="ru-RU" sz="3200" b="0" i="1" kern="0" dirty="0" err="1">
                <a:solidFill>
                  <a:schemeClr val="bg1"/>
                </a:solidFill>
              </a:rPr>
              <a:t>различават</a:t>
            </a:r>
            <a:r>
              <a:rPr lang="ru-RU" sz="3200" b="0" i="1" kern="0" dirty="0">
                <a:solidFill>
                  <a:schemeClr val="bg1"/>
                </a:solidFill>
              </a:rPr>
              <a:t>, но </a:t>
            </a:r>
            <a:r>
              <a:rPr lang="ru-RU" sz="3200" b="0" i="1" kern="0" dirty="0" err="1">
                <a:solidFill>
                  <a:schemeClr val="bg1"/>
                </a:solidFill>
              </a:rPr>
              <a:t>трябва</a:t>
            </a:r>
            <a:r>
              <a:rPr lang="ru-RU" sz="3200" b="0" i="1" kern="0" dirty="0">
                <a:solidFill>
                  <a:schemeClr val="bg1"/>
                </a:solidFill>
              </a:rPr>
              <a:t> да </a:t>
            </a:r>
            <a:r>
              <a:rPr lang="ru-RU" sz="3200" b="0" i="1" kern="0" dirty="0" err="1">
                <a:solidFill>
                  <a:schemeClr val="bg1"/>
                </a:solidFill>
              </a:rPr>
              <a:t>са</a:t>
            </a:r>
            <a:r>
              <a:rPr lang="ru-RU" sz="3200" b="0" i="1" kern="0" dirty="0">
                <a:solidFill>
                  <a:schemeClr val="bg1"/>
                </a:solidFill>
              </a:rPr>
              <a:t> </a:t>
            </a:r>
            <a:r>
              <a:rPr lang="ru-RU" sz="3200" b="0" i="1" kern="0" dirty="0" err="1">
                <a:solidFill>
                  <a:schemeClr val="bg1"/>
                </a:solidFill>
              </a:rPr>
              <a:t>подобни</a:t>
            </a:r>
            <a:endParaRPr lang="ru-RU" sz="3200" b="0" i="1" kern="0" dirty="0">
              <a:solidFill>
                <a:schemeClr val="bg1"/>
              </a:solidFill>
            </a:endParaRPr>
          </a:p>
          <a:p>
            <a:pPr algn="ctr"/>
            <a:r>
              <a:rPr lang="ru-RU" sz="3200" b="0" i="1" kern="0" dirty="0">
                <a:solidFill>
                  <a:schemeClr val="bg1"/>
                </a:solidFill>
              </a:rPr>
              <a:t>  на отговорите </a:t>
            </a:r>
            <a:r>
              <a:rPr lang="ru-RU" sz="3200" b="0" i="1" kern="0" dirty="0" err="1">
                <a:solidFill>
                  <a:schemeClr val="bg1"/>
                </a:solidFill>
              </a:rPr>
              <a:t>по-долу</a:t>
            </a:r>
            <a:endParaRPr lang="en-US" sz="3200" b="0" i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262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CFB98D53-731F-354B-8165-D3D6B5FAD8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91BDFD-39A3-CC49-8A5D-E1E895440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E5FEE6-C2C9-3544-A7EA-FE542E4FF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1" y="4572001"/>
            <a:ext cx="2286000" cy="2286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0FB3F7-6B08-E74E-938C-8F56925EC85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44843" y="1594022"/>
            <a:ext cx="11207579" cy="50353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Първо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„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Защо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“ - 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Осигурете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постоянна устойчива ориентация на 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новите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членове</a:t>
            </a:r>
            <a:endParaRPr lang="ru-RU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endParaRPr lang="ru-RU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Второ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„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Защо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“ - 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Назначете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наставник по ориентация</a:t>
            </a: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endParaRPr lang="ru-RU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Трето „Защо“ - Помолете наставника по ориентация да обучи новите членове</a:t>
            </a: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endParaRPr lang="ru-RU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Четвърто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„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Защо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“ – </a:t>
            </a:r>
            <a:r>
              <a:rPr 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bg-BG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прикрепете 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опитен член на клуба към всеки нов член</a:t>
            </a: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endParaRPr lang="ru-RU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spcBef>
                <a:spcPts val="300"/>
              </a:spcBef>
              <a:buClr>
                <a:schemeClr val="bg1"/>
              </a:buClr>
              <a:buSzPct val="100000"/>
              <a:buNone/>
            </a:pP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Пето „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Защо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“ - 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Създайте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приобщаваща</a:t>
            </a:r>
            <a:r>
              <a:rPr lang="ru-RU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среда за нови </a:t>
            </a:r>
            <a:r>
              <a:rPr lang="ru-RU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членове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22D44E70-7CE2-9E4F-ACB9-A50EC9CE5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13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3A8972DA-5BCE-3E4A-ACC6-7B9A90047B83}"/>
              </a:ext>
            </a:extLst>
          </p:cNvPr>
          <p:cNvSpPr txBox="1">
            <a:spLocks/>
          </p:cNvSpPr>
          <p:nvPr/>
        </p:nvSpPr>
        <p:spPr>
          <a:xfrm>
            <a:off x="1828800" y="758851"/>
            <a:ext cx="9106930" cy="445043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Възможни оздравителни действия</a:t>
            </a:r>
            <a:endParaRPr lang="en-US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60568D-8E28-A441-9BF8-DE3B5E783BFE}"/>
              </a:ext>
            </a:extLst>
          </p:cNvPr>
          <p:cNvSpPr/>
          <p:nvPr/>
        </p:nvSpPr>
        <p:spPr>
          <a:xfrm>
            <a:off x="4724400" y="1384458"/>
            <a:ext cx="2743200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979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132295" y="-8021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342509" y="1552493"/>
            <a:ext cx="9648258" cy="439218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err="1"/>
              <a:t>Фокусирате</a:t>
            </a:r>
            <a:r>
              <a:rPr lang="ru-RU" sz="3200" dirty="0"/>
              <a:t> се </a:t>
            </a:r>
            <a:r>
              <a:rPr lang="ru-RU" sz="3200" dirty="0" err="1"/>
              <a:t>върху</a:t>
            </a:r>
            <a:r>
              <a:rPr lang="ru-RU" sz="3200" dirty="0"/>
              <a:t> </a:t>
            </a:r>
            <a:r>
              <a:rPr lang="ru-RU" sz="3200" dirty="0" err="1"/>
              <a:t>симптомите</a:t>
            </a:r>
            <a:r>
              <a:rPr lang="ru-RU" sz="3200" dirty="0"/>
              <a:t>, а не </a:t>
            </a:r>
            <a:r>
              <a:rPr lang="ru-RU" sz="3200" dirty="0" err="1"/>
              <a:t>върху</a:t>
            </a:r>
            <a:r>
              <a:rPr lang="ru-RU" sz="3200" dirty="0"/>
              <a:t> причините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err="1"/>
              <a:t>Формулирате</a:t>
            </a:r>
            <a:r>
              <a:rPr lang="ru-RU" sz="3200" dirty="0"/>
              <a:t> </a:t>
            </a:r>
            <a:r>
              <a:rPr lang="ru-RU" sz="3200" dirty="0" err="1"/>
              <a:t>резултатите</a:t>
            </a:r>
            <a:r>
              <a:rPr lang="ru-RU" sz="3200" dirty="0"/>
              <a:t> </a:t>
            </a:r>
            <a:r>
              <a:rPr lang="ru-RU" sz="3200" dirty="0" err="1"/>
              <a:t>въз</a:t>
            </a:r>
            <a:r>
              <a:rPr lang="ru-RU" sz="3200" dirty="0"/>
              <a:t> основа на опита на</a:t>
            </a:r>
            <a:r>
              <a:rPr lang="en-US" sz="3200" dirty="0"/>
              <a:t> </a:t>
            </a:r>
            <a:r>
              <a:rPr lang="bg-BG" sz="3200" dirty="0"/>
              <a:t>изследващия</a:t>
            </a:r>
            <a:endParaRPr lang="ru-RU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err="1"/>
              <a:t>Идентифицирате</a:t>
            </a:r>
            <a:r>
              <a:rPr lang="ru-RU" sz="3200" dirty="0"/>
              <a:t> </a:t>
            </a:r>
            <a:r>
              <a:rPr lang="ru-RU" sz="3200" dirty="0" err="1"/>
              <a:t>различни</a:t>
            </a:r>
            <a:r>
              <a:rPr lang="ru-RU" sz="3200" dirty="0"/>
              <a:t> </a:t>
            </a:r>
            <a:r>
              <a:rPr lang="ru-RU" sz="3200" dirty="0" err="1"/>
              <a:t>първопричини</a:t>
            </a:r>
            <a:r>
              <a:rPr lang="ru-RU" sz="3200" dirty="0"/>
              <a:t> от </a:t>
            </a:r>
            <a:r>
              <a:rPr lang="ru-RU" sz="3200" dirty="0" err="1"/>
              <a:t>различни</a:t>
            </a:r>
            <a:r>
              <a:rPr lang="ru-RU" sz="3200" dirty="0"/>
              <a:t> </a:t>
            </a:r>
            <a:r>
              <a:rPr lang="ru-RU" sz="3200" dirty="0" err="1"/>
              <a:t>изследователи</a:t>
            </a:r>
            <a:endParaRPr lang="ru-RU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 err="1"/>
              <a:t>Изолирате</a:t>
            </a:r>
            <a:r>
              <a:rPr lang="ru-RU" sz="3200" dirty="0"/>
              <a:t> </a:t>
            </a:r>
            <a:r>
              <a:rPr lang="ru-RU" sz="3200" dirty="0" err="1"/>
              <a:t>една</a:t>
            </a:r>
            <a:r>
              <a:rPr lang="ru-RU" sz="3200" dirty="0"/>
              <a:t> причина, </a:t>
            </a:r>
            <a:r>
              <a:rPr lang="ru-RU" sz="3200" dirty="0" err="1"/>
              <a:t>когато</a:t>
            </a:r>
            <a:r>
              <a:rPr lang="ru-RU" sz="3200" dirty="0"/>
              <a:t> </a:t>
            </a:r>
            <a:r>
              <a:rPr lang="ru-RU" sz="3200" dirty="0" err="1"/>
              <a:t>може</a:t>
            </a:r>
            <a:r>
              <a:rPr lang="ru-RU" sz="3200" dirty="0"/>
              <a:t> да </a:t>
            </a:r>
            <a:r>
              <a:rPr lang="ru-RU" sz="3200" dirty="0" err="1"/>
              <a:t>има</a:t>
            </a:r>
            <a:r>
              <a:rPr lang="ru-RU" sz="3200" dirty="0"/>
              <a:t> много</a:t>
            </a:r>
            <a:endParaRPr lang="en-US" sz="1600" dirty="0"/>
          </a:p>
          <a:p>
            <a:endParaRPr lang="en-US" sz="2800" kern="0" dirty="0">
              <a:solidFill>
                <a:srgbClr val="FF0000"/>
              </a:solidFill>
            </a:endParaRPr>
          </a:p>
          <a:p>
            <a:endParaRPr lang="en-US" sz="2800" kern="0" dirty="0">
              <a:solidFill>
                <a:srgbClr val="FF0000"/>
              </a:solidFill>
            </a:endParaRPr>
          </a:p>
          <a:p>
            <a:endParaRPr lang="en-US" sz="3200" kern="0" dirty="0">
              <a:solidFill>
                <a:srgbClr val="55565A"/>
              </a:solidFill>
            </a:endParaRPr>
          </a:p>
          <a:p>
            <a:endParaRPr lang="en-US" sz="3200" b="1" dirty="0"/>
          </a:p>
          <a:p>
            <a:endParaRPr lang="en-US" sz="18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  <a:p>
            <a:endParaRPr lang="en-US" sz="1100" b="1" dirty="0"/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2864613" y="98179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728225" y="382945"/>
            <a:ext cx="9262542" cy="652055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kern="0" dirty="0">
                <a:solidFill>
                  <a:srgbClr val="00338D"/>
                </a:solidFill>
              </a:rPr>
              <a:t>Ограничения при </a:t>
            </a:r>
            <a:r>
              <a:rPr lang="ru-RU" sz="3200" kern="0" dirty="0" err="1">
                <a:solidFill>
                  <a:srgbClr val="00338D"/>
                </a:solidFill>
              </a:rPr>
              <a:t>използването</a:t>
            </a:r>
            <a:r>
              <a:rPr lang="ru-RU" sz="3200" kern="0" dirty="0">
                <a:solidFill>
                  <a:srgbClr val="00338D"/>
                </a:solidFill>
              </a:rPr>
              <a:t> на 5-те „</a:t>
            </a:r>
            <a:r>
              <a:rPr lang="ru-RU" sz="3200" kern="0" dirty="0" err="1">
                <a:solidFill>
                  <a:srgbClr val="00338D"/>
                </a:solidFill>
              </a:rPr>
              <a:t>Защо</a:t>
            </a:r>
            <a:r>
              <a:rPr lang="ru-RU" sz="3200" kern="0" dirty="0">
                <a:solidFill>
                  <a:srgbClr val="00338D"/>
                </a:solidFill>
              </a:rPr>
              <a:t>“ </a:t>
            </a:r>
            <a:endParaRPr lang="en-US" sz="3200" kern="0" dirty="0">
              <a:solidFill>
                <a:srgbClr val="00338D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14</a:t>
            </a:fld>
            <a:endParaRPr lang="en-US" sz="1000" dirty="0">
              <a:solidFill>
                <a:srgbClr val="0033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003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1" y="-80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 noChangeAspect="1"/>
          </p:cNvSpPr>
          <p:nvPr/>
        </p:nvSpPr>
        <p:spPr>
          <a:xfrm>
            <a:off x="2113280" y="1947863"/>
            <a:ext cx="7322375" cy="446231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Поканете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засегнатите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от проблема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Изберете лидер за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срещата</a:t>
            </a:r>
            <a:endParaRPr lang="ru-RU" sz="3200" kern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Попитайте „Защо“ 5 пъти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Възложете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отговорност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за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оздравителните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действия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Съобщете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резултатите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на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групата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за да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знаят</a:t>
            </a:r>
            <a:r>
              <a:rPr lang="ru-RU" sz="3200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че се </a:t>
            </a:r>
            <a:r>
              <a:rPr lang="ru-RU" sz="3200" kern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прилагат</a:t>
            </a:r>
            <a:endParaRPr lang="en-US" sz="1800" kern="0" dirty="0">
              <a:solidFill>
                <a:srgbClr val="55565A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2695625" y="1405506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585560" y="675731"/>
            <a:ext cx="9141002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4000" kern="0" dirty="0" err="1">
                <a:solidFill>
                  <a:srgbClr val="00338D"/>
                </a:solidFill>
              </a:rPr>
              <a:t>Решаване</a:t>
            </a:r>
            <a:r>
              <a:rPr lang="ru-RU" sz="4000" kern="0" dirty="0">
                <a:solidFill>
                  <a:srgbClr val="00338D"/>
                </a:solidFill>
              </a:rPr>
              <a:t> на </a:t>
            </a:r>
            <a:r>
              <a:rPr lang="ru-RU" sz="4000" kern="0" dirty="0" err="1">
                <a:solidFill>
                  <a:srgbClr val="00338D"/>
                </a:solidFill>
              </a:rPr>
              <a:t>проблеми</a:t>
            </a:r>
            <a:r>
              <a:rPr lang="ru-RU" sz="4000" kern="0" dirty="0">
                <a:solidFill>
                  <a:srgbClr val="00338D"/>
                </a:solidFill>
              </a:rPr>
              <a:t> </a:t>
            </a:r>
            <a:r>
              <a:rPr lang="ru-RU" sz="4000" kern="0" dirty="0" err="1">
                <a:solidFill>
                  <a:srgbClr val="00338D"/>
                </a:solidFill>
              </a:rPr>
              <a:t>като</a:t>
            </a:r>
            <a:r>
              <a:rPr lang="ru-RU" sz="4000" kern="0" dirty="0">
                <a:solidFill>
                  <a:srgbClr val="00338D"/>
                </a:solidFill>
              </a:rPr>
              <a:t> </a:t>
            </a:r>
            <a:r>
              <a:rPr lang="ru-RU" sz="4000" kern="0" dirty="0" err="1">
                <a:solidFill>
                  <a:srgbClr val="00338D"/>
                </a:solidFill>
              </a:rPr>
              <a:t>група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15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6146" name="Picture 2" descr="Image result for meeting">
            <a:extLst>
              <a:ext uri="{FF2B5EF4-FFF2-40B4-BE49-F238E27FC236}">
                <a16:creationId xmlns:a16="http://schemas.microsoft.com/office/drawing/2014/main" id="{FE0F2F16-F976-4D00-AD2D-F196DCA66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056" y="2724521"/>
            <a:ext cx="2603943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81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80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224215" y="1706980"/>
            <a:ext cx="9967785" cy="482974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err="1"/>
              <a:t>Фокусирайте</a:t>
            </a:r>
            <a:r>
              <a:rPr lang="ru-RU" sz="3000" dirty="0"/>
              <a:t> се </a:t>
            </a:r>
            <a:r>
              <a:rPr lang="ru-RU" sz="3000" dirty="0" err="1"/>
              <a:t>върху</a:t>
            </a:r>
            <a:r>
              <a:rPr lang="ru-RU" sz="3000" dirty="0"/>
              <a:t> </a:t>
            </a:r>
            <a:r>
              <a:rPr lang="ru-RU" sz="3000" dirty="0" err="1"/>
              <a:t>процесите</a:t>
            </a:r>
            <a:r>
              <a:rPr lang="ru-RU" sz="3000" dirty="0"/>
              <a:t>, а не </a:t>
            </a:r>
            <a:r>
              <a:rPr lang="ru-RU" sz="3000" dirty="0" err="1"/>
              <a:t>върху</a:t>
            </a:r>
            <a:r>
              <a:rPr lang="ru-RU" sz="3000" dirty="0"/>
              <a:t> </a:t>
            </a:r>
            <a:r>
              <a:rPr lang="ru-RU" sz="3000" dirty="0" err="1"/>
              <a:t>хората</a:t>
            </a:r>
            <a:endParaRPr lang="ru-RU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err="1"/>
              <a:t>Изследвайте</a:t>
            </a:r>
            <a:r>
              <a:rPr lang="ru-RU" sz="3000" dirty="0"/>
              <a:t> </a:t>
            </a:r>
            <a:r>
              <a:rPr lang="ru-RU" sz="3000" dirty="0" err="1"/>
              <a:t>обективното</a:t>
            </a:r>
            <a:r>
              <a:rPr lang="ru-RU" sz="3000" dirty="0"/>
              <a:t> </a:t>
            </a:r>
            <a:r>
              <a:rPr lang="ru-RU" sz="3000" dirty="0" err="1"/>
              <a:t>състояние</a:t>
            </a:r>
            <a:r>
              <a:rPr lang="ru-RU" sz="3000" dirty="0"/>
              <a:t> на проблема, без да правите предположения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err="1"/>
              <a:t>Използвайте</a:t>
            </a:r>
            <a:r>
              <a:rPr lang="ru-RU" sz="3000" dirty="0"/>
              <a:t> </a:t>
            </a:r>
            <a:r>
              <a:rPr lang="ru-RU" sz="3000" dirty="0" err="1"/>
              <a:t>групи</a:t>
            </a:r>
            <a:r>
              <a:rPr lang="ru-RU" sz="3000" dirty="0"/>
              <a:t> за </a:t>
            </a:r>
            <a:r>
              <a:rPr lang="ru-RU" sz="3000" dirty="0" err="1"/>
              <a:t>решаване</a:t>
            </a:r>
            <a:r>
              <a:rPr lang="ru-RU" sz="3000" dirty="0"/>
              <a:t> на </a:t>
            </a:r>
            <a:r>
              <a:rPr lang="ru-RU" sz="3000" dirty="0" err="1"/>
              <a:t>сложни</a:t>
            </a:r>
            <a:r>
              <a:rPr lang="ru-RU" sz="3000" dirty="0"/>
              <a:t> </a:t>
            </a:r>
            <a:r>
              <a:rPr lang="ru-RU" sz="3000" dirty="0" err="1"/>
              <a:t>проблеми</a:t>
            </a:r>
            <a:endParaRPr lang="ru-RU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err="1"/>
              <a:t>Практикувайте</a:t>
            </a:r>
            <a:r>
              <a:rPr lang="ru-RU" sz="3000" dirty="0"/>
              <a:t> </a:t>
            </a:r>
            <a:r>
              <a:rPr lang="ru-RU" sz="3000" dirty="0" err="1"/>
              <a:t>техниката</a:t>
            </a:r>
            <a:r>
              <a:rPr lang="ru-RU" sz="3000" dirty="0"/>
              <a:t> на  5-те „</a:t>
            </a:r>
            <a:r>
              <a:rPr lang="ru-RU" sz="3000" dirty="0" err="1"/>
              <a:t>Защо</a:t>
            </a:r>
            <a:r>
              <a:rPr lang="ru-RU" sz="3000" dirty="0"/>
              <a:t>“ за </a:t>
            </a:r>
            <a:r>
              <a:rPr lang="ru-RU" sz="3000" dirty="0" err="1"/>
              <a:t>придобиване</a:t>
            </a:r>
            <a:r>
              <a:rPr lang="ru-RU" sz="3000" dirty="0"/>
              <a:t> на умения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000" dirty="0" err="1"/>
              <a:t>Потвърдете</a:t>
            </a:r>
            <a:r>
              <a:rPr lang="ru-RU" sz="3000" dirty="0"/>
              <a:t> </a:t>
            </a:r>
            <a:r>
              <a:rPr lang="ru-RU" sz="3000" dirty="0" err="1"/>
              <a:t>първопричините</a:t>
            </a:r>
            <a:r>
              <a:rPr lang="ru-RU" sz="3000" dirty="0"/>
              <a:t> за анализ и </a:t>
            </a:r>
            <a:r>
              <a:rPr lang="ru-RU" sz="3000" dirty="0" err="1"/>
              <a:t>решаване</a:t>
            </a:r>
            <a:r>
              <a:rPr lang="ru-RU" sz="3000" dirty="0"/>
              <a:t> на </a:t>
            </a:r>
            <a:r>
              <a:rPr lang="ru-RU" sz="3000" dirty="0" err="1"/>
              <a:t>проблеми</a:t>
            </a:r>
            <a:r>
              <a:rPr lang="en-US" sz="3200" dirty="0"/>
              <a:t> </a:t>
            </a:r>
          </a:p>
          <a:p>
            <a:endParaRPr lang="en-US" sz="3200" dirty="0"/>
          </a:p>
          <a:p>
            <a:endParaRPr lang="en-US" sz="2800" dirty="0"/>
          </a:p>
          <a:p>
            <a:endParaRPr lang="en-US" sz="2800" kern="0" dirty="0">
              <a:solidFill>
                <a:srgbClr val="55565A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2781350" y="151980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671285" y="778313"/>
            <a:ext cx="837390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5 „Защо“ -  Добри практики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335DA3-992D-9440-B1BD-2CA57DF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5594" y="5944675"/>
            <a:ext cx="741107" cy="702199"/>
          </a:xfrm>
          <a:prstGeom prst="rect">
            <a:avLst/>
          </a:prstGeom>
        </p:spPr>
      </p:pic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16</a:t>
            </a:fld>
            <a:endParaRPr lang="en-US" sz="1000" dirty="0">
              <a:solidFill>
                <a:srgbClr val="0033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637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- Image">
            <a:extLst>
              <a:ext uri="{FF2B5EF4-FFF2-40B4-BE49-F238E27FC236}">
                <a16:creationId xmlns:a16="http://schemas.microsoft.com/office/drawing/2014/main" id="{8BB30BA4-CC00-0C41-BC3E-81481A35DC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" t="8212" r="474" b="82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ackground - Overlay">
            <a:extLst>
              <a:ext uri="{FF2B5EF4-FFF2-40B4-BE49-F238E27FC236}">
                <a16:creationId xmlns:a16="http://schemas.microsoft.com/office/drawing/2014/main" id="{57A097A5-E818-E049-8FDC-E004EF8747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83479473-9EF7-934F-8036-05F8F4131C6D}"/>
              </a:ext>
            </a:extLst>
          </p:cNvPr>
          <p:cNvSpPr txBox="1">
            <a:spLocks/>
          </p:cNvSpPr>
          <p:nvPr/>
        </p:nvSpPr>
        <p:spPr>
          <a:xfrm>
            <a:off x="568411" y="1692876"/>
            <a:ext cx="10968746" cy="1669144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endParaRPr lang="ru-RU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Изследвайте</a:t>
            </a:r>
            <a:r>
              <a:rPr lang="ru-RU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вашата</a:t>
            </a:r>
            <a:r>
              <a:rPr lang="ru-RU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зона/регион</a:t>
            </a:r>
            <a:endParaRPr lang="en-US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помощта</a:t>
            </a:r>
            <a:r>
              <a:rPr lang="ru-RU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метода  на 5-те „</a:t>
            </a:r>
            <a:r>
              <a:rPr lang="ru-RU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Защо</a:t>
            </a:r>
            <a:r>
              <a:rPr lang="ru-RU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</a:t>
            </a:r>
          </a:p>
          <a:p>
            <a:endParaRPr lang="en-US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Yellow Bar">
            <a:extLst>
              <a:ext uri="{FF2B5EF4-FFF2-40B4-BE49-F238E27FC236}">
                <a16:creationId xmlns:a16="http://schemas.microsoft.com/office/drawing/2014/main" id="{04EC0EED-33A8-9346-B2E9-91432F1BB78F}"/>
              </a:ext>
            </a:extLst>
          </p:cNvPr>
          <p:cNvSpPr/>
          <p:nvPr/>
        </p:nvSpPr>
        <p:spPr>
          <a:xfrm>
            <a:off x="5370871" y="3609975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Page Number - White">
            <a:extLst>
              <a:ext uri="{FF2B5EF4-FFF2-40B4-BE49-F238E27FC236}">
                <a16:creationId xmlns:a16="http://schemas.microsoft.com/office/drawing/2014/main" id="{FB4D99EA-85AC-2A49-AB05-6DBA783E0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17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132B06-5C36-C044-AC2D-1C222AC7C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304C1A-EC23-2843-9F16-B1E11DC6D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1" y="457200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87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-38160" y="-30823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14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18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3991231" y="450377"/>
            <a:ext cx="7806436" cy="1254598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dirty="0">
                <a:solidFill>
                  <a:srgbClr val="00338D"/>
                </a:solidFill>
              </a:rPr>
              <a:t>		     </a:t>
            </a:r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Упражнение</a:t>
            </a:r>
            <a:endParaRPr lang="en-US" kern="0" dirty="0">
              <a:solidFill>
                <a:srgbClr val="0A5496"/>
              </a:solidFill>
              <a:latin typeface="Arial" charset="0"/>
              <a:cs typeface="Arial" charset="0"/>
            </a:endParaRPr>
          </a:p>
          <a:p>
            <a:endParaRPr lang="en-US" sz="800" kern="0" dirty="0">
              <a:solidFill>
                <a:srgbClr val="0A5496"/>
              </a:solidFill>
              <a:latin typeface="Arial" charset="0"/>
              <a:cs typeface="Arial" charset="0"/>
            </a:endParaRPr>
          </a:p>
          <a:p>
            <a:pPr algn="ctr"/>
            <a:r>
              <a:rPr lang="bg-BG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Използване на 5-те „Защо“ за решаване на проблеми в зоната</a:t>
            </a:r>
            <a:endParaRPr lang="en-US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6856" y="5720867"/>
            <a:ext cx="896741" cy="84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67A00-C32E-4669-8EAD-242B80A1B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1899115"/>
            <a:ext cx="4029331" cy="21945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E84104-2064-4E0A-8BC4-313BE757A90C}"/>
              </a:ext>
            </a:extLst>
          </p:cNvPr>
          <p:cNvSpPr txBox="1"/>
          <p:nvPr/>
        </p:nvSpPr>
        <p:spPr>
          <a:xfrm>
            <a:off x="-28516" y="4182141"/>
            <a:ext cx="41556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i="1" dirty="0" err="1"/>
              <a:t>Отидете</a:t>
            </a:r>
            <a:r>
              <a:rPr lang="ru-RU" sz="1500" b="1" i="1" dirty="0"/>
              <a:t> на </a:t>
            </a:r>
            <a:r>
              <a:rPr lang="ru-RU" sz="1500" b="1" i="1" dirty="0" err="1">
                <a:solidFill>
                  <a:srgbClr val="FF0000"/>
                </a:solidFill>
              </a:rPr>
              <a:t>страници</a:t>
            </a:r>
            <a:r>
              <a:rPr lang="ru-RU" sz="1500" b="1" i="1" dirty="0">
                <a:solidFill>
                  <a:srgbClr val="FF0000"/>
                </a:solidFill>
              </a:rPr>
              <a:t> 7 - 8</a:t>
            </a:r>
            <a:r>
              <a:rPr lang="ru-RU" sz="1500" b="1" i="1" dirty="0"/>
              <a:t> в </a:t>
            </a:r>
            <a:r>
              <a:rPr lang="ru-RU" sz="1500" b="1" i="1" dirty="0" err="1"/>
              <a:t>ръководството</a:t>
            </a:r>
            <a:r>
              <a:rPr lang="ru-RU" sz="1500" b="1" i="1" dirty="0"/>
              <a:t> за </a:t>
            </a:r>
            <a:r>
              <a:rPr lang="ru-RU" sz="1500" b="1" i="1" dirty="0" err="1"/>
              <a:t>участници</a:t>
            </a:r>
            <a:r>
              <a:rPr lang="ru-RU" sz="1500" b="1" i="1" dirty="0"/>
              <a:t>.</a:t>
            </a:r>
          </a:p>
          <a:p>
            <a:r>
              <a:rPr lang="ru-RU" sz="1500" b="1" i="1" dirty="0" err="1"/>
              <a:t>Имате</a:t>
            </a:r>
            <a:r>
              <a:rPr lang="ru-RU" sz="1500" b="1" i="1" dirty="0"/>
              <a:t> 10 </a:t>
            </a:r>
            <a:r>
              <a:rPr lang="ru-RU" sz="1500" b="1" i="1" dirty="0" err="1"/>
              <a:t>минути</a:t>
            </a:r>
            <a:r>
              <a:rPr lang="ru-RU" sz="1500" b="1" i="1" dirty="0"/>
              <a:t>, за да </a:t>
            </a:r>
            <a:r>
              <a:rPr lang="ru-RU" sz="1500" b="1" i="1" dirty="0" err="1"/>
              <a:t>изпълните</a:t>
            </a:r>
            <a:r>
              <a:rPr lang="ru-RU" sz="1500" b="1" i="1" dirty="0"/>
              <a:t> </a:t>
            </a:r>
            <a:r>
              <a:rPr lang="ru-RU" sz="1500" b="1" i="1" dirty="0" err="1"/>
              <a:t>задачата</a:t>
            </a:r>
            <a:endParaRPr lang="en-US" sz="1500" b="1" i="1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632B4B8-D3FE-4823-9D54-69D45052947E}"/>
              </a:ext>
            </a:extLst>
          </p:cNvPr>
          <p:cNvSpPr txBox="1">
            <a:spLocks/>
          </p:cNvSpPr>
          <p:nvPr/>
        </p:nvSpPr>
        <p:spPr>
          <a:xfrm>
            <a:off x="4307868" y="1854672"/>
            <a:ext cx="7598382" cy="386619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/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Отидете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страници</a:t>
            </a:r>
            <a:r>
              <a:rPr lang="ru-RU" sz="2800" b="1" kern="0" dirty="0">
                <a:latin typeface="Arial" panose="020B0604020202020204" pitchFamily="34" charset="0"/>
                <a:cs typeface="Arial" panose="020B0604020202020204" pitchFamily="34" charset="0"/>
              </a:rPr>
              <a:t> 7 - 8 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ръководството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участници</a:t>
            </a:r>
            <a:endParaRPr lang="ru-RU" sz="28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Изберете две от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слабостите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SWOT анализ на Вашата зона/регион</a:t>
            </a:r>
            <a:r>
              <a:rPr 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които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сте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посочили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в материала за </a:t>
            </a:r>
            <a:r>
              <a:rPr 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kern="0" dirty="0">
                <a:latin typeface="Arial" panose="020B0604020202020204" pitchFamily="34" charset="0"/>
                <a:cs typeface="Arial" panose="020B0604020202020204" pitchFamily="34" charset="0"/>
              </a:rPr>
              <a:t>само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за семинара</a:t>
            </a:r>
          </a:p>
          <a:p>
            <a:pPr marL="342900" indent="-342900"/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Използвайте работните листове</a:t>
            </a:r>
            <a:r>
              <a:rPr lang="en-US" sz="2800" kern="0" dirty="0">
                <a:latin typeface="Arial" panose="020B0604020202020204" pitchFamily="34" charset="0"/>
                <a:cs typeface="Arial" panose="020B0604020202020204" pitchFamily="34" charset="0"/>
              </a:rPr>
              <a:t> 5-</a:t>
            </a:r>
            <a:r>
              <a:rPr lang="bg-BG" sz="2800" kern="0" dirty="0">
                <a:latin typeface="Arial" panose="020B0604020202020204" pitchFamily="34" charset="0"/>
                <a:cs typeface="Arial" panose="020B0604020202020204" pitchFamily="34" charset="0"/>
              </a:rPr>
              <a:t>те ЗАЩО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, за да работите върху всеки проблем.</a:t>
            </a:r>
          </a:p>
          <a:p>
            <a:pPr marL="342900" indent="-342900"/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Бъдете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готови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споделите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вашите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latin typeface="Arial" panose="020B0604020202020204" pitchFamily="34" charset="0"/>
                <a:cs typeface="Arial" panose="020B0604020202020204" pitchFamily="34" charset="0"/>
              </a:rPr>
              <a:t>открития</a:t>
            </a:r>
            <a:r>
              <a:rPr lang="ru-RU" sz="2800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68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21960" y="2981325"/>
            <a:ext cx="7627110" cy="180022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би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търсите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клоните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което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появява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само в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корените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53491E-2F35-41A2-B660-3B43F4C6FCB7}"/>
              </a:ext>
            </a:extLst>
          </p:cNvPr>
          <p:cNvSpPr/>
          <p:nvPr/>
        </p:nvSpPr>
        <p:spPr>
          <a:xfrm>
            <a:off x="5135162" y="5058491"/>
            <a:ext cx="61371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Мевляна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Джалал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 ад-Дин Мухаммад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Руми</a:t>
            </a:r>
            <a:endParaRPr lang="ru-RU" sz="2400" i="1" dirty="0">
              <a:solidFill>
                <a:schemeClr val="bg1"/>
              </a:solidFill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  <a:p>
            <a:pPr algn="r"/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Поет</a:t>
            </a:r>
          </a:p>
        </p:txBody>
      </p:sp>
    </p:spTree>
    <p:extLst>
      <p:ext uri="{BB962C8B-B14F-4D97-AF65-F5344CB8AC3E}">
        <p14:creationId xmlns:p14="http://schemas.microsoft.com/office/powerpoint/2010/main" val="518264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1177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907733" y="2011646"/>
            <a:ext cx="8956845" cy="369717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3600" b="1" dirty="0" err="1">
                <a:solidFill>
                  <a:schemeClr val="bg1"/>
                </a:solidFill>
              </a:rPr>
              <a:t>Определяне</a:t>
            </a:r>
            <a:r>
              <a:rPr lang="ru-RU" sz="3600" b="1" dirty="0">
                <a:solidFill>
                  <a:schemeClr val="bg1"/>
                </a:solidFill>
              </a:rPr>
              <a:t> на метода 5-те „</a:t>
            </a:r>
            <a:r>
              <a:rPr lang="ru-RU" sz="3600" b="1" dirty="0" err="1">
                <a:solidFill>
                  <a:schemeClr val="bg1"/>
                </a:solidFill>
              </a:rPr>
              <a:t>Защо</a:t>
            </a:r>
            <a:r>
              <a:rPr lang="ru-RU" sz="3600" b="1" dirty="0">
                <a:solidFill>
                  <a:schemeClr val="bg1"/>
                </a:solidFill>
              </a:rPr>
              <a:t>“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3600" b="1" dirty="0" err="1">
                <a:solidFill>
                  <a:schemeClr val="bg1"/>
                </a:solidFill>
              </a:rPr>
              <a:t>Прилагане</a:t>
            </a:r>
            <a:r>
              <a:rPr lang="ru-RU" sz="3600" b="1" dirty="0">
                <a:solidFill>
                  <a:schemeClr val="bg1"/>
                </a:solidFill>
              </a:rPr>
              <a:t> на метода на 5-те „</a:t>
            </a:r>
            <a:r>
              <a:rPr lang="ru-RU" sz="3600" b="1" dirty="0" err="1">
                <a:solidFill>
                  <a:schemeClr val="bg1"/>
                </a:solidFill>
              </a:rPr>
              <a:t>Защо</a:t>
            </a:r>
            <a:r>
              <a:rPr lang="ru-RU" sz="3600" b="1" dirty="0">
                <a:solidFill>
                  <a:schemeClr val="bg1"/>
                </a:solidFill>
              </a:rPr>
              <a:t>“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3600" b="1" dirty="0" err="1">
                <a:solidFill>
                  <a:schemeClr val="bg1"/>
                </a:solidFill>
              </a:rPr>
              <a:t>Проучване</a:t>
            </a:r>
            <a:r>
              <a:rPr lang="ru-RU" sz="3600" b="1" dirty="0">
                <a:solidFill>
                  <a:schemeClr val="bg1"/>
                </a:solidFill>
              </a:rPr>
              <a:t> на </a:t>
            </a:r>
            <a:r>
              <a:rPr lang="ru-RU" sz="3600" b="1" dirty="0" err="1">
                <a:solidFill>
                  <a:schemeClr val="bg1"/>
                </a:solidFill>
              </a:rPr>
              <a:t>зоната</a:t>
            </a:r>
            <a:r>
              <a:rPr lang="ru-RU" sz="3600" b="1" dirty="0">
                <a:solidFill>
                  <a:schemeClr val="bg1"/>
                </a:solidFill>
              </a:rPr>
              <a:t> с </a:t>
            </a:r>
            <a:r>
              <a:rPr lang="ru-RU" sz="3600" b="1" dirty="0" err="1">
                <a:solidFill>
                  <a:schemeClr val="bg1"/>
                </a:solidFill>
              </a:rPr>
              <a:t>помощта</a:t>
            </a:r>
            <a:r>
              <a:rPr lang="ru-RU" sz="3600" b="1" dirty="0">
                <a:solidFill>
                  <a:schemeClr val="bg1"/>
                </a:solidFill>
              </a:rPr>
              <a:t> на метода 5 „</a:t>
            </a:r>
            <a:r>
              <a:rPr lang="ru-RU" sz="3600" b="1" dirty="0" err="1">
                <a:solidFill>
                  <a:schemeClr val="bg1"/>
                </a:solidFill>
              </a:rPr>
              <a:t>Защо</a:t>
            </a:r>
            <a:r>
              <a:rPr lang="ru-RU" sz="3600" b="1" dirty="0">
                <a:solidFill>
                  <a:schemeClr val="bg1"/>
                </a:solidFill>
              </a:rPr>
              <a:t>“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20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029000" y="1404617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949757" y="538120"/>
            <a:ext cx="837390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5400" kern="0" dirty="0">
                <a:solidFill>
                  <a:schemeClr val="bg1"/>
                </a:solidFill>
              </a:rPr>
              <a:t>Цели на сесията</a:t>
            </a:r>
            <a:endParaRPr lang="en-US" sz="5400" kern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74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- Image">
            <a:extLst>
              <a:ext uri="{FF2B5EF4-FFF2-40B4-BE49-F238E27FC236}">
                <a16:creationId xmlns:a16="http://schemas.microsoft.com/office/drawing/2014/main" id="{EE3AF1F3-18D9-3440-8175-06C7FDC28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</a:extLst>
          </p:cNvPr>
          <p:cNvSpPr/>
          <p:nvPr/>
        </p:nvSpPr>
        <p:spPr>
          <a:xfrm>
            <a:off x="5801818" y="335624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/>
          </a:p>
        </p:txBody>
      </p:sp>
      <p:pic>
        <p:nvPicPr>
          <p:cNvPr id="9" name="Emblem - White" descr="lionlogo_white.eps">
            <a:extLst>
              <a:ext uri="{FF2B5EF4-FFF2-40B4-BE49-F238E27FC236}">
                <a16:creationId xmlns:a16="http://schemas.microsoft.com/office/drawing/2014/main" id="{1EADB74F-C5D5-A94A-9986-74C53C0606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357" y="1242318"/>
            <a:ext cx="1751259" cy="1708354"/>
          </a:xfrm>
          <a:prstGeom prst="rect">
            <a:avLst/>
          </a:prstGeom>
        </p:spPr>
      </p:pic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864973" y="3834568"/>
            <a:ext cx="10552670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ru-RU" sz="6000" kern="0" dirty="0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за </a:t>
            </a:r>
            <a:r>
              <a:rPr lang="ru-RU" sz="6000" kern="0" dirty="0" err="1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вниманието</a:t>
            </a:r>
            <a:r>
              <a:rPr lang="ru-RU" sz="6000" kern="0" dirty="0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6000" kern="0" dirty="0">
              <a:solidFill>
                <a:srgbClr val="EBB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3969472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 - 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21175</TotalTime>
  <Words>833</Words>
  <Application>Microsoft Office PowerPoint</Application>
  <PresentationFormat>Широк екран</PresentationFormat>
  <Paragraphs>174</Paragraphs>
  <Slides>22</Slides>
  <Notes>3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22</vt:i4>
      </vt:variant>
    </vt:vector>
  </HeadingPairs>
  <TitlesOfParts>
    <vt:vector size="31" baseType="lpstr">
      <vt:lpstr>Arial</vt:lpstr>
      <vt:lpstr>Calibri</vt:lpstr>
      <vt:lpstr>Helvetica Neue</vt:lpstr>
      <vt:lpstr>Open sans</vt:lpstr>
      <vt:lpstr>Segoe UI</vt:lpstr>
      <vt:lpstr>Segoe UI Semibold</vt:lpstr>
      <vt:lpstr>ヒラギノ角ゴ Pro W3</vt:lpstr>
      <vt:lpstr>MASTER SLIDE - BLANK</vt:lpstr>
      <vt:lpstr>White Page Number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Sereno, Lisa</dc:creator>
  <cp:lastModifiedBy>Aneliya Kaneva</cp:lastModifiedBy>
  <cp:revision>208</cp:revision>
  <cp:lastPrinted>2020-02-05T14:51:23Z</cp:lastPrinted>
  <dcterms:created xsi:type="dcterms:W3CDTF">2020-01-30T17:33:13Z</dcterms:created>
  <dcterms:modified xsi:type="dcterms:W3CDTF">2025-10-29T14:27:38Z</dcterms:modified>
</cp:coreProperties>
</file>