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1971" r:id="rId2"/>
    <p:sldId id="1979" r:id="rId3"/>
    <p:sldId id="2000" r:id="rId4"/>
    <p:sldId id="1096" r:id="rId5"/>
    <p:sldId id="917" r:id="rId6"/>
    <p:sldId id="1976" r:id="rId7"/>
    <p:sldId id="1989" r:id="rId8"/>
    <p:sldId id="2004" r:id="rId9"/>
    <p:sldId id="1991" r:id="rId10"/>
    <p:sldId id="1107" r:id="rId11"/>
    <p:sldId id="1980" r:id="rId12"/>
    <p:sldId id="2005" r:id="rId13"/>
    <p:sldId id="2009" r:id="rId14"/>
    <p:sldId id="1135" r:id="rId15"/>
    <p:sldId id="19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2B87"/>
    <a:srgbClr val="7A268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95" autoAdjust="0"/>
    <p:restoredTop sz="79066" autoAdjust="0"/>
  </p:normalViewPr>
  <p:slideViewPr>
    <p:cSldViewPr snapToGrid="0">
      <p:cViewPr varScale="1">
        <p:scale>
          <a:sx n="65" d="100"/>
          <a:sy n="65" d="100"/>
        </p:scale>
        <p:origin x="122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147F6-3F95-4B71-AE2E-99B6D5EBED7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FDEE4-9C80-472C-B027-D33FCFB67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8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Noes:</a:t>
            </a:r>
            <a:endParaRPr lang="en-US" dirty="0"/>
          </a:p>
          <a:p>
            <a:r>
              <a:rPr lang="en-US" dirty="0"/>
              <a:t>Some things to keep in mind: Use names, Smile, keep it informal. Don’t read bullets and feel free to change photos shown, to photos of your club. </a:t>
            </a:r>
          </a:p>
          <a:p>
            <a:endParaRPr lang="en-US" dirty="0"/>
          </a:p>
          <a:p>
            <a:r>
              <a:rPr lang="en-US" dirty="0"/>
              <a:t>“Welcome, we’re really glad you’re here.</a:t>
            </a:r>
          </a:p>
          <a:p>
            <a:r>
              <a:rPr lang="en-US" dirty="0"/>
              <a:t>This will be a quick conversation to help you feel comfortable, understand how our club works and figure out your first step as a Lion.”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89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“This is meant to be simple and helpful — not overwhelming.</a:t>
            </a:r>
          </a:p>
          <a:p>
            <a:r>
              <a:rPr lang="en-US" dirty="0"/>
              <a:t>We’ll talk about who we are, how things work and how you can jump in.”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94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“Every Lions club is a little different, so this is what makes our club unique.</a:t>
            </a:r>
          </a:p>
          <a:p>
            <a:r>
              <a:rPr lang="en-US" dirty="0"/>
              <a:t>[Share one short story or example.]</a:t>
            </a:r>
          </a:p>
          <a:p>
            <a:r>
              <a:rPr lang="en-US" dirty="0"/>
              <a:t>That’s really the best way to understand who we are.”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“This is what we actually do in our community.</a:t>
            </a:r>
          </a:p>
          <a:p>
            <a:r>
              <a:rPr lang="en-US" dirty="0"/>
              <a:t>The best way to get started is to join a service project — it’s where you’ll meet people and see the impact right away.”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80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“While our club is local, you’re now part of something much bigger.</a:t>
            </a:r>
          </a:p>
          <a:p>
            <a:r>
              <a:rPr lang="en-US" dirty="0"/>
              <a:t>Lions are serving all over the world — and you’re part of that same mission.”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035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“What you do here locally connects to something global.</a:t>
            </a:r>
          </a:p>
          <a:p>
            <a:r>
              <a:rPr lang="en-US" dirty="0"/>
              <a:t>That’s what makes being a Lion really meaningful — you’re part of a much bigger impact.”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2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“There’s no single ‘right way’ to be a Lions club.</a:t>
            </a:r>
          </a:p>
          <a:p>
            <a:r>
              <a:rPr lang="en-US" dirty="0"/>
              <a:t>Each club is shaped by its members and community — and that flexibility is actually one of our strengths.”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184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“There’s no expectation to do everything right away.</a:t>
            </a:r>
          </a:p>
          <a:p>
            <a:r>
              <a:rPr lang="en-US" dirty="0"/>
              <a:t>The best approach is to start small — attend a meeting, join a project and get to know people.</a:t>
            </a:r>
          </a:p>
          <a:p>
            <a:r>
              <a:rPr lang="en-US" dirty="0"/>
              <a:t>As you get more comfortable, you’ll naturally find your place.”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en-US" dirty="0"/>
              <a:t>“Which of these feels like the easiest first step for you?”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13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“Many new members find it helpful to set one simple goal.</a:t>
            </a:r>
          </a:p>
          <a:p>
            <a:r>
              <a:rPr lang="en-US" dirty="0"/>
              <a:t>It could be attending meetings regularly, joining one service project or just getting to know a few members.”</a:t>
            </a:r>
          </a:p>
          <a:p>
            <a:endParaRPr lang="en-US" dirty="0"/>
          </a:p>
          <a:p>
            <a:r>
              <a:rPr lang="en-US" dirty="0"/>
              <a:t>“Let’s pick one together.”</a:t>
            </a:r>
          </a:p>
          <a:p>
            <a:r>
              <a:rPr lang="en-US" dirty="0"/>
              <a:t>[Pause and confirm]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05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“One thing that’s unique about being a Lion is that you’re not just participating — you’re helping shape the club.</a:t>
            </a:r>
          </a:p>
          <a:p>
            <a:r>
              <a:rPr lang="en-US" dirty="0"/>
              <a:t>Anyone can volunteer occasionally, but as a member, you help decide what we do and who joins us.</a:t>
            </a:r>
          </a:p>
          <a:p>
            <a:r>
              <a:rPr lang="en-US" dirty="0"/>
              <a:t>Over time, you’ll naturally invite others to serve with you. That’s how clubs grow.</a:t>
            </a:r>
          </a:p>
          <a:p>
            <a:r>
              <a:rPr lang="en-US" dirty="0"/>
              <a:t>But there’s no pressure right away — that comes naturally.”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21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“There are annual dues at the club, district and international level.</a:t>
            </a:r>
          </a:p>
          <a:p>
            <a:r>
              <a:rPr lang="en-US" dirty="0"/>
              <a:t>Those support the tools, resources and structure that make everything possible.</a:t>
            </a:r>
          </a:p>
          <a:p>
            <a:r>
              <a:rPr lang="en-US" dirty="0"/>
              <a:t>Our treasurer or secretary can walk you through the details anytime.”</a:t>
            </a:r>
          </a:p>
          <a:p>
            <a:endParaRPr lang="en-US" b="0" dirty="0">
              <a:ea typeface="ヒラギノ角ゴ Pro W3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27F33C-24D4-41C1-BFA2-68160C39F89C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ヒラギノ角ゴ Pro W3" pitchFamily="125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ヒラギノ角ゴ Pro W3" pitchFamily="125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712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EA017-E1FA-6BAA-785B-59B1E5AA3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CE2EC0-4F60-AE75-1CFF-18249DB52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39080C-2F19-1E64-C732-54038CF65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“This is how you’ll stay informed.</a:t>
            </a:r>
          </a:p>
          <a:p>
            <a:r>
              <a:rPr lang="en-US" dirty="0"/>
              <a:t>If you’re ever unsure about what’s happening, just reach out — we’re here to help.”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“What’s the best way for us to reach you?”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279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“If you’re interested in learning more, there are optional trainings available.</a:t>
            </a:r>
          </a:p>
          <a:p>
            <a:r>
              <a:rPr lang="en-US" dirty="0"/>
              <a:t>There’s a New Member Orientation course online, and there are also local opportunities if you’re interested later on.</a:t>
            </a:r>
          </a:p>
          <a:p>
            <a:r>
              <a:rPr lang="en-US" dirty="0"/>
              <a:t>This is something you can explore at your own pace.”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77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“The most important thing now is your next step.</a:t>
            </a:r>
          </a:p>
          <a:p>
            <a:r>
              <a:rPr lang="en-US" dirty="0"/>
              <a:t>Whether it’s a meeting or a service project, that’s where you’ll really start to feel connected.”</a:t>
            </a:r>
          </a:p>
          <a:p>
            <a:r>
              <a:rPr lang="en-US" dirty="0"/>
              <a:t>“Which one would you like to attend first?”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FDEE4-9C80-472C-B027-D33FCFB677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17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Speaker Notes</a:t>
            </a:r>
          </a:p>
          <a:p>
            <a:r>
              <a:rPr lang="en-US" dirty="0"/>
              <a:t>“We’re really glad you’re here.</a:t>
            </a:r>
          </a:p>
          <a:p>
            <a:r>
              <a:rPr lang="en-US" dirty="0"/>
              <a:t>We’re excited to serve with you — and we’re here to support you as you get started.</a:t>
            </a:r>
          </a:p>
          <a:p>
            <a:r>
              <a:rPr lang="en-US" dirty="0"/>
              <a:t>Any questions before we wrap up?”</a:t>
            </a:r>
          </a:p>
        </p:txBody>
      </p:sp>
    </p:spTree>
    <p:extLst>
      <p:ext uri="{BB962C8B-B14F-4D97-AF65-F5344CB8AC3E}">
        <p14:creationId xmlns:p14="http://schemas.microsoft.com/office/powerpoint/2010/main" val="14481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ision breaker Slide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6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6" name="Gold Bar">
            <a:extLst>
              <a:ext uri="{FF2B5EF4-FFF2-40B4-BE49-F238E27FC236}">
                <a16:creationId xmlns:a16="http://schemas.microsoft.com/office/drawing/2014/main" id="{C4B2230D-595B-5246-A3B2-FB53F20DDBA8}"/>
              </a:ext>
            </a:extLst>
          </p:cNvPr>
          <p:cNvSpPr/>
          <p:nvPr userDrawn="1"/>
        </p:nvSpPr>
        <p:spPr>
          <a:xfrm>
            <a:off x="792677" y="3883983"/>
            <a:ext cx="1178336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1999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1F6599DE-5FEF-F349-BA19-07E55E174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189206"/>
            <a:ext cx="7696200" cy="53519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</p:spTree>
    <p:extLst>
      <p:ext uri="{BB962C8B-B14F-4D97-AF65-F5344CB8AC3E}">
        <p14:creationId xmlns:p14="http://schemas.microsoft.com/office/powerpoint/2010/main" val="4235870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sion breaker Slide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</p:spTree>
    <p:extLst>
      <p:ext uri="{BB962C8B-B14F-4D97-AF65-F5344CB8AC3E}">
        <p14:creationId xmlns:p14="http://schemas.microsoft.com/office/powerpoint/2010/main" val="4202077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05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E290E0-8CE6-F24F-9F6F-55AEF23BA2BC}"/>
              </a:ext>
            </a:extLst>
          </p:cNvPr>
          <p:cNvSpPr/>
          <p:nvPr userDrawn="1"/>
        </p:nvSpPr>
        <p:spPr>
          <a:xfrm>
            <a:off x="0" y="0"/>
            <a:ext cx="12217791" cy="6858000"/>
          </a:xfrm>
          <a:prstGeom prst="rect">
            <a:avLst/>
          </a:prstGeom>
          <a:gradFill flip="none" rotWithShape="1">
            <a:gsLst>
              <a:gs pos="0">
                <a:srgbClr val="000238"/>
              </a:gs>
              <a:gs pos="100000">
                <a:srgbClr val="3F3F54"/>
              </a:gs>
            </a:gsLst>
            <a:lin ang="342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4601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87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691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Vision breaker Slide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erlay">
            <a:extLst>
              <a:ext uri="{FF2B5EF4-FFF2-40B4-BE49-F238E27FC236}">
                <a16:creationId xmlns:a16="http://schemas.microsoft.com/office/drawing/2014/main" id="{9867D72A-78B6-BB41-9E26-24D654E9B4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7C1B2E00-2594-E34D-8908-64A6305E3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0000" y="6400800"/>
            <a:ext cx="330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19123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A951A9-91CA-064C-8D91-1F99DBF4F7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90850" y="4361279"/>
            <a:ext cx="6210300" cy="15240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519099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01</a:t>
            </a:r>
          </a:p>
          <a:p>
            <a:pPr lvl="0"/>
            <a:r>
              <a:rPr lang="en-US" dirty="0"/>
              <a:t>Bullet 02</a:t>
            </a:r>
          </a:p>
          <a:p>
            <a:pPr lvl="0"/>
            <a:r>
              <a:rPr lang="en-US" dirty="0"/>
              <a:t>Bullet 03</a:t>
            </a:r>
          </a:p>
          <a:p>
            <a:pPr lvl="0"/>
            <a:r>
              <a:rPr lang="en-US" dirty="0"/>
              <a:t>Bullet 04</a:t>
            </a:r>
          </a:p>
        </p:txBody>
      </p:sp>
    </p:spTree>
    <p:extLst>
      <p:ext uri="{BB962C8B-B14F-4D97-AF65-F5344CB8AC3E}">
        <p14:creationId xmlns:p14="http://schemas.microsoft.com/office/powerpoint/2010/main" val="2746116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114300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944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34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0" r:id="rId9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1C1F519D-AEA0-1222-796C-C7F5AF3F47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E7DC13-0E13-1977-8D9F-ABC2EF10C8EC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7A2582">
                  <a:alpha val="90000"/>
                </a:srgbClr>
              </a:gs>
              <a:gs pos="2000">
                <a:srgbClr val="00338D">
                  <a:alpha val="90160"/>
                </a:srgb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Open Sans Regular" charset="0"/>
              <a:ea typeface="+mn-ea"/>
              <a:cs typeface="+mn-cs"/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7938AAE5-B528-0072-12A5-CA245ACBD950}"/>
              </a:ext>
            </a:extLst>
          </p:cNvPr>
          <p:cNvSpPr txBox="1">
            <a:spLocks/>
          </p:cNvSpPr>
          <p:nvPr/>
        </p:nvSpPr>
        <p:spPr>
          <a:xfrm>
            <a:off x="762000" y="3843892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5400" b="1" i="0" u="none" strike="noStrike" kern="0" cap="none" spc="0" normalizeH="0" baseline="0" noProof="0" dirty="0">
                <a:ln>
                  <a:noFill/>
                </a:ln>
                <a:solidFill>
                  <a:srgbClr val="EBB7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Добре дошли в 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EBB7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[</a:t>
            </a:r>
            <a:r>
              <a:rPr kumimoji="0" lang="bg-BG" sz="5400" b="1" i="0" u="none" strike="noStrike" kern="0" cap="none" spc="0" normalizeH="0" baseline="0" noProof="0" dirty="0">
                <a:ln>
                  <a:noFill/>
                </a:ln>
                <a:solidFill>
                  <a:srgbClr val="EBB7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име на клуба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EBB7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6" name="Subhead">
            <a:extLst>
              <a:ext uri="{FF2B5EF4-FFF2-40B4-BE49-F238E27FC236}">
                <a16:creationId xmlns:a16="http://schemas.microsoft.com/office/drawing/2014/main" id="{4FB97D51-1C79-F662-8B7F-CAEB137DFEBD}"/>
              </a:ext>
            </a:extLst>
          </p:cNvPr>
          <p:cNvSpPr txBox="1">
            <a:spLocks/>
          </p:cNvSpPr>
          <p:nvPr/>
        </p:nvSpPr>
        <p:spPr>
          <a:xfrm>
            <a:off x="762000" y="49530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g-BG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Ориентация за нови членове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7D9E89-2A89-9FAA-8B9B-8D2983ED4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918502"/>
            <a:ext cx="2438400" cy="23164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E8CC402-F488-C9B2-1538-3C732CECED97}"/>
              </a:ext>
            </a:extLst>
          </p:cNvPr>
          <p:cNvSpPr/>
          <p:nvPr/>
        </p:nvSpPr>
        <p:spPr>
          <a:xfrm rot="5400000" flipH="1">
            <a:off x="6053206" y="2628741"/>
            <a:ext cx="70852" cy="197205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4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D213BA-F33F-0432-A32E-2B6A38288A9A}"/>
              </a:ext>
            </a:extLst>
          </p:cNvPr>
          <p:cNvSpPr/>
          <p:nvPr/>
        </p:nvSpPr>
        <p:spPr bwMode="auto">
          <a:xfrm>
            <a:off x="134471" y="0"/>
            <a:ext cx="12192000" cy="6858000"/>
          </a:xfrm>
          <a:prstGeom prst="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chemeClr val="accent6"/>
              </a:solidFill>
              <a:effectLst/>
              <a:ea typeface="ヒラギノ角ゴ Pro W3" pitchFamily="8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23A2B7-4DD4-663A-3D11-C324C16BE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9" t="21481" r="36638" b="5894"/>
          <a:stretch>
            <a:fillRect/>
          </a:stretch>
        </p:blipFill>
        <p:spPr>
          <a:xfrm>
            <a:off x="4560625" y="0"/>
            <a:ext cx="7765846" cy="685800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CD40F11B-B608-2A46-01AE-A6179A0BD31B}"/>
              </a:ext>
            </a:extLst>
          </p:cNvPr>
          <p:cNvSpPr/>
          <p:nvPr/>
        </p:nvSpPr>
        <p:spPr>
          <a:xfrm rot="10800000">
            <a:off x="0" y="0"/>
            <a:ext cx="8538882" cy="6858000"/>
          </a:xfrm>
          <a:custGeom>
            <a:avLst/>
            <a:gdLst>
              <a:gd name="connsiteX0" fmla="*/ 8725434 w 8725434"/>
              <a:gd name="connsiteY0" fmla="*/ 6858000 h 6858000"/>
              <a:gd name="connsiteX1" fmla="*/ 7256341 w 8725434"/>
              <a:gd name="connsiteY1" fmla="*/ 6858000 h 6858000"/>
              <a:gd name="connsiteX2" fmla="*/ 1469093 w 8725434"/>
              <a:gd name="connsiteY2" fmla="*/ 6858000 h 6858000"/>
              <a:gd name="connsiteX3" fmla="*/ 0 w 8725434"/>
              <a:gd name="connsiteY3" fmla="*/ 6858000 h 6858000"/>
              <a:gd name="connsiteX4" fmla="*/ 3959470 w 8725434"/>
              <a:gd name="connsiteY4" fmla="*/ 0 h 6858000"/>
              <a:gd name="connsiteX5" fmla="*/ 5428563 w 8725434"/>
              <a:gd name="connsiteY5" fmla="*/ 0 h 6858000"/>
              <a:gd name="connsiteX6" fmla="*/ 7256341 w 8725434"/>
              <a:gd name="connsiteY6" fmla="*/ 0 h 6858000"/>
              <a:gd name="connsiteX7" fmla="*/ 8725434 w 872543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25434" h="6858000">
                <a:moveTo>
                  <a:pt x="8725434" y="6858000"/>
                </a:moveTo>
                <a:lnTo>
                  <a:pt x="7256341" y="6858000"/>
                </a:lnTo>
                <a:lnTo>
                  <a:pt x="1469093" y="6858000"/>
                </a:lnTo>
                <a:lnTo>
                  <a:pt x="0" y="6858000"/>
                </a:lnTo>
                <a:lnTo>
                  <a:pt x="3959470" y="0"/>
                </a:lnTo>
                <a:lnTo>
                  <a:pt x="5428563" y="0"/>
                </a:lnTo>
                <a:lnTo>
                  <a:pt x="7256341" y="0"/>
                </a:lnTo>
                <a:lnTo>
                  <a:pt x="8725434" y="0"/>
                </a:lnTo>
                <a:close/>
              </a:path>
            </a:pathLst>
          </a:custGeom>
          <a:solidFill>
            <a:srgbClr val="FFFFFF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3C1A4821-6138-D1AF-632A-A54943FC0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2F2317F6-0229-E139-0652-8A361D94188A}"/>
              </a:ext>
            </a:extLst>
          </p:cNvPr>
          <p:cNvSpPr txBox="1">
            <a:spLocks/>
          </p:cNvSpPr>
          <p:nvPr/>
        </p:nvSpPr>
        <p:spPr>
          <a:xfrm>
            <a:off x="831160" y="2584324"/>
            <a:ext cx="5579066" cy="230309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Какво прави клуба ни уникален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Какво значи да си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Lion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Как можеш да участваш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Твоята следваща стъпка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81353507-1F7E-B7CA-195B-511A9DAFF5DD}"/>
              </a:ext>
            </a:extLst>
          </p:cNvPr>
          <p:cNvSpPr txBox="1">
            <a:spLocks/>
          </p:cNvSpPr>
          <p:nvPr/>
        </p:nvSpPr>
        <p:spPr>
          <a:xfrm>
            <a:off x="831160" y="1312167"/>
            <a:ext cx="6314358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Да разберем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EFD9F-AE45-B3FE-0DDF-FA5C493C0F9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5790784"/>
            <a:ext cx="2819400" cy="5908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62EDD7-20AE-E94D-D904-B7C6C15BA7EE}"/>
              </a:ext>
            </a:extLst>
          </p:cNvPr>
          <p:cNvSpPr/>
          <p:nvPr/>
        </p:nvSpPr>
        <p:spPr>
          <a:xfrm rot="5400000" flipH="1">
            <a:off x="2800465" y="374583"/>
            <a:ext cx="70852" cy="3842982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07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F85C041A-AE41-A4CB-0765-91F14B63FF07}"/>
              </a:ext>
            </a:extLst>
          </p:cNvPr>
          <p:cNvSpPr txBox="1">
            <a:spLocks/>
          </p:cNvSpPr>
          <p:nvPr/>
        </p:nvSpPr>
        <p:spPr>
          <a:xfrm>
            <a:off x="863658" y="1959299"/>
            <a:ext cx="5186774" cy="62669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 нашия клуб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C2347AB7-6E6F-8997-7533-1554D96DCA15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Background - Solid">
            <a:extLst>
              <a:ext uri="{FF2B5EF4-FFF2-40B4-BE49-F238E27FC236}">
                <a16:creationId xmlns:a16="http://schemas.microsoft.com/office/drawing/2014/main" id="{17F57D9A-CCE7-270B-DAA6-1AD3F7FD5EC8}"/>
              </a:ext>
            </a:extLst>
          </p:cNvPr>
          <p:cNvSpPr/>
          <p:nvPr/>
        </p:nvSpPr>
        <p:spPr>
          <a:xfrm flipV="1">
            <a:off x="-1524" y="0"/>
            <a:ext cx="12193524" cy="64008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122CB4-E845-3754-983C-27A2EF4E9A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822" y="201698"/>
            <a:ext cx="917472" cy="87159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B5A54C1-BA58-1C3C-B84D-499E9305E0B1}"/>
              </a:ext>
            </a:extLst>
          </p:cNvPr>
          <p:cNvSpPr txBox="1">
            <a:spLocks/>
          </p:cNvSpPr>
          <p:nvPr/>
        </p:nvSpPr>
        <p:spPr bwMode="auto">
          <a:xfrm>
            <a:off x="863657" y="3166215"/>
            <a:ext cx="5044773" cy="25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Година на създаване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[Insert]</a:t>
            </a: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Брой членове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[Insert]</a:t>
            </a: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 какво сме известни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684213" marR="0" lvl="1" indent="-227013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25" charset="-128"/>
                <a:cs typeface="Arial" panose="020B0604020202020204" pitchFamily="34" charset="0"/>
              </a:rPr>
              <a:t>[Insert 1-2 things]</a:t>
            </a:r>
          </a:p>
          <a:p>
            <a:pPr marL="684213" marR="0" lvl="1" indent="-227013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25" charset="-128"/>
                <a:cs typeface="Arial" panose="020B0604020202020204" pitchFamily="34" charset="0"/>
              </a:rPr>
              <a:t>[Insert 1-2 things]</a:t>
            </a:r>
          </a:p>
        </p:txBody>
      </p:sp>
      <p:sp>
        <p:nvSpPr>
          <p:cNvPr id="7" name="Background - Solid">
            <a:extLst>
              <a:ext uri="{FF2B5EF4-FFF2-40B4-BE49-F238E27FC236}">
                <a16:creationId xmlns:a16="http://schemas.microsoft.com/office/drawing/2014/main" id="{A4E76D0B-F218-894D-2793-2DE49D64DB54}"/>
              </a:ext>
            </a:extLst>
          </p:cNvPr>
          <p:cNvSpPr/>
          <p:nvPr/>
        </p:nvSpPr>
        <p:spPr>
          <a:xfrm>
            <a:off x="0" y="6656302"/>
            <a:ext cx="12192000" cy="242258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E683A9-6220-CFC6-513E-DA3D7A2BC7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3" t="7081" r="13897" b="19380"/>
          <a:stretch>
            <a:fillRect/>
          </a:stretch>
        </p:blipFill>
        <p:spPr>
          <a:xfrm>
            <a:off x="7186246" y="2542731"/>
            <a:ext cx="4355618" cy="29044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049B66-A187-A5C4-33D6-53628F4DC307}"/>
              </a:ext>
            </a:extLst>
          </p:cNvPr>
          <p:cNvSpPr/>
          <p:nvPr/>
        </p:nvSpPr>
        <p:spPr>
          <a:xfrm rot="5400000" flipH="1">
            <a:off x="2514196" y="1301548"/>
            <a:ext cx="70852" cy="317601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28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4C3F8E-2D40-9128-D97A-92834A717F27}"/>
              </a:ext>
            </a:extLst>
          </p:cNvPr>
          <p:cNvSpPr/>
          <p:nvPr/>
        </p:nvSpPr>
        <p:spPr>
          <a:xfrm rot="10800000">
            <a:off x="-3867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Open Sans Regular" charset="0"/>
              <a:ea typeface="+mn-ea"/>
              <a:cs typeface="+mn-cs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C285C4D4-4944-5426-B6FF-02D151D33E31}"/>
              </a:ext>
            </a:extLst>
          </p:cNvPr>
          <p:cNvSpPr/>
          <p:nvPr/>
        </p:nvSpPr>
        <p:spPr>
          <a:xfrm rot="10800000">
            <a:off x="2018593" y="0"/>
            <a:ext cx="10134737" cy="6858000"/>
          </a:xfrm>
          <a:custGeom>
            <a:avLst/>
            <a:gdLst>
              <a:gd name="connsiteX0" fmla="*/ 5301467 w 9260938"/>
              <a:gd name="connsiteY0" fmla="*/ 6858000 h 6858000"/>
              <a:gd name="connsiteX1" fmla="*/ 2904948 w 9260938"/>
              <a:gd name="connsiteY1" fmla="*/ 6858000 h 6858000"/>
              <a:gd name="connsiteX2" fmla="*/ 2402938 w 9260938"/>
              <a:gd name="connsiteY2" fmla="*/ 6858000 h 6858000"/>
              <a:gd name="connsiteX3" fmla="*/ 2396519 w 9260938"/>
              <a:gd name="connsiteY3" fmla="*/ 6858000 h 6858000"/>
              <a:gd name="connsiteX4" fmla="*/ 6419 w 9260938"/>
              <a:gd name="connsiteY4" fmla="*/ 6858000 h 6858000"/>
              <a:gd name="connsiteX5" fmla="*/ 17136 w 9260938"/>
              <a:gd name="connsiteY5" fmla="*/ 6839438 h 6858000"/>
              <a:gd name="connsiteX6" fmla="*/ 0 w 9260938"/>
              <a:gd name="connsiteY6" fmla="*/ 6858000 h 6858000"/>
              <a:gd name="connsiteX7" fmla="*/ 0 w 9260938"/>
              <a:gd name="connsiteY7" fmla="*/ 0 h 6858000"/>
              <a:gd name="connsiteX8" fmla="*/ 2396519 w 9260938"/>
              <a:gd name="connsiteY8" fmla="*/ 0 h 6858000"/>
              <a:gd name="connsiteX9" fmla="*/ 3965890 w 9260938"/>
              <a:gd name="connsiteY9" fmla="*/ 0 h 6858000"/>
              <a:gd name="connsiteX10" fmla="*/ 6331018 w 9260938"/>
              <a:gd name="connsiteY10" fmla="*/ 0 h 6858000"/>
              <a:gd name="connsiteX11" fmla="*/ 6362409 w 9260938"/>
              <a:gd name="connsiteY11" fmla="*/ 0 h 6858000"/>
              <a:gd name="connsiteX12" fmla="*/ 6864419 w 9260938"/>
              <a:gd name="connsiteY12" fmla="*/ 0 h 6858000"/>
              <a:gd name="connsiteX13" fmla="*/ 8727537 w 9260938"/>
              <a:gd name="connsiteY13" fmla="*/ 0 h 6858000"/>
              <a:gd name="connsiteX14" fmla="*/ 9260938 w 9260938"/>
              <a:gd name="connsiteY1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60938" h="6858000">
                <a:moveTo>
                  <a:pt x="5301467" y="6858000"/>
                </a:moveTo>
                <a:lnTo>
                  <a:pt x="2904948" y="6858000"/>
                </a:lnTo>
                <a:lnTo>
                  <a:pt x="2402938" y="6858000"/>
                </a:lnTo>
                <a:lnTo>
                  <a:pt x="2396519" y="6858000"/>
                </a:lnTo>
                <a:lnTo>
                  <a:pt x="6419" y="6858000"/>
                </a:lnTo>
                <a:lnTo>
                  <a:pt x="17136" y="6839438"/>
                </a:lnTo>
                <a:lnTo>
                  <a:pt x="0" y="6858000"/>
                </a:lnTo>
                <a:lnTo>
                  <a:pt x="0" y="0"/>
                </a:lnTo>
                <a:lnTo>
                  <a:pt x="2396519" y="0"/>
                </a:lnTo>
                <a:lnTo>
                  <a:pt x="3965890" y="0"/>
                </a:lnTo>
                <a:lnTo>
                  <a:pt x="6331018" y="0"/>
                </a:lnTo>
                <a:lnTo>
                  <a:pt x="6362409" y="0"/>
                </a:lnTo>
                <a:lnTo>
                  <a:pt x="6864419" y="0"/>
                </a:lnTo>
                <a:lnTo>
                  <a:pt x="8727537" y="0"/>
                </a:lnTo>
                <a:lnTo>
                  <a:pt x="9260938" y="0"/>
                </a:lnTo>
                <a:close/>
              </a:path>
            </a:pathLst>
          </a:custGeom>
          <a:solidFill>
            <a:srgbClr val="FFFFFF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659BC1F-064E-6347-B90E-1AA8B76602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5668358"/>
            <a:ext cx="836923" cy="83692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76C49D1-E3CD-FBBD-12A5-DE8B903B83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8934" y="4377266"/>
            <a:ext cx="2523066" cy="2514600"/>
          </a:xfrm>
          <a:prstGeom prst="rect">
            <a:avLst/>
          </a:prstGeom>
        </p:spPr>
      </p:pic>
      <p:sp>
        <p:nvSpPr>
          <p:cNvPr id="8" name="Page Number - Blue">
            <a:extLst>
              <a:ext uri="{FF2B5EF4-FFF2-40B4-BE49-F238E27FC236}">
                <a16:creationId xmlns:a16="http://schemas.microsoft.com/office/drawing/2014/main" id="{5ADD365A-4846-E44E-A707-B9535D16A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2855D500-B1C5-2468-A4CD-3F87FB8B4481}"/>
              </a:ext>
            </a:extLst>
          </p:cNvPr>
          <p:cNvSpPr txBox="1">
            <a:spLocks/>
          </p:cNvSpPr>
          <p:nvPr/>
        </p:nvSpPr>
        <p:spPr>
          <a:xfrm>
            <a:off x="5952311" y="1405930"/>
            <a:ext cx="5186774" cy="62669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Как Служим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C570BF1-0F03-FD38-662B-D9686765C936}"/>
              </a:ext>
            </a:extLst>
          </p:cNvPr>
          <p:cNvSpPr txBox="1">
            <a:spLocks/>
          </p:cNvSpPr>
          <p:nvPr/>
        </p:nvSpPr>
        <p:spPr bwMode="auto">
          <a:xfrm>
            <a:off x="5005754" y="2612846"/>
            <a:ext cx="8623547" cy="25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Въведи вид дейност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lvl="0">
              <a:buClr>
                <a:srgbClr val="EAB71F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Service Project]</a:t>
            </a:r>
          </a:p>
          <a:p>
            <a:pPr lvl="0">
              <a:buClr>
                <a:srgbClr val="EAB71F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Service Project]</a:t>
            </a:r>
          </a:p>
          <a:p>
            <a:pPr>
              <a:buClr>
                <a:srgbClr val="EAB71F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Service Project]</a:t>
            </a:r>
          </a:p>
          <a:p>
            <a:pPr marL="0" lvl="0" indent="0">
              <a:buClr>
                <a:srgbClr val="EAB71F"/>
              </a:buClr>
              <a:buNone/>
              <a:defRPr/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EAB71F"/>
              </a:buClr>
              <a:buFont typeface="Wingdings" panose="05000000000000000000" pitchFamily="2" charset="2"/>
              <a:buChar char="§"/>
              <a:defRPr/>
            </a:pPr>
            <a:r>
              <a:rPr lang="bg-BG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Следващ/и възможност/и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[Insert]</a:t>
            </a:r>
          </a:p>
          <a:p>
            <a:pPr lvl="0">
              <a:buClr>
                <a:srgbClr val="EAB71F"/>
              </a:buClr>
              <a:buFont typeface="Wingdings" panose="05000000000000000000" pitchFamily="2" charset="2"/>
              <a:buChar char="§"/>
              <a:defRPr/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E0E0E2-AB5E-F192-442D-1DF0CA4A2D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0" t="3570" r="3011" b="18884"/>
          <a:stretch>
            <a:fillRect/>
          </a:stretch>
        </p:blipFill>
        <p:spPr>
          <a:xfrm>
            <a:off x="1141723" y="1730957"/>
            <a:ext cx="3288580" cy="31101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4D25F5-1146-BEE6-C4B1-D0CB79718F01}"/>
              </a:ext>
            </a:extLst>
          </p:cNvPr>
          <p:cNvSpPr/>
          <p:nvPr/>
        </p:nvSpPr>
        <p:spPr>
          <a:xfrm rot="5400000" flipH="1">
            <a:off x="7476434" y="871026"/>
            <a:ext cx="70852" cy="2887289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817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6096002" y="2124450"/>
            <a:ext cx="0" cy="2891117"/>
          </a:xfrm>
          <a:prstGeom prst="line">
            <a:avLst/>
          </a:prstGeom>
          <a:solidFill>
            <a:srgbClr val="FFFFFF"/>
          </a:solidFill>
          <a:ln w="47625" cap="flat" cmpd="sng" algn="ctr">
            <a:solidFill>
              <a:srgbClr val="B3B2B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1CC0CC-11C2-2EDB-DFEA-902F2EA1F6B8}"/>
              </a:ext>
            </a:extLst>
          </p:cNvPr>
          <p:cNvGrpSpPr/>
          <p:nvPr/>
        </p:nvGrpSpPr>
        <p:grpSpPr>
          <a:xfrm>
            <a:off x="6357002" y="2195920"/>
            <a:ext cx="5745570" cy="2563509"/>
            <a:chOff x="6273456" y="1737082"/>
            <a:chExt cx="5745570" cy="2563509"/>
          </a:xfrm>
        </p:grpSpPr>
        <p:sp>
          <p:nvSpPr>
            <p:cNvPr id="9" name="TextBox 8"/>
            <p:cNvSpPr txBox="1"/>
            <p:nvPr/>
          </p:nvSpPr>
          <p:spPr>
            <a:xfrm>
              <a:off x="6273456" y="1737082"/>
              <a:ext cx="5745570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338D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48000+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62482" y="3469594"/>
              <a:ext cx="45675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D2240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Клуба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21" name="Page Number - Blue">
            <a:extLst>
              <a:ext uri="{FF2B5EF4-FFF2-40B4-BE49-F238E27FC236}">
                <a16:creationId xmlns:a16="http://schemas.microsoft.com/office/drawing/2014/main" id="{0E2EE005-FB0E-CE4C-8F64-07AF0F3C9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705057F0-9CDA-33F5-EC52-23CE6C4C5C09}"/>
              </a:ext>
            </a:extLst>
          </p:cNvPr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A37875-7EB4-D1D1-01AC-3801C6F59EE0}"/>
              </a:ext>
            </a:extLst>
          </p:cNvPr>
          <p:cNvGrpSpPr/>
          <p:nvPr/>
        </p:nvGrpSpPr>
        <p:grpSpPr>
          <a:xfrm>
            <a:off x="-205078" y="2195920"/>
            <a:ext cx="6267567" cy="2563509"/>
            <a:chOff x="-205080" y="1547081"/>
            <a:chExt cx="6267567" cy="2563509"/>
          </a:xfrm>
        </p:grpSpPr>
        <p:sp>
          <p:nvSpPr>
            <p:cNvPr id="7" name="TextBox 6"/>
            <p:cNvSpPr txBox="1"/>
            <p:nvPr/>
          </p:nvSpPr>
          <p:spPr>
            <a:xfrm>
              <a:off x="528919" y="1547081"/>
              <a:ext cx="4800600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600" b="1" i="0" u="none" strike="noStrike" kern="1200" cap="none" spc="0" normalizeH="0" baseline="0" noProof="0" dirty="0">
                  <a:ln>
                    <a:noFill/>
                  </a:ln>
                  <a:solidFill>
                    <a:srgbClr val="7A2682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1.4+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-205080" y="3279593"/>
              <a:ext cx="62675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4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Милиона членове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C19E843-E5AA-6DC4-45E5-364C534C4426}"/>
              </a:ext>
            </a:extLst>
          </p:cNvPr>
          <p:cNvSpPr txBox="1"/>
          <p:nvPr/>
        </p:nvSpPr>
        <p:spPr>
          <a:xfrm>
            <a:off x="2" y="5209703"/>
            <a:ext cx="1219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3600" dirty="0">
                <a:latin typeface="Arial" charset="0"/>
                <a:ea typeface="Arial" charset="0"/>
                <a:cs typeface="Arial" charset="0"/>
              </a:rPr>
              <a:t>В над </a:t>
            </a:r>
            <a:r>
              <a:rPr lang="en-US" sz="3600" b="1" dirty="0">
                <a:solidFill>
                  <a:srgbClr val="462B87"/>
                </a:solidFill>
                <a:latin typeface="Arial" charset="0"/>
                <a:ea typeface="Arial" charset="0"/>
                <a:cs typeface="Arial" charset="0"/>
              </a:rPr>
              <a:t>200+ </a:t>
            </a:r>
            <a:r>
              <a:rPr lang="bg-BG" sz="3600" b="1" dirty="0">
                <a:latin typeface="Arial" charset="0"/>
                <a:ea typeface="Arial" charset="0"/>
                <a:cs typeface="Arial" charset="0"/>
              </a:rPr>
              <a:t>страни по цял свят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Headline">
            <a:extLst>
              <a:ext uri="{FF2B5EF4-FFF2-40B4-BE49-F238E27FC236}">
                <a16:creationId xmlns:a16="http://schemas.microsoft.com/office/drawing/2014/main" id="{36BE9A66-902D-0F9E-51D8-5A24849BE67E}"/>
              </a:ext>
            </a:extLst>
          </p:cNvPr>
          <p:cNvSpPr txBox="1">
            <a:spLocks/>
          </p:cNvSpPr>
          <p:nvPr/>
        </p:nvSpPr>
        <p:spPr>
          <a:xfrm>
            <a:off x="0" y="777373"/>
            <a:ext cx="12191999" cy="62669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Световна Мрежа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Background - Solid">
            <a:extLst>
              <a:ext uri="{FF2B5EF4-FFF2-40B4-BE49-F238E27FC236}">
                <a16:creationId xmlns:a16="http://schemas.microsoft.com/office/drawing/2014/main" id="{16914A89-5BCD-780C-4EF3-86CE0DD0829E}"/>
              </a:ext>
            </a:extLst>
          </p:cNvPr>
          <p:cNvSpPr/>
          <p:nvPr/>
        </p:nvSpPr>
        <p:spPr>
          <a:xfrm>
            <a:off x="0" y="6409262"/>
            <a:ext cx="12192000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900B2A-5150-E8E6-9B4F-324202AB4E13}"/>
              </a:ext>
            </a:extLst>
          </p:cNvPr>
          <p:cNvSpPr/>
          <p:nvPr/>
        </p:nvSpPr>
        <p:spPr>
          <a:xfrm rot="5400000" flipH="1">
            <a:off x="6060573" y="203107"/>
            <a:ext cx="70852" cy="2887289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980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iagram, white, design&#10;&#10;Description automatically generated">
            <a:extLst>
              <a:ext uri="{FF2B5EF4-FFF2-40B4-BE49-F238E27FC236}">
                <a16:creationId xmlns:a16="http://schemas.microsoft.com/office/drawing/2014/main" id="{EEBF4DAE-0DC9-BDE2-2609-5434EA7332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43"/>
            <a:ext cx="64008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E66F82-8914-2729-2706-5AFBD002D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1" t="1630" r="5879" b="1707"/>
          <a:stretch>
            <a:fillRect/>
          </a:stretch>
        </p:blipFill>
        <p:spPr>
          <a:xfrm>
            <a:off x="-2" y="1"/>
            <a:ext cx="6918962" cy="6852556"/>
          </a:xfrm>
          <a:prstGeom prst="rect">
            <a:avLst/>
          </a:prstGeom>
        </p:spPr>
      </p:pic>
      <p:sp>
        <p:nvSpPr>
          <p:cNvPr id="5" name="Graphic 8">
            <a:extLst>
              <a:ext uri="{FF2B5EF4-FFF2-40B4-BE49-F238E27FC236}">
                <a16:creationId xmlns:a16="http://schemas.microsoft.com/office/drawing/2014/main" id="{071E6150-CD98-B204-520D-6F2EDB6E565C}"/>
              </a:ext>
            </a:extLst>
          </p:cNvPr>
          <p:cNvSpPr/>
          <p:nvPr/>
        </p:nvSpPr>
        <p:spPr>
          <a:xfrm rot="10800000">
            <a:off x="0" y="-5443"/>
            <a:ext cx="1816329" cy="3145972"/>
          </a:xfrm>
          <a:custGeom>
            <a:avLst/>
            <a:gdLst>
              <a:gd name="connsiteX0" fmla="*/ 0 w 1816329"/>
              <a:gd name="connsiteY0" fmla="*/ 3145972 h 3145972"/>
              <a:gd name="connsiteX1" fmla="*/ 1816329 w 1816329"/>
              <a:gd name="connsiteY1" fmla="*/ 0 h 3145972"/>
              <a:gd name="connsiteX2" fmla="*/ 1816329 w 1816329"/>
              <a:gd name="connsiteY2" fmla="*/ 3145972 h 314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16329" h="3145972">
                <a:moveTo>
                  <a:pt x="0" y="3145972"/>
                </a:moveTo>
                <a:lnTo>
                  <a:pt x="1816329" y="0"/>
                </a:lnTo>
                <a:lnTo>
                  <a:pt x="1816329" y="3145972"/>
                </a:lnTo>
                <a:close/>
              </a:path>
            </a:pathLst>
          </a:custGeom>
          <a:solidFill>
            <a:srgbClr val="10233F"/>
          </a:solidFill>
          <a:ln w="36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0DB97BD-7A30-8B0A-303A-3D7073FCFCBF}"/>
              </a:ext>
            </a:extLst>
          </p:cNvPr>
          <p:cNvSpPr/>
          <p:nvPr/>
        </p:nvSpPr>
        <p:spPr>
          <a:xfrm>
            <a:off x="2175230" y="-5443"/>
            <a:ext cx="10628279" cy="6879772"/>
          </a:xfrm>
          <a:custGeom>
            <a:avLst/>
            <a:gdLst>
              <a:gd name="connsiteX0" fmla="*/ 7143542 w 10042071"/>
              <a:gd name="connsiteY0" fmla="*/ 0 h 6858000"/>
              <a:gd name="connsiteX1" fmla="*/ 10042071 w 10042071"/>
              <a:gd name="connsiteY1" fmla="*/ 0 h 6858000"/>
              <a:gd name="connsiteX2" fmla="*/ 10042071 w 10042071"/>
              <a:gd name="connsiteY2" fmla="*/ 6858000 h 6858000"/>
              <a:gd name="connsiteX3" fmla="*/ 7380514 w 10042071"/>
              <a:gd name="connsiteY3" fmla="*/ 6858000 h 6858000"/>
              <a:gd name="connsiteX4" fmla="*/ 6858000 w 10042071"/>
              <a:gd name="connsiteY4" fmla="*/ 6858000 h 6858000"/>
              <a:gd name="connsiteX5" fmla="*/ 3184071 w 10042071"/>
              <a:gd name="connsiteY5" fmla="*/ 6858000 h 6858000"/>
              <a:gd name="connsiteX6" fmla="*/ 522515 w 10042071"/>
              <a:gd name="connsiteY6" fmla="*/ 6858000 h 6858000"/>
              <a:gd name="connsiteX7" fmla="*/ 0 w 10042071"/>
              <a:gd name="connsiteY7" fmla="*/ 6858000 h 6858000"/>
              <a:gd name="connsiteX8" fmla="*/ 3959471 w 10042071"/>
              <a:gd name="connsiteY8" fmla="*/ 0 h 6858000"/>
              <a:gd name="connsiteX9" fmla="*/ 4481985 w 10042071"/>
              <a:gd name="connsiteY9" fmla="*/ 0 h 6858000"/>
              <a:gd name="connsiteX10" fmla="*/ 6858000 w 10042071"/>
              <a:gd name="connsiteY10" fmla="*/ 0 h 6858000"/>
              <a:gd name="connsiteX11" fmla="*/ 7143542 w 10042071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42071" h="6858000">
                <a:moveTo>
                  <a:pt x="7143542" y="0"/>
                </a:moveTo>
                <a:lnTo>
                  <a:pt x="10042071" y="0"/>
                </a:lnTo>
                <a:lnTo>
                  <a:pt x="10042071" y="6858000"/>
                </a:lnTo>
                <a:lnTo>
                  <a:pt x="7380514" y="6858000"/>
                </a:lnTo>
                <a:lnTo>
                  <a:pt x="6858000" y="6858000"/>
                </a:lnTo>
                <a:lnTo>
                  <a:pt x="3184071" y="6858000"/>
                </a:lnTo>
                <a:lnTo>
                  <a:pt x="522515" y="6858000"/>
                </a:lnTo>
                <a:lnTo>
                  <a:pt x="0" y="6858000"/>
                </a:lnTo>
                <a:lnTo>
                  <a:pt x="3959471" y="0"/>
                </a:lnTo>
                <a:lnTo>
                  <a:pt x="4481985" y="0"/>
                </a:lnTo>
                <a:lnTo>
                  <a:pt x="6858000" y="0"/>
                </a:lnTo>
                <a:lnTo>
                  <a:pt x="7143542" y="0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5" name="Large #">
            <a:extLst>
              <a:ext uri="{FF2B5EF4-FFF2-40B4-BE49-F238E27FC236}">
                <a16:creationId xmlns:a16="http://schemas.microsoft.com/office/drawing/2014/main" id="{FE0AF130-54BA-96D6-5875-82454807FE49}"/>
              </a:ext>
            </a:extLst>
          </p:cNvPr>
          <p:cNvSpPr txBox="1"/>
          <p:nvPr/>
        </p:nvSpPr>
        <p:spPr>
          <a:xfrm>
            <a:off x="5412686" y="2268742"/>
            <a:ext cx="6605616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400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Ти си част от нещо по-голямо</a:t>
            </a:r>
            <a:endParaRPr kumimoji="0" lang="en-US" sz="5400" b="1" i="1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6" name="Body Copy">
            <a:extLst>
              <a:ext uri="{FF2B5EF4-FFF2-40B4-BE49-F238E27FC236}">
                <a16:creationId xmlns:a16="http://schemas.microsoft.com/office/drawing/2014/main" id="{4627032D-42C2-258B-461D-A6B08ADC9BB5}"/>
              </a:ext>
            </a:extLst>
          </p:cNvPr>
          <p:cNvSpPr txBox="1">
            <a:spLocks/>
          </p:cNvSpPr>
          <p:nvPr/>
        </p:nvSpPr>
        <p:spPr>
          <a:xfrm>
            <a:off x="5477985" y="4446695"/>
            <a:ext cx="6464115" cy="912603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Локални дейности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Глобален ефект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 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Истинска промяна.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Page Number - Blue">
            <a:extLst>
              <a:ext uri="{FF2B5EF4-FFF2-40B4-BE49-F238E27FC236}">
                <a16:creationId xmlns:a16="http://schemas.microsoft.com/office/drawing/2014/main" id="{6E91131B-5724-2B99-7ABA-DB0E9636C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26FFD-3B6A-1E39-01B5-0B57E0DA9A6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70" y="5944675"/>
            <a:ext cx="739156" cy="7021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ED2A14-F060-928D-B03C-8444E0A37107}"/>
              </a:ext>
            </a:extLst>
          </p:cNvPr>
          <p:cNvSpPr/>
          <p:nvPr/>
        </p:nvSpPr>
        <p:spPr>
          <a:xfrm rot="5400000" flipH="1">
            <a:off x="7604878" y="2096085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62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C54CD0-3C5D-60BD-0486-6FCE689F6A17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B63D581A-9E90-FC97-3630-DA0793BFB972}"/>
              </a:ext>
            </a:extLst>
          </p:cNvPr>
          <p:cNvSpPr/>
          <p:nvPr/>
        </p:nvSpPr>
        <p:spPr>
          <a:xfrm>
            <a:off x="5711868" y="0"/>
            <a:ext cx="6480132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33905B2-22D2-D4C4-E0B1-FC9F00B12F8C}"/>
              </a:ext>
            </a:extLst>
          </p:cNvPr>
          <p:cNvSpPr/>
          <p:nvPr/>
        </p:nvSpPr>
        <p:spPr>
          <a:xfrm>
            <a:off x="5587132" y="0"/>
            <a:ext cx="3923559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C921C650-0191-EC45-ABD4-267915C85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25" name="Emblem - White" descr="lionlogo_white.eps">
            <a:extLst>
              <a:ext uri="{FF2B5EF4-FFF2-40B4-BE49-F238E27FC236}">
                <a16:creationId xmlns:a16="http://schemas.microsoft.com/office/drawing/2014/main" id="{D88C7B9A-76F4-BF46-B037-CAE4D4BAFA2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541" y="4495800"/>
            <a:ext cx="1751259" cy="1708354"/>
          </a:xfrm>
          <a:prstGeom prst="rect">
            <a:avLst/>
          </a:prstGeom>
        </p:spPr>
      </p:pic>
      <p:sp>
        <p:nvSpPr>
          <p:cNvPr id="3" name="Body Copy">
            <a:extLst>
              <a:ext uri="{FF2B5EF4-FFF2-40B4-BE49-F238E27FC236}">
                <a16:creationId xmlns:a16="http://schemas.microsoft.com/office/drawing/2014/main" id="{5F16B91E-EA5F-80E4-A949-7D4F6600DFA9}"/>
              </a:ext>
            </a:extLst>
          </p:cNvPr>
          <p:cNvSpPr txBox="1">
            <a:spLocks/>
          </p:cNvSpPr>
          <p:nvPr/>
        </p:nvSpPr>
        <p:spPr>
          <a:xfrm>
            <a:off x="524378" y="2937416"/>
            <a:ext cx="5832686" cy="281861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lang="bg-BG" sz="28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Проекти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bg-B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традиции и култура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lang="bg-BG" sz="2800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може да изглеждат различни за отделните клубове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lang="bg-BG" sz="2800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Гъвкавостта е част от това, което прави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Lions </a:t>
            </a:r>
            <a:r>
              <a:rPr lang="bg-BG" sz="2800" b="1" kern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силни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71CBDC40-2C7F-25D6-35DC-C2A42AB0FBAD}"/>
              </a:ext>
            </a:extLst>
          </p:cNvPr>
          <p:cNvSpPr txBox="1">
            <a:spLocks/>
          </p:cNvSpPr>
          <p:nvPr/>
        </p:nvSpPr>
        <p:spPr>
          <a:xfrm>
            <a:off x="513491" y="1739208"/>
            <a:ext cx="7385914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Всеки клуб е различен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3E349A-10FF-A826-B200-CE52459E486C}"/>
              </a:ext>
            </a:extLst>
          </p:cNvPr>
          <p:cNvSpPr/>
          <p:nvPr/>
        </p:nvSpPr>
        <p:spPr>
          <a:xfrm rot="5400000" flipH="1">
            <a:off x="1907692" y="1373736"/>
            <a:ext cx="70852" cy="262480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75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 - Solid">
            <a:extLst>
              <a:ext uri="{FF2B5EF4-FFF2-40B4-BE49-F238E27FC236}">
                <a16:creationId xmlns:a16="http://schemas.microsoft.com/office/drawing/2014/main" id="{F99F03F7-71E6-ADD3-30A0-C0ACA0026C9E}"/>
              </a:ext>
            </a:extLst>
          </p:cNvPr>
          <p:cNvSpPr/>
          <p:nvPr/>
        </p:nvSpPr>
        <p:spPr>
          <a:xfrm>
            <a:off x="0" y="6410208"/>
            <a:ext cx="12192000" cy="457200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2" name="Graphic 8">
            <a:extLst>
              <a:ext uri="{FF2B5EF4-FFF2-40B4-BE49-F238E27FC236}">
                <a16:creationId xmlns:a16="http://schemas.microsoft.com/office/drawing/2014/main" id="{FF28C9AF-B5B4-C83C-8395-EBB13B17FB66}"/>
              </a:ext>
            </a:extLst>
          </p:cNvPr>
          <p:cNvSpPr/>
          <p:nvPr/>
        </p:nvSpPr>
        <p:spPr>
          <a:xfrm>
            <a:off x="10740193" y="4343400"/>
            <a:ext cx="1451806" cy="2514600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solidFill>
            <a:srgbClr val="0D2240"/>
          </a:soli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3" name="Page Number - Blue">
            <a:extLst>
              <a:ext uri="{FF2B5EF4-FFF2-40B4-BE49-F238E27FC236}">
                <a16:creationId xmlns:a16="http://schemas.microsoft.com/office/drawing/2014/main" id="{6CBF1DB3-2122-C567-B698-84708D10E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3" name="Background - Solid">
            <a:extLst>
              <a:ext uri="{FF2B5EF4-FFF2-40B4-BE49-F238E27FC236}">
                <a16:creationId xmlns:a16="http://schemas.microsoft.com/office/drawing/2014/main" id="{9C12DA6D-1BB6-4CB7-F8D2-E7C9D97C8A93}"/>
              </a:ext>
            </a:extLst>
          </p:cNvPr>
          <p:cNvSpPr/>
          <p:nvPr/>
        </p:nvSpPr>
        <p:spPr>
          <a:xfrm>
            <a:off x="-2" y="-7307"/>
            <a:ext cx="12192000" cy="457200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2C7B5C68-A226-A2C8-F3F7-294F8E84347E}"/>
              </a:ext>
            </a:extLst>
          </p:cNvPr>
          <p:cNvSpPr txBox="1">
            <a:spLocks/>
          </p:cNvSpPr>
          <p:nvPr/>
        </p:nvSpPr>
        <p:spPr>
          <a:xfrm>
            <a:off x="0" y="1325248"/>
            <a:ext cx="12191998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Как да участваш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7D60C3F-5C49-CA6F-D6C2-15099DB919D4}"/>
              </a:ext>
            </a:extLst>
          </p:cNvPr>
          <p:cNvSpPr txBox="1">
            <a:spLocks/>
          </p:cNvSpPr>
          <p:nvPr/>
        </p:nvSpPr>
        <p:spPr bwMode="auto">
          <a:xfrm>
            <a:off x="1312986" y="2750296"/>
            <a:ext cx="9427206" cy="319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Участвай в срещите и опознай членовете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bg-BG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Включи се в дейност/проект и виж резултата от твоето участие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Помогни с малка роля или с някоя от работните групи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Сподели своите интереси и идеи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Покани някой да служи заедно с теб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EAB71F"/>
              </a:buClr>
              <a:buFont typeface="Wingdings" panose="05000000000000000000" pitchFamily="2" charset="2"/>
              <a:buChar char="§"/>
              <a:defRPr/>
            </a:pP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AD7EFE-660D-15B7-85C7-34CA0E161E16}"/>
              </a:ext>
            </a:extLst>
          </p:cNvPr>
          <p:cNvSpPr/>
          <p:nvPr/>
        </p:nvSpPr>
        <p:spPr>
          <a:xfrm rot="5400000" flipH="1">
            <a:off x="6060572" y="1049497"/>
            <a:ext cx="70852" cy="262480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511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B6A19C-B999-1BBE-B4A8-A6A54CB61F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Open Sans Regular" charset="0"/>
              <a:ea typeface="+mn-ea"/>
              <a:cs typeface="+mn-cs"/>
            </a:endParaRPr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F7AF7ABE-2E48-F235-3F2F-36A726D78DE6}"/>
              </a:ext>
            </a:extLst>
          </p:cNvPr>
          <p:cNvSpPr/>
          <p:nvPr/>
        </p:nvSpPr>
        <p:spPr>
          <a:xfrm flipH="1">
            <a:off x="6580415" y="0"/>
            <a:ext cx="6858000" cy="6858000"/>
          </a:xfrm>
          <a:custGeom>
            <a:avLst/>
            <a:gdLst>
              <a:gd name="connsiteX0" fmla="*/ 2898529 w 6858000"/>
              <a:gd name="connsiteY0" fmla="*/ 6858000 h 6858000"/>
              <a:gd name="connsiteX1" fmla="*/ 6858000 w 6858000"/>
              <a:gd name="connsiteY1" fmla="*/ 0 h 6858000"/>
              <a:gd name="connsiteX2" fmla="*/ 3959471 w 6858000"/>
              <a:gd name="connsiteY2" fmla="*/ 0 h 6858000"/>
              <a:gd name="connsiteX3" fmla="*/ 0 w 685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2898529" y="6858000"/>
                </a:moveTo>
                <a:lnTo>
                  <a:pt x="6858000" y="0"/>
                </a:lnTo>
                <a:lnTo>
                  <a:pt x="3959471" y="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00000">
                <a:srgbClr val="7A2582">
                  <a:alpha val="0"/>
                </a:srgbClr>
              </a:gs>
              <a:gs pos="0">
                <a:srgbClr val="00338D">
                  <a:alpha val="25000"/>
                </a:srgbClr>
              </a:gs>
            </a:gsLst>
            <a:lin ang="162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4" name="Graphic 11">
            <a:extLst>
              <a:ext uri="{FF2B5EF4-FFF2-40B4-BE49-F238E27FC236}">
                <a16:creationId xmlns:a16="http://schemas.microsoft.com/office/drawing/2014/main" id="{3EC1DDBB-8638-BA8A-33EB-46DF4FD0559F}"/>
              </a:ext>
            </a:extLst>
          </p:cNvPr>
          <p:cNvSpPr/>
          <p:nvPr/>
        </p:nvSpPr>
        <p:spPr>
          <a:xfrm>
            <a:off x="6583680" y="0"/>
            <a:ext cx="6858000" cy="6858000"/>
          </a:xfrm>
          <a:custGeom>
            <a:avLst/>
            <a:gdLst>
              <a:gd name="connsiteX0" fmla="*/ 2898529 w 6858000"/>
              <a:gd name="connsiteY0" fmla="*/ 6858000 h 6858000"/>
              <a:gd name="connsiteX1" fmla="*/ 6858000 w 6858000"/>
              <a:gd name="connsiteY1" fmla="*/ 0 h 6858000"/>
              <a:gd name="connsiteX2" fmla="*/ 3959471 w 6858000"/>
              <a:gd name="connsiteY2" fmla="*/ 0 h 6858000"/>
              <a:gd name="connsiteX3" fmla="*/ 0 w 685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2898529" y="6858000"/>
                </a:moveTo>
                <a:lnTo>
                  <a:pt x="6858000" y="0"/>
                </a:lnTo>
                <a:lnTo>
                  <a:pt x="3959471" y="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7A2582">
                  <a:alpha val="25000"/>
                </a:srgbClr>
              </a:gs>
              <a:gs pos="99000">
                <a:srgbClr val="00338D">
                  <a:alpha val="0"/>
                </a:srgbClr>
              </a:gs>
            </a:gsLst>
            <a:lin ang="162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6" name="Large #">
            <a:extLst>
              <a:ext uri="{FF2B5EF4-FFF2-40B4-BE49-F238E27FC236}">
                <a16:creationId xmlns:a16="http://schemas.microsoft.com/office/drawing/2014/main" id="{ED9F4BF8-BEBE-1E4A-EC5C-3C9D5A67062B}"/>
              </a:ext>
            </a:extLst>
          </p:cNvPr>
          <p:cNvSpPr txBox="1"/>
          <p:nvPr/>
        </p:nvSpPr>
        <p:spPr>
          <a:xfrm>
            <a:off x="634650" y="2320635"/>
            <a:ext cx="10922696" cy="17594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6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6600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Каква малка цел би искал/а да си поставиш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Page Number - Blue">
            <a:extLst>
              <a:ext uri="{FF2B5EF4-FFF2-40B4-BE49-F238E27FC236}">
                <a16:creationId xmlns:a16="http://schemas.microsoft.com/office/drawing/2014/main" id="{6D68F2E1-869C-DF04-B15E-3B56AF61F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D29653-78F4-E544-185A-26151B2DFC48}"/>
              </a:ext>
            </a:extLst>
          </p:cNvPr>
          <p:cNvSpPr/>
          <p:nvPr/>
        </p:nvSpPr>
        <p:spPr>
          <a:xfrm rot="5400000" flipH="1">
            <a:off x="6060572" y="2975269"/>
            <a:ext cx="70852" cy="262480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1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</a:extLst>
          </p:cNvPr>
          <p:cNvSpPr/>
          <p:nvPr/>
        </p:nvSpPr>
        <p:spPr>
          <a:xfrm>
            <a:off x="-1524" y="866863"/>
            <a:ext cx="12192000" cy="5991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619389" y="2406571"/>
            <a:ext cx="599635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Това е </a:t>
            </a:r>
            <a:r>
              <a:rPr kumimoji="0" lang="bg-BG" sz="4400" b="1" i="1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твоят</a:t>
            </a:r>
            <a:r>
              <a:rPr kumimoji="0" lang="bg-BG" sz="44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 клуб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3" name="Background - Solid">
            <a:extLst>
              <a:ext uri="{FF2B5EF4-FFF2-40B4-BE49-F238E27FC236}">
                <a16:creationId xmlns:a16="http://schemas.microsoft.com/office/drawing/2014/main" id="{9276A9CB-AAF7-32AD-68DB-35B15F921C05}"/>
              </a:ext>
            </a:extLst>
          </p:cNvPr>
          <p:cNvSpPr/>
          <p:nvPr/>
        </p:nvSpPr>
        <p:spPr>
          <a:xfrm>
            <a:off x="-1524" y="640080"/>
            <a:ext cx="12193524" cy="228600"/>
          </a:xfrm>
          <a:prstGeom prst="rect">
            <a:avLst/>
          </a:prstGeom>
          <a:solidFill>
            <a:srgbClr val="0D2240">
              <a:alpha val="2097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C2BFCA-3084-E353-48B3-82075C2E47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822" y="201698"/>
            <a:ext cx="917472" cy="87159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3B84810-4A6B-68EF-721D-84C9BDFCAA02}"/>
              </a:ext>
            </a:extLst>
          </p:cNvPr>
          <p:cNvSpPr txBox="1">
            <a:spLocks/>
          </p:cNvSpPr>
          <p:nvPr/>
        </p:nvSpPr>
        <p:spPr bwMode="auto">
          <a:xfrm>
            <a:off x="619388" y="3586943"/>
            <a:ext cx="6262057" cy="25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Ти помагаш да се оформя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Ти каниш други да служите заедно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Ти съграждаш общността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C5463CE-14AA-069A-CCE1-958E59CD2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3" t="2549" r="14224" b="-2549"/>
          <a:stretch>
            <a:fillRect/>
          </a:stretch>
        </p:blipFill>
        <p:spPr>
          <a:xfrm>
            <a:off x="6553903" y="1613285"/>
            <a:ext cx="2247835" cy="24328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9AF7BE5-E280-A254-7438-4C8FEDFFD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6" r="6456"/>
          <a:stretch/>
        </p:blipFill>
        <p:spPr>
          <a:xfrm>
            <a:off x="7393010" y="3971485"/>
            <a:ext cx="2837484" cy="21721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DB7044-1651-0258-AB46-A9DD84E04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r="12506"/>
          <a:stretch>
            <a:fillRect/>
          </a:stretch>
        </p:blipFill>
        <p:spPr>
          <a:xfrm>
            <a:off x="9079352" y="2219517"/>
            <a:ext cx="2766339" cy="21721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7F40D5-FBC5-5319-FE98-66FAEDA24876}"/>
              </a:ext>
            </a:extLst>
          </p:cNvPr>
          <p:cNvSpPr/>
          <p:nvPr/>
        </p:nvSpPr>
        <p:spPr>
          <a:xfrm rot="5400000" flipH="1">
            <a:off x="1980566" y="2028590"/>
            <a:ext cx="70852" cy="262480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177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D2FBF-C906-10DD-172A-33D51FD25C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39285B"/>
              </a:gs>
              <a:gs pos="100000">
                <a:srgbClr val="0A5496"/>
              </a:gs>
              <a:gs pos="53000">
                <a:srgbClr val="5A3786"/>
              </a:gs>
              <a:gs pos="24000">
                <a:srgbClr val="732E81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Open Sans Regular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078CEE-F266-F047-8C26-F6E96A7CA1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2753039" y="195681"/>
            <a:ext cx="6937768" cy="659103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41233F-5305-EA4F-B6A5-1DF04105F8EA}"/>
              </a:ext>
            </a:extLst>
          </p:cNvPr>
          <p:cNvSpPr/>
          <p:nvPr/>
        </p:nvSpPr>
        <p:spPr bwMode="auto">
          <a:xfrm>
            <a:off x="0" y="1523990"/>
            <a:ext cx="12192000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kumimoji="0" lang="bg-BG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Как се плащат таксите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271684-BF68-4994-24CF-75658CF8C13E}"/>
              </a:ext>
            </a:extLst>
          </p:cNvPr>
          <p:cNvGrpSpPr/>
          <p:nvPr/>
        </p:nvGrpSpPr>
        <p:grpSpPr>
          <a:xfrm>
            <a:off x="502544" y="3410618"/>
            <a:ext cx="11186911" cy="1379933"/>
            <a:chOff x="482701" y="3358322"/>
            <a:chExt cx="11186911" cy="1379933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60AE8B70-3E2A-424D-A6E2-3612D9C81915}"/>
                </a:ext>
              </a:extLst>
            </p:cNvPr>
            <p:cNvSpPr/>
            <p:nvPr/>
          </p:nvSpPr>
          <p:spPr bwMode="auto">
            <a:xfrm>
              <a:off x="482701" y="3358322"/>
              <a:ext cx="3335831" cy="1379933"/>
            </a:xfrm>
            <a:prstGeom prst="roundRect">
              <a:avLst/>
            </a:pr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609600" marR="0" lvl="0" indent="-609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  <a:defRPr/>
              </a:pPr>
              <a:r>
                <a:rPr kumimoji="0" lang="bg-BG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ヒラギノ角ゴ Pro W3" pitchFamily="84" charset="-128"/>
                  <a:cs typeface="+mn-cs"/>
                </a:rPr>
                <a:t>КЛУБА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D48CEA04-CD5E-7A44-88C2-E96CFF4D7C67}"/>
                </a:ext>
              </a:extLst>
            </p:cNvPr>
            <p:cNvSpPr/>
            <p:nvPr/>
          </p:nvSpPr>
          <p:spPr bwMode="auto">
            <a:xfrm>
              <a:off x="4222048" y="3358322"/>
              <a:ext cx="3708217" cy="1379933"/>
            </a:xfrm>
            <a:prstGeom prst="roundRect">
              <a:avLst/>
            </a:pr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609600" marR="0" lvl="0" indent="-609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  <a:defRPr/>
              </a:pPr>
              <a:r>
                <a:rPr kumimoji="0" lang="bg-BG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ヒラギノ角ゴ Pro W3" pitchFamily="84" charset="-128"/>
                  <a:cs typeface="+mn-cs"/>
                </a:rPr>
                <a:t>ДИСТРИКТА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64517790-B463-DE48-90C1-C7424B5C9A0F}"/>
                </a:ext>
              </a:extLst>
            </p:cNvPr>
            <p:cNvSpPr/>
            <p:nvPr/>
          </p:nvSpPr>
          <p:spPr bwMode="auto">
            <a:xfrm>
              <a:off x="8233203" y="3358322"/>
              <a:ext cx="3436409" cy="1379933"/>
            </a:xfrm>
            <a:prstGeom prst="roundRect">
              <a:avLst/>
            </a:prstGeom>
            <a:noFill/>
            <a:ln w="444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609600" marR="0" lvl="0" indent="-60960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ヒラギノ角ゴ Pro W3" pitchFamily="84" charset="-128"/>
                  <a:cs typeface="+mn-cs"/>
                </a:rPr>
                <a:t>LIONS INTERNATIONAL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A15B325E-8771-BB4A-843D-AE7535A3B0E6}"/>
              </a:ext>
            </a:extLst>
          </p:cNvPr>
          <p:cNvSpPr/>
          <p:nvPr/>
        </p:nvSpPr>
        <p:spPr bwMode="auto">
          <a:xfrm>
            <a:off x="2442149" y="2498626"/>
            <a:ext cx="7559548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Годишните членски вноски помагат за функционирането на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ヒラギノ角ゴ Pro W3" pitchFamily="84" charset="-128"/>
                <a:cs typeface="+mn-cs"/>
              </a:rPr>
              <a:t>:</a:t>
            </a:r>
          </a:p>
        </p:txBody>
      </p:sp>
      <p:sp>
        <p:nvSpPr>
          <p:cNvPr id="4" name="Page Number - Blue">
            <a:extLst>
              <a:ext uri="{FF2B5EF4-FFF2-40B4-BE49-F238E27FC236}">
                <a16:creationId xmlns:a16="http://schemas.microsoft.com/office/drawing/2014/main" id="{2DE084A4-418B-7B63-1104-FE8BD89B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B4F50-54DA-1D79-803C-92DF12AA1356}"/>
              </a:ext>
            </a:extLst>
          </p:cNvPr>
          <p:cNvSpPr/>
          <p:nvPr/>
        </p:nvSpPr>
        <p:spPr bwMode="auto">
          <a:xfrm>
            <a:off x="2594460" y="5426154"/>
            <a:ext cx="7559548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r>
              <a:rPr lang="bg-BG" sz="2400" dirty="0">
                <a:solidFill>
                  <a:prstClr val="white"/>
                </a:solidFill>
                <a:latin typeface="Arial" pitchFamily="34" charset="0"/>
                <a:ea typeface="ヒラギノ角ゴ Pro W3" pitchFamily="84" charset="-128"/>
              </a:rPr>
              <a:t>Информация от нашия Ковчежник/Секретар: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A8BBA-B0A7-DD8B-D68E-826BBAFCFA4D}"/>
              </a:ext>
            </a:extLst>
          </p:cNvPr>
          <p:cNvSpPr/>
          <p:nvPr/>
        </p:nvSpPr>
        <p:spPr>
          <a:xfrm rot="5400000" flipH="1">
            <a:off x="6060574" y="926159"/>
            <a:ext cx="70852" cy="262480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07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BC983-D6DC-D22E-B135-A13EEA0A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5A0913ED-E3FE-DF4B-EB04-0530702B2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Headline">
            <a:extLst>
              <a:ext uri="{FF2B5EF4-FFF2-40B4-BE49-F238E27FC236}">
                <a16:creationId xmlns:a16="http://schemas.microsoft.com/office/drawing/2014/main" id="{06387C2A-46F1-3CD8-B07B-9A83DAE703F8}"/>
              </a:ext>
            </a:extLst>
          </p:cNvPr>
          <p:cNvSpPr txBox="1">
            <a:spLocks/>
          </p:cNvSpPr>
          <p:nvPr/>
        </p:nvSpPr>
        <p:spPr>
          <a:xfrm>
            <a:off x="1016062" y="1890024"/>
            <a:ext cx="7927521" cy="62669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Как общуваме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01450B25-29A7-25D2-FDB9-0EDEAD2C9CAA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Background - Solid">
            <a:extLst>
              <a:ext uri="{FF2B5EF4-FFF2-40B4-BE49-F238E27FC236}">
                <a16:creationId xmlns:a16="http://schemas.microsoft.com/office/drawing/2014/main" id="{A091C891-83BC-1F87-CC4B-29084501D6EE}"/>
              </a:ext>
            </a:extLst>
          </p:cNvPr>
          <p:cNvSpPr/>
          <p:nvPr/>
        </p:nvSpPr>
        <p:spPr>
          <a:xfrm flipV="1">
            <a:off x="-1524" y="0"/>
            <a:ext cx="12193524" cy="64008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9891F0-0AE2-C736-D65D-8AE9F223BA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822" y="201698"/>
            <a:ext cx="917472" cy="871598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F18E7C2F-65B6-1D30-340A-CD07EA3912E9}"/>
              </a:ext>
            </a:extLst>
          </p:cNvPr>
          <p:cNvSpPr txBox="1">
            <a:spLocks/>
          </p:cNvSpPr>
          <p:nvPr/>
        </p:nvSpPr>
        <p:spPr bwMode="auto">
          <a:xfrm>
            <a:off x="1016063" y="3861026"/>
            <a:ext cx="4728245" cy="25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Срещи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кога, къде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Комуникация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как – групи, имейли, контакти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7" name="Background - Solid">
            <a:extLst>
              <a:ext uri="{FF2B5EF4-FFF2-40B4-BE49-F238E27FC236}">
                <a16:creationId xmlns:a16="http://schemas.microsoft.com/office/drawing/2014/main" id="{A28042F5-B238-030D-EE9F-B9C0C1EE9BCA}"/>
              </a:ext>
            </a:extLst>
          </p:cNvPr>
          <p:cNvSpPr/>
          <p:nvPr/>
        </p:nvSpPr>
        <p:spPr>
          <a:xfrm>
            <a:off x="0" y="6579618"/>
            <a:ext cx="12192000" cy="318942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34AA59-C4A6-66A5-CC56-23F8A3475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2" t="7848" b="3563"/>
          <a:stretch>
            <a:fillRect/>
          </a:stretch>
        </p:blipFill>
        <p:spPr>
          <a:xfrm>
            <a:off x="5862225" y="1792045"/>
            <a:ext cx="5258292" cy="35064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F41EA54-4C8E-FB69-CFC7-001AF402519C}"/>
              </a:ext>
            </a:extLst>
          </p:cNvPr>
          <p:cNvSpPr/>
          <p:nvPr/>
        </p:nvSpPr>
        <p:spPr>
          <a:xfrm rot="5400000" flipH="1">
            <a:off x="2398690" y="2190234"/>
            <a:ext cx="70852" cy="262480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59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499FF1-A679-C567-95E8-562F034BF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1" t="2195" r="248" b="2126"/>
          <a:stretch>
            <a:fillRect/>
          </a:stretch>
        </p:blipFill>
        <p:spPr>
          <a:xfrm>
            <a:off x="-92764" y="0"/>
            <a:ext cx="8044068" cy="6858000"/>
          </a:xfrm>
          <a:prstGeom prst="rect">
            <a:avLst/>
          </a:prstGeom>
        </p:spPr>
      </p:pic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3C1A4821-6138-D1AF-632A-A54943FC0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2C4E923-F3C4-D3AB-BE8A-DA44825B3BDA}"/>
              </a:ext>
            </a:extLst>
          </p:cNvPr>
          <p:cNvSpPr/>
          <p:nvPr/>
        </p:nvSpPr>
        <p:spPr>
          <a:xfrm>
            <a:off x="3932621" y="0"/>
            <a:ext cx="8444907" cy="6858000"/>
          </a:xfrm>
          <a:custGeom>
            <a:avLst/>
            <a:gdLst>
              <a:gd name="connsiteX0" fmla="*/ 3959471 w 8444907"/>
              <a:gd name="connsiteY0" fmla="*/ 0 h 6858000"/>
              <a:gd name="connsiteX1" fmla="*/ 8444907 w 8444907"/>
              <a:gd name="connsiteY1" fmla="*/ 0 h 6858000"/>
              <a:gd name="connsiteX2" fmla="*/ 8444907 w 8444907"/>
              <a:gd name="connsiteY2" fmla="*/ 6858000 h 6858000"/>
              <a:gd name="connsiteX3" fmla="*/ 0 w 84449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4907" h="6858000">
                <a:moveTo>
                  <a:pt x="3959471" y="0"/>
                </a:moveTo>
                <a:lnTo>
                  <a:pt x="8444907" y="0"/>
                </a:lnTo>
                <a:lnTo>
                  <a:pt x="844490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24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5" name="Page Number - Blue">
            <a:extLst>
              <a:ext uri="{FF2B5EF4-FFF2-40B4-BE49-F238E27FC236}">
                <a16:creationId xmlns:a16="http://schemas.microsoft.com/office/drawing/2014/main" id="{8BE5315B-AF14-35C9-BECF-CC5E42EE2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9556" y="65531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8" name="Body Copy">
            <a:extLst>
              <a:ext uri="{FF2B5EF4-FFF2-40B4-BE49-F238E27FC236}">
                <a16:creationId xmlns:a16="http://schemas.microsoft.com/office/drawing/2014/main" id="{D307D181-26C2-AADA-DD22-E0641EFE1ECF}"/>
              </a:ext>
            </a:extLst>
          </p:cNvPr>
          <p:cNvSpPr txBox="1">
            <a:spLocks/>
          </p:cNvSpPr>
          <p:nvPr/>
        </p:nvSpPr>
        <p:spPr>
          <a:xfrm>
            <a:off x="7131908" y="1931785"/>
            <a:ext cx="4618255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Научи повече с времето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72073D7-CDA5-602B-CCB6-B9CF58E4F054}"/>
              </a:ext>
            </a:extLst>
          </p:cNvPr>
          <p:cNvSpPr txBox="1">
            <a:spLocks/>
          </p:cNvSpPr>
          <p:nvPr/>
        </p:nvSpPr>
        <p:spPr bwMode="auto">
          <a:xfrm>
            <a:off x="7131908" y="4067532"/>
            <a:ext cx="4505758" cy="180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Lions Learning Center</a:t>
            </a: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Местни обучения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Подкрепа от клубните лидери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BCDED6-ECF1-532A-4C71-B901C5CAF156}"/>
              </a:ext>
            </a:extLst>
          </p:cNvPr>
          <p:cNvSpPr/>
          <p:nvPr/>
        </p:nvSpPr>
        <p:spPr>
          <a:xfrm rot="5400000" flipH="1">
            <a:off x="8813804" y="2161739"/>
            <a:ext cx="70852" cy="317601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024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ackground - Image">
            <a:extLst>
              <a:ext uri="{FF2B5EF4-FFF2-40B4-BE49-F238E27FC236}">
                <a16:creationId xmlns:a16="http://schemas.microsoft.com/office/drawing/2014/main" id="{724387C4-EDA2-C547-8F28-B6C9906A09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3281" y="0"/>
            <a:ext cx="7538719" cy="6858000"/>
          </a:xfrm>
          <a:prstGeom prst="rect">
            <a:avLst/>
          </a:prstGeom>
          <a:solidFill>
            <a:srgbClr val="0D2240"/>
          </a:solidFill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C545FD57-6ED0-3066-F739-D9B488D8F9CD}"/>
              </a:ext>
            </a:extLst>
          </p:cNvPr>
          <p:cNvSpPr/>
          <p:nvPr/>
        </p:nvSpPr>
        <p:spPr>
          <a:xfrm rot="10800000">
            <a:off x="0" y="5443"/>
            <a:ext cx="8631936" cy="6858000"/>
          </a:xfrm>
          <a:custGeom>
            <a:avLst/>
            <a:gdLst>
              <a:gd name="connsiteX0" fmla="*/ 8631936 w 8631936"/>
              <a:gd name="connsiteY0" fmla="*/ 6858000 h 6858000"/>
              <a:gd name="connsiteX1" fmla="*/ 6858000 w 8631936"/>
              <a:gd name="connsiteY1" fmla="*/ 6858000 h 6858000"/>
              <a:gd name="connsiteX2" fmla="*/ 1773936 w 8631936"/>
              <a:gd name="connsiteY2" fmla="*/ 6858000 h 6858000"/>
              <a:gd name="connsiteX3" fmla="*/ 0 w 8631936"/>
              <a:gd name="connsiteY3" fmla="*/ 6858000 h 6858000"/>
              <a:gd name="connsiteX4" fmla="*/ 3959471 w 8631936"/>
              <a:gd name="connsiteY4" fmla="*/ 0 h 6858000"/>
              <a:gd name="connsiteX5" fmla="*/ 5733407 w 8631936"/>
              <a:gd name="connsiteY5" fmla="*/ 0 h 6858000"/>
              <a:gd name="connsiteX6" fmla="*/ 6858000 w 8631936"/>
              <a:gd name="connsiteY6" fmla="*/ 0 h 6858000"/>
              <a:gd name="connsiteX7" fmla="*/ 8631936 w 8631936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31936" h="6858000">
                <a:moveTo>
                  <a:pt x="8631936" y="6858000"/>
                </a:moveTo>
                <a:lnTo>
                  <a:pt x="6858000" y="6858000"/>
                </a:lnTo>
                <a:lnTo>
                  <a:pt x="1773936" y="6858000"/>
                </a:lnTo>
                <a:lnTo>
                  <a:pt x="0" y="6858000"/>
                </a:lnTo>
                <a:lnTo>
                  <a:pt x="3959471" y="0"/>
                </a:lnTo>
                <a:lnTo>
                  <a:pt x="5733407" y="0"/>
                </a:lnTo>
                <a:lnTo>
                  <a:pt x="6858000" y="0"/>
                </a:lnTo>
                <a:lnTo>
                  <a:pt x="8631936" y="0"/>
                </a:lnTo>
                <a:close/>
              </a:path>
            </a:pathLst>
          </a:custGeom>
          <a:gradFill>
            <a:gsLst>
              <a:gs pos="18000">
                <a:srgbClr val="732E81">
                  <a:lumMod val="100000"/>
                </a:srgbClr>
              </a:gs>
              <a:gs pos="99000">
                <a:srgbClr val="0A5496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9DB0F1-7A18-B539-3C32-982254FB1A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>
                  <a:alpha val="87000"/>
                </a:srgbClr>
              </a:gs>
              <a:gs pos="98000">
                <a:srgbClr val="00338D">
                  <a:alpha val="8700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Open Sans Regular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CC5C79-E230-5F7E-149D-1754AF2E0B6A}"/>
              </a:ext>
            </a:extLst>
          </p:cNvPr>
          <p:cNvGrpSpPr/>
          <p:nvPr/>
        </p:nvGrpSpPr>
        <p:grpSpPr>
          <a:xfrm>
            <a:off x="0" y="-1"/>
            <a:ext cx="8621165" cy="6858001"/>
            <a:chOff x="0" y="-1"/>
            <a:chExt cx="8621165" cy="685800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F450F97-709E-BE2A-9A4F-06B79B51B2AA}"/>
                </a:ext>
              </a:extLst>
            </p:cNvPr>
            <p:cNvGrpSpPr/>
            <p:nvPr/>
          </p:nvGrpSpPr>
          <p:grpSpPr>
            <a:xfrm>
              <a:off x="1756746" y="-1"/>
              <a:ext cx="6864419" cy="6858000"/>
              <a:chOff x="-6419" y="0"/>
              <a:chExt cx="6864419" cy="6858000"/>
            </a:xfrm>
            <a:solidFill>
              <a:srgbClr val="0D2240"/>
            </a:solidFill>
          </p:grpSpPr>
          <p:sp>
            <p:nvSpPr>
              <p:cNvPr id="4" name="Graphic 2">
                <a:extLst>
                  <a:ext uri="{FF2B5EF4-FFF2-40B4-BE49-F238E27FC236}">
                    <a16:creationId xmlns:a16="http://schemas.microsoft.com/office/drawing/2014/main" id="{B1AD2316-44DB-5C52-097F-CC5CC051F6BB}"/>
                  </a:ext>
                </a:extLst>
              </p:cNvPr>
              <p:cNvSpPr/>
              <p:nvPr/>
            </p:nvSpPr>
            <p:spPr>
              <a:xfrm>
                <a:off x="0" y="0"/>
                <a:ext cx="6858000" cy="6858000"/>
              </a:xfrm>
              <a:custGeom>
                <a:avLst/>
                <a:gdLst>
                  <a:gd name="connsiteX0" fmla="*/ 2898529 w 6858000"/>
                  <a:gd name="connsiteY0" fmla="*/ 6858000 h 6858000"/>
                  <a:gd name="connsiteX1" fmla="*/ 6858000 w 6858000"/>
                  <a:gd name="connsiteY1" fmla="*/ 0 h 6858000"/>
                  <a:gd name="connsiteX2" fmla="*/ 3959471 w 6858000"/>
                  <a:gd name="connsiteY2" fmla="*/ 0 h 6858000"/>
                  <a:gd name="connsiteX3" fmla="*/ 0 w 685800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58000" h="6858000">
                    <a:moveTo>
                      <a:pt x="2898529" y="6858000"/>
                    </a:moveTo>
                    <a:lnTo>
                      <a:pt x="6858000" y="0"/>
                    </a:lnTo>
                    <a:lnTo>
                      <a:pt x="3959471" y="0"/>
                    </a:lnTo>
                    <a:lnTo>
                      <a:pt x="0" y="6858000"/>
                    </a:lnTo>
                    <a:close/>
                  </a:path>
                </a:pathLst>
              </a:custGeom>
              <a:grpFill/>
              <a:ln w="79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73B"/>
                  </a:solidFill>
                  <a:effectLst/>
                  <a:uLnTx/>
                  <a:uFillTx/>
                  <a:latin typeface="Arial" pitchFamily="34" charset="0"/>
                  <a:ea typeface="ヒラギノ角ゴ Pro W3" pitchFamily="125" charset="-128"/>
                  <a:cs typeface="+mn-cs"/>
                </a:endParaRPr>
              </a:p>
            </p:txBody>
          </p:sp>
          <p:sp>
            <p:nvSpPr>
              <p:cNvPr id="5" name="Graphic 3">
                <a:extLst>
                  <a:ext uri="{FF2B5EF4-FFF2-40B4-BE49-F238E27FC236}">
                    <a16:creationId xmlns:a16="http://schemas.microsoft.com/office/drawing/2014/main" id="{719FA0A6-5341-CD58-A29B-87E6606F8D22}"/>
                  </a:ext>
                </a:extLst>
              </p:cNvPr>
              <p:cNvSpPr/>
              <p:nvPr/>
            </p:nvSpPr>
            <p:spPr>
              <a:xfrm rot="10800000">
                <a:off x="-6419" y="0"/>
                <a:ext cx="6331018" cy="6858000"/>
              </a:xfrm>
              <a:custGeom>
                <a:avLst/>
                <a:gdLst>
                  <a:gd name="connsiteX0" fmla="*/ 0 w 3959471"/>
                  <a:gd name="connsiteY0" fmla="*/ 6858000 h 6858000"/>
                  <a:gd name="connsiteX1" fmla="*/ 3959471 w 3959471"/>
                  <a:gd name="connsiteY1" fmla="*/ 0 h 6858000"/>
                  <a:gd name="connsiteX2" fmla="*/ 3959471 w 3959471"/>
                  <a:gd name="connsiteY2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59471" h="6858000">
                    <a:moveTo>
                      <a:pt x="0" y="6858000"/>
                    </a:moveTo>
                    <a:lnTo>
                      <a:pt x="3959471" y="0"/>
                    </a:lnTo>
                    <a:lnTo>
                      <a:pt x="3959471" y="6858000"/>
                    </a:lnTo>
                    <a:close/>
                  </a:path>
                </a:pathLst>
              </a:custGeom>
              <a:grpFill/>
              <a:ln w="79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73B"/>
                  </a:solidFill>
                  <a:effectLst/>
                  <a:uLnTx/>
                  <a:uFillTx/>
                  <a:latin typeface="Arial" pitchFamily="34" charset="0"/>
                  <a:ea typeface="ヒラギノ角ゴ Pro W3" pitchFamily="125" charset="-128"/>
                  <a:cs typeface="+mn-cs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800651-4A79-A721-1B08-1A01AC206544}"/>
                </a:ext>
              </a:extLst>
            </p:cNvPr>
            <p:cNvSpPr/>
            <p:nvPr/>
          </p:nvSpPr>
          <p:spPr>
            <a:xfrm>
              <a:off x="0" y="0"/>
              <a:ext cx="2590800" cy="6858000"/>
            </a:xfrm>
            <a:prstGeom prst="rect">
              <a:avLst/>
            </a:prstGeom>
            <a:solidFill>
              <a:srgbClr val="0D22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44000"/>
                  </a:prst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endParaRPr>
            </a:p>
          </p:txBody>
        </p:sp>
      </p:grpSp>
      <p:sp>
        <p:nvSpPr>
          <p:cNvPr id="11" name="Body Copy">
            <a:extLst>
              <a:ext uri="{FF2B5EF4-FFF2-40B4-BE49-F238E27FC236}">
                <a16:creationId xmlns:a16="http://schemas.microsoft.com/office/drawing/2014/main" id="{53D039E2-1404-564C-9861-E013CD08AEA8}"/>
              </a:ext>
            </a:extLst>
          </p:cNvPr>
          <p:cNvSpPr txBox="1">
            <a:spLocks/>
          </p:cNvSpPr>
          <p:nvPr/>
        </p:nvSpPr>
        <p:spPr>
          <a:xfrm>
            <a:off x="654010" y="1577777"/>
            <a:ext cx="6468551" cy="101320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Какво следва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Page Number - White">
            <a:extLst>
              <a:ext uri="{FF2B5EF4-FFF2-40B4-BE49-F238E27FC236}">
                <a16:creationId xmlns:a16="http://schemas.microsoft.com/office/drawing/2014/main" id="{7CAAAE34-12FE-E746-A90B-1EE720FC6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8FA462-907D-8BAE-1F16-8CE644D6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793699"/>
            <a:ext cx="3181350" cy="666750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F3345CA-A712-195D-9779-E814F8C296D5}"/>
              </a:ext>
            </a:extLst>
          </p:cNvPr>
          <p:cNvSpPr txBox="1">
            <a:spLocks/>
          </p:cNvSpPr>
          <p:nvPr/>
        </p:nvSpPr>
        <p:spPr bwMode="auto">
          <a:xfrm>
            <a:off x="654010" y="2830439"/>
            <a:ext cx="7676990" cy="25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>
                <a:solidFill>
                  <a:srgbClr val="55565A"/>
                </a:solidFill>
                <a:latin typeface="+mn-lt"/>
                <a:ea typeface="+mn-ea"/>
                <a:cs typeface="+mn-cs"/>
              </a:defRPr>
            </a:lvl1pPr>
            <a:lvl2pPr marL="6842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200">
                <a:solidFill>
                  <a:srgbClr val="55565A"/>
                </a:solidFill>
                <a:latin typeface="+mn-lt"/>
              </a:defRPr>
            </a:lvl2pPr>
            <a:lvl3pPr marL="11445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○"/>
              <a:defRPr sz="2000">
                <a:solidFill>
                  <a:srgbClr val="55565A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▫"/>
              <a:defRPr sz="1800">
                <a:solidFill>
                  <a:srgbClr val="55565A"/>
                </a:solidFill>
                <a:latin typeface="+mn-lt"/>
              </a:defRPr>
            </a:lvl4pPr>
            <a:lvl5pPr marL="2058988" indent="-2301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tabLst>
                <a:tab pos="2058988" algn="l"/>
              </a:tabLst>
              <a:defRPr sz="1600">
                <a:solidFill>
                  <a:srgbClr val="55565A"/>
                </a:solidFill>
                <a:latin typeface="+mn-lt"/>
              </a:defRPr>
            </a:lvl5pPr>
            <a:lvl6pPr marL="22860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2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4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Следваща среща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[Insert]</a:t>
            </a:r>
          </a:p>
          <a:p>
            <a:pPr marL="230188" marR="0" lvl="0" indent="-230188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Предстояща дейност/проект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[Insert]</a:t>
            </a:r>
          </a:p>
          <a:p>
            <a:pPr>
              <a:buClr>
                <a:srgbClr val="EAB71F"/>
              </a:buClr>
              <a:buFont typeface="Wingdings" panose="05000000000000000000" pitchFamily="2" charset="2"/>
              <a:buChar char="§"/>
            </a:pP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 за контакт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[Insert]</a:t>
            </a:r>
          </a:p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EAB71F"/>
              </a:buClr>
              <a:buSz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2E14C1-DF3D-8171-DA3D-4DA7C0E6A601}"/>
              </a:ext>
            </a:extLst>
          </p:cNvPr>
          <p:cNvSpPr/>
          <p:nvPr/>
        </p:nvSpPr>
        <p:spPr>
          <a:xfrm rot="5400000" flipH="1">
            <a:off x="2264850" y="1001132"/>
            <a:ext cx="70852" cy="3176018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389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EE1EB72F-2309-BCAF-1C08-E802D685C6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9" name="Background - Overlay">
            <a:extLst>
              <a:ext uri="{FF2B5EF4-FFF2-40B4-BE49-F238E27FC236}">
                <a16:creationId xmlns:a16="http://schemas.microsoft.com/office/drawing/2014/main" id="{8CC60AFD-58DF-E6B5-4E65-6C116BFB4189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 flip="none" rotWithShape="0">
            <a:gsLst>
              <a:gs pos="0">
                <a:srgbClr val="00338D">
                  <a:alpha val="90980"/>
                </a:srgbClr>
              </a:gs>
              <a:gs pos="100000">
                <a:srgbClr val="7A2582">
                  <a:alpha val="9098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5" name="Picture 4" descr="lionlogo_white.eps">
            <a:extLst>
              <a:ext uri="{FF2B5EF4-FFF2-40B4-BE49-F238E27FC236}">
                <a16:creationId xmlns:a16="http://schemas.microsoft.com/office/drawing/2014/main" id="{96E4C017-D504-4266-BD3D-D61DA60B16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1828800"/>
            <a:ext cx="1204464" cy="117495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E5CE7D0-AE24-51D1-E0D3-63022C87CC56}"/>
              </a:ext>
            </a:extLst>
          </p:cNvPr>
          <p:cNvSpPr txBox="1">
            <a:spLocks/>
          </p:cNvSpPr>
          <p:nvPr/>
        </p:nvSpPr>
        <p:spPr>
          <a:xfrm>
            <a:off x="2238249" y="3034905"/>
            <a:ext cx="7772400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marL="0" marR="0" lvl="0" indent="0" algn="ctr" defTabSz="40769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Радваме се, че си тук!</a:t>
            </a:r>
            <a:endParaRPr kumimoji="0" lang="en-US" sz="4800" b="1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  <a:p>
            <a:pPr marL="0" marR="0" lvl="0" indent="0" algn="ctr" defTabSz="40769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bg-BG" sz="2800" b="1" baseline="0" dirty="0">
                <a:solidFill>
                  <a:srgbClr val="FFC000"/>
                </a:solidFill>
                <a:latin typeface="Helvetica Neue" charset="0"/>
                <a:ea typeface="Helvetica Neue" charset="0"/>
                <a:cs typeface="Helvetica Neue" charset="0"/>
              </a:rPr>
              <a:t>Твоето пътуване започва сега</a:t>
            </a:r>
            <a:r>
              <a:rPr lang="en-US" sz="2800" b="1" dirty="0">
                <a:solidFill>
                  <a:srgbClr val="FFC000"/>
                </a:solidFill>
                <a:latin typeface="Helvetica Neue" charset="0"/>
                <a:ea typeface="Helvetica Neue" charset="0"/>
                <a:cs typeface="Helvetica Neue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C22230-5B27-2715-96EB-AB3CD29F6A43}"/>
              </a:ext>
            </a:extLst>
          </p:cNvPr>
          <p:cNvSpPr/>
          <p:nvPr/>
        </p:nvSpPr>
        <p:spPr>
          <a:xfrm rot="5400000" flipH="1">
            <a:off x="6053206" y="2254276"/>
            <a:ext cx="70852" cy="197205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86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No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1002</Words>
  <Application>Microsoft Office PowerPoint</Application>
  <PresentationFormat>Widescreen</PresentationFormat>
  <Paragraphs>147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Aptos</vt:lpstr>
      <vt:lpstr>Arial</vt:lpstr>
      <vt:lpstr>Calibri</vt:lpstr>
      <vt:lpstr>Helvetica</vt:lpstr>
      <vt:lpstr>Helvetica Neue</vt:lpstr>
      <vt:lpstr>Open Sans Light</vt:lpstr>
      <vt:lpstr>Open Sans Regular</vt:lpstr>
      <vt:lpstr>Segoe UI</vt:lpstr>
      <vt:lpstr>Segoe UI Semibold</vt:lpstr>
      <vt:lpstr>Wingdings</vt:lpstr>
      <vt:lpstr>ヒラギノ角ゴ Pro W3</vt:lpstr>
      <vt:lpstr>No Page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Trella, Amanda</dc:creator>
  <cp:lastModifiedBy>Aneliya Kaneva</cp:lastModifiedBy>
  <cp:revision>9</cp:revision>
  <dcterms:created xsi:type="dcterms:W3CDTF">2026-04-09T02:23:26Z</dcterms:created>
  <dcterms:modified xsi:type="dcterms:W3CDTF">2026-08-26T11:39:08Z</dcterms:modified>
</cp:coreProperties>
</file>