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883" r:id="rId2"/>
    <p:sldId id="1140" r:id="rId3"/>
    <p:sldId id="1145" r:id="rId4"/>
    <p:sldId id="1146" r:id="rId5"/>
    <p:sldId id="889" r:id="rId6"/>
    <p:sldId id="1124" r:id="rId7"/>
    <p:sldId id="870" r:id="rId8"/>
    <p:sldId id="1141" r:id="rId9"/>
    <p:sldId id="1142" r:id="rId10"/>
    <p:sldId id="1143" r:id="rId11"/>
    <p:sldId id="11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CCA"/>
    <a:srgbClr val="178762"/>
    <a:srgbClr val="00338D"/>
    <a:srgbClr val="166468"/>
    <a:srgbClr val="1B9D72"/>
    <a:srgbClr val="266C2E"/>
    <a:srgbClr val="0D2240"/>
    <a:srgbClr val="55565A"/>
    <a:srgbClr val="7A2682"/>
    <a:srgbClr val="E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9" autoAdjust="0"/>
    <p:restoredTop sz="95326" autoAdjust="0"/>
  </p:normalViewPr>
  <p:slideViewPr>
    <p:cSldViewPr snapToGrid="0" snapToObjects="1">
      <p:cViewPr varScale="1">
        <p:scale>
          <a:sx n="83" d="100"/>
          <a:sy n="83" d="100"/>
        </p:scale>
        <p:origin x="1109" y="77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Въпреки че аз самият съм </a:t>
            </a:r>
            <a:r>
              <a:rPr lang="en-US" dirty="0"/>
              <a:t>Lions </a:t>
            </a:r>
            <a:r>
              <a:rPr lang="ru-RU" dirty="0"/>
              <a:t>повече от 40 години, </a:t>
            </a:r>
            <a:r>
              <a:rPr lang="bg-BG" dirty="0"/>
              <a:t>със смирение и почит</a:t>
            </a:r>
            <a:r>
              <a:rPr lang="ru-RU" dirty="0"/>
              <a:t> наблюдавам иновативните и разнообразни начини, по които нашите клубове служат на своите местни общности по света.</a:t>
            </a:r>
          </a:p>
          <a:p>
            <a:endParaRPr lang="ru-RU" dirty="0"/>
          </a:p>
          <a:p>
            <a:r>
              <a:rPr lang="ru-RU" dirty="0"/>
              <a:t>Опитът ми като международен президент ми напомни колко критична е нашата услуга за хората навсякъде и какъв невероятен принос има за нашето бъдеще. И докато изминалата година донесе със себе си големи върхове, както всички знаем, светът преживя много промени. Появиха се нови глобални предизвикателства, които оказват влияние върху нашето ежедневие и способността ни да работим, да играем, да общуваме и да служим по познатите ни начини. </a:t>
            </a:r>
          </a:p>
          <a:p>
            <a:endParaRPr lang="ru-RU" dirty="0"/>
          </a:p>
          <a:p>
            <a:r>
              <a:rPr lang="ru-RU" dirty="0"/>
              <a:t>Изправени пред тези нови предизвикателства, Лъвовете отговориха както винаги: с доброта, страст и убеденост, помагайки на другите чрез нашето разнообразие от услуги. Толкова се гордея с всички наши членове.</a:t>
            </a:r>
          </a:p>
          <a:p>
            <a:endParaRPr lang="ru-RU" dirty="0"/>
          </a:p>
          <a:p>
            <a:r>
              <a:rPr lang="ru-RU" dirty="0"/>
              <a:t>През тази нова Лайънс година ме помолиха да изпълня нов мандат като международен президент. За мен е чест да продължа да водя през този променяща се ситуация и съм благодарен за доверието, което ми оказахте. И все пак, доверието, което имам във всеки Лайънс член, ми дава надежда и увереност в способността ни да ръководим, да служим безопасно и да възстановим надеждата на света в този исторически момент.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n/resources-for-members/lions-events-calendar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www.facebook.com/LionsDistrict130" TargetMode="External"/><Relationship Id="rId4" Type="http://schemas.openxmlformats.org/officeDocument/2006/relationships/hyperlink" Target="https://lions.b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Segoe UI Semibold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1324906" y="1893455"/>
            <a:ext cx="9275805" cy="240145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4400" kern="0" dirty="0"/>
              <a:t>Тема и приоритети</a:t>
            </a:r>
          </a:p>
          <a:p>
            <a:r>
              <a:rPr lang="bg-BG" sz="4400" kern="0" dirty="0"/>
              <a:t> 2022-23</a:t>
            </a:r>
            <a:r>
              <a:rPr lang="en-US" sz="4400" kern="0" dirty="0"/>
              <a:t> 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4595227" y="3040384"/>
            <a:ext cx="2735162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Emblem - White">
            <a:extLst>
              <a:ext uri="{FF2B5EF4-FFF2-40B4-BE49-F238E27FC236}">
                <a16:creationId xmlns:a16="http://schemas.microsoft.com/office/drawing/2014/main" id="{0425B6F5-B00E-644F-9C39-76A7F395B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</p:spPr>
      </p:pic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B4B9F-CFD3-464B-9BFD-BEAE88802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024881"/>
            <a:ext cx="3291117" cy="5536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745" y="154690"/>
            <a:ext cx="2187729" cy="204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76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2017C7C0-DF0A-4E48-A1D9-F88CF39F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C8D14D-AD98-4E90-82BD-788B83C20296}"/>
              </a:ext>
            </a:extLst>
          </p:cNvPr>
          <p:cNvSpPr txBox="1"/>
          <p:nvPr/>
        </p:nvSpPr>
        <p:spPr>
          <a:xfrm>
            <a:off x="1543050" y="204008"/>
            <a:ext cx="746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Полезни връзки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6DB97-CE3B-4494-AED5-88F86DF41601}"/>
              </a:ext>
            </a:extLst>
          </p:cNvPr>
          <p:cNvSpPr txBox="1"/>
          <p:nvPr/>
        </p:nvSpPr>
        <p:spPr>
          <a:xfrm>
            <a:off x="1810327" y="1311565"/>
            <a:ext cx="882996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Lions </a:t>
            </a:r>
            <a:r>
              <a:rPr lang="bg-BG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bg-BG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https://www.lionsclubs.org/en/resources-for-members/lions-events-calendar</a:t>
            </a:r>
            <a:endParaRPr lang="bg-BG" sz="2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2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 2022 – 2023 АЛК Д130 България може да намерите в </a:t>
            </a:r>
            <a:r>
              <a:rPr lang="ru-RU" sz="28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закритата</a:t>
            </a:r>
            <a:r>
              <a:rPr lang="ru-RU" sz="28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 на сайта на Дистрикта, в папка </a:t>
            </a:r>
            <a:r>
              <a:rPr lang="ru-RU" sz="28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Частни</a:t>
            </a:r>
            <a:r>
              <a:rPr lang="ru-RU" sz="28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документи</a:t>
            </a:r>
            <a:r>
              <a:rPr lang="ru-RU" sz="28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папка </a:t>
            </a:r>
            <a:r>
              <a:rPr lang="ru-RU" sz="28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Документи</a:t>
            </a:r>
            <a:r>
              <a:rPr lang="ru-RU" sz="28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2022-2023</a:t>
            </a:r>
            <a:endParaRPr lang="bg-BG" sz="28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2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https://lions.bg/</a:t>
            </a:r>
            <a:endParaRPr lang="bg-BG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https://www.lionsclubs.org/en</a:t>
            </a:r>
            <a:endParaRPr lang="bg-BG" sz="2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20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https://www.facebook.com/LionsDistrict130</a:t>
            </a:r>
            <a:endParaRPr lang="bg-BG" sz="2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85958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71" y="37821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721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3DE123AE-45F7-AD45-9A03-670F7C8500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A97F3C-FB3B-BB42-84C0-9E85ABB520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4098B-FD38-0249-B57F-1FE5ED74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bg-BG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Благодаря</a:t>
            </a:r>
            <a:endParaRPr lang="en-US" sz="4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85958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71" y="37821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7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885825" marR="1512570" algn="ctr">
              <a:spcBef>
                <a:spcPts val="1130"/>
              </a:spcBef>
              <a:spcAft>
                <a:spcPts val="0"/>
              </a:spcAft>
            </a:pPr>
            <a:endParaRPr lang="en-US" sz="1800" b="1" dirty="0"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885825" marR="1512570" algn="ctr">
              <a:spcBef>
                <a:spcPts val="113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885825" marR="1512570" algn="ctr">
              <a:spcBef>
                <a:spcPts val="1130"/>
              </a:spcBef>
              <a:spcAft>
                <a:spcPts val="0"/>
              </a:spcAft>
            </a:pPr>
            <a:endParaRPr lang="en-US" sz="1800" b="1" dirty="0">
              <a:solidFill>
                <a:srgbClr val="FFFF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1458095" y="2460372"/>
            <a:ext cx="927580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3675119" y="3197069"/>
            <a:ext cx="4462817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Emblem - White">
            <a:extLst>
              <a:ext uri="{FF2B5EF4-FFF2-40B4-BE49-F238E27FC236}">
                <a16:creationId xmlns:a16="http://schemas.microsoft.com/office/drawing/2014/main" id="{0425B6F5-B00E-644F-9C39-76A7F395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</p:spPr>
      </p:pic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21C2C26D-5AE8-471F-B43A-3CC2F3675F98}"/>
              </a:ext>
            </a:extLst>
          </p:cNvPr>
          <p:cNvSpPr txBox="1">
            <a:spLocks/>
          </p:cNvSpPr>
          <p:nvPr/>
        </p:nvSpPr>
        <p:spPr>
          <a:xfrm>
            <a:off x="2603155" y="1520206"/>
            <a:ext cx="6606746" cy="117120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b="1" kern="0" dirty="0"/>
              <a:t>Brian Sheehan</a:t>
            </a:r>
          </a:p>
          <a:p>
            <a:r>
              <a:rPr lang="en-US" sz="2800" b="1" kern="0" dirty="0"/>
              <a:t>LCI International President</a:t>
            </a:r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57EAC8D3-5958-43C7-84FC-4BA527CBE946}"/>
              </a:ext>
            </a:extLst>
          </p:cNvPr>
          <p:cNvSpPr txBox="1">
            <a:spLocks/>
          </p:cNvSpPr>
          <p:nvPr/>
        </p:nvSpPr>
        <p:spPr>
          <a:xfrm>
            <a:off x="1318054" y="3698544"/>
            <a:ext cx="9176949" cy="193798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Together We Can</a:t>
            </a:r>
            <a:endParaRPr lang="bg-BG" kern="0" dirty="0"/>
          </a:p>
          <a:p>
            <a:endParaRPr lang="en-US" kern="0" dirty="0"/>
          </a:p>
          <a:p>
            <a:r>
              <a:rPr lang="bg-BG" kern="0" dirty="0"/>
              <a:t>Заедно можем!</a:t>
            </a:r>
            <a:endParaRPr lang="en-US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95" y="135427"/>
            <a:ext cx="2189162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1" y="5928501"/>
            <a:ext cx="32924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89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8"/>
            <a:ext cx="12192001" cy="68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17" y="188969"/>
            <a:ext cx="2189162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52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Клип 2 - Браян Шиън бг субтитри">
            <a:hlinkClick r:id="" action="ppaction://media"/>
            <a:extLst>
              <a:ext uri="{FF2B5EF4-FFF2-40B4-BE49-F238E27FC236}">
                <a16:creationId xmlns:a16="http://schemas.microsoft.com/office/drawing/2014/main" id="{34B4157F-FB3F-C152-7FD1-F4DEDEB1D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81" y="254577"/>
            <a:ext cx="11296073" cy="6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10238335" y="331088"/>
            <a:ext cx="1953665" cy="79333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bg-BG" sz="2000" kern="0" dirty="0">
                <a:solidFill>
                  <a:srgbClr val="EBB700"/>
                </a:solidFill>
              </a:rPr>
              <a:t>Приоритети</a:t>
            </a:r>
          </a:p>
          <a:p>
            <a:pPr algn="ctr"/>
            <a:endParaRPr lang="en-US" sz="2000" kern="0" dirty="0">
              <a:solidFill>
                <a:srgbClr val="EBB700"/>
              </a:solidFill>
            </a:endParaRPr>
          </a:p>
          <a:p>
            <a:pPr algn="ctr"/>
            <a:r>
              <a:rPr lang="bg-BG" sz="2000" kern="0" dirty="0">
                <a:solidFill>
                  <a:srgbClr val="EBB700"/>
                </a:solidFill>
              </a:rPr>
              <a:t>2022/2023</a:t>
            </a:r>
            <a:endParaRPr lang="en-US" sz="2000" kern="0" dirty="0">
              <a:solidFill>
                <a:srgbClr val="EBB700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66177" y="1512343"/>
            <a:ext cx="8664515" cy="42685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kern="0" dirty="0" err="1">
                <a:solidFill>
                  <a:schemeClr val="bg1"/>
                </a:solidFill>
              </a:rPr>
              <a:t>Споделете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радостта</a:t>
            </a:r>
            <a:r>
              <a:rPr lang="ru-RU" sz="2400" i="1" kern="0" dirty="0">
                <a:solidFill>
                  <a:schemeClr val="bg1"/>
                </a:solidFill>
              </a:rPr>
              <a:t> да </a:t>
            </a:r>
            <a:r>
              <a:rPr lang="ru-RU" sz="2400" i="1" kern="0" dirty="0" err="1">
                <a:solidFill>
                  <a:schemeClr val="bg1"/>
                </a:solidFill>
              </a:rPr>
              <a:t>бъдете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Лайънс</a:t>
            </a:r>
            <a:r>
              <a:rPr lang="ru-RU" sz="2400" i="1" kern="0" dirty="0">
                <a:solidFill>
                  <a:schemeClr val="bg1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kern="0" dirty="0">
                <a:solidFill>
                  <a:schemeClr val="bg1"/>
                </a:solidFill>
              </a:rPr>
              <a:t>LCIF - </a:t>
            </a:r>
            <a:r>
              <a:rPr lang="bg-BG" sz="2400" i="1" kern="0" dirty="0">
                <a:solidFill>
                  <a:schemeClr val="bg1"/>
                </a:solidFill>
              </a:rPr>
              <a:t>д</a:t>
            </a:r>
            <a:r>
              <a:rPr lang="ru-RU" sz="2400" i="1" kern="0" dirty="0">
                <a:solidFill>
                  <a:schemeClr val="bg1"/>
                </a:solidFill>
              </a:rPr>
              <a:t>а </a:t>
            </a:r>
            <a:r>
              <a:rPr lang="ru-RU" sz="2400" i="1" kern="0" dirty="0" err="1">
                <a:solidFill>
                  <a:schemeClr val="bg1"/>
                </a:solidFill>
              </a:rPr>
              <a:t>поддържаме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нашата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фондация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силна</a:t>
            </a:r>
            <a:endParaRPr lang="ru-RU" sz="2400" i="1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kern="0" dirty="0" err="1">
                <a:solidFill>
                  <a:schemeClr val="bg1"/>
                </a:solidFill>
              </a:rPr>
              <a:t>Мислете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мащабно</a:t>
            </a:r>
            <a:r>
              <a:rPr lang="ru-RU" sz="2400" i="1" kern="0" dirty="0">
                <a:solidFill>
                  <a:schemeClr val="bg1"/>
                </a:solidFill>
              </a:rPr>
              <a:t>, </a:t>
            </a:r>
            <a:r>
              <a:rPr lang="ru-RU" sz="2400" i="1" kern="0" dirty="0" err="1">
                <a:solidFill>
                  <a:schemeClr val="bg1"/>
                </a:solidFill>
              </a:rPr>
              <a:t>докато</a:t>
            </a:r>
            <a:r>
              <a:rPr lang="ru-RU" sz="2400" i="1" kern="0" dirty="0">
                <a:solidFill>
                  <a:schemeClr val="bg1"/>
                </a:solidFill>
              </a:rPr>
              <a:t> служим в </a:t>
            </a:r>
            <a:r>
              <a:rPr lang="ru-RU" sz="2400" i="1" kern="0" dirty="0" err="1">
                <a:solidFill>
                  <a:schemeClr val="bg1"/>
                </a:solidFill>
              </a:rPr>
              <a:t>глобални</a:t>
            </a:r>
            <a:r>
              <a:rPr lang="ru-RU" sz="2400" i="1" kern="0" dirty="0">
                <a:solidFill>
                  <a:schemeClr val="bg1"/>
                </a:solidFill>
              </a:rPr>
              <a:t> и </a:t>
            </a:r>
            <a:r>
              <a:rPr lang="ru-RU" sz="2400" i="1" kern="0" dirty="0" err="1">
                <a:solidFill>
                  <a:schemeClr val="bg1"/>
                </a:solidFill>
              </a:rPr>
              <a:t>местни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каузи</a:t>
            </a:r>
            <a:endParaRPr lang="ru-RU" sz="2400" i="1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kern="0" dirty="0" err="1">
                <a:solidFill>
                  <a:schemeClr val="bg1"/>
                </a:solidFill>
              </a:rPr>
              <a:t>Бъдете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местен</a:t>
            </a:r>
            <a:r>
              <a:rPr lang="ru-RU" sz="2400" i="1" kern="0" dirty="0">
                <a:solidFill>
                  <a:schemeClr val="bg1"/>
                </a:solidFill>
              </a:rPr>
              <a:t> защитник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kern="0" dirty="0" err="1">
                <a:solidFill>
                  <a:schemeClr val="bg1"/>
                </a:solidFill>
              </a:rPr>
              <a:t>Екипна</a:t>
            </a:r>
            <a:r>
              <a:rPr lang="ru-RU" sz="2400" i="1" kern="0" dirty="0">
                <a:solidFill>
                  <a:schemeClr val="bg1"/>
                </a:solidFill>
              </a:rPr>
              <a:t> работа</a:t>
            </a:r>
            <a:r>
              <a:rPr lang="bg-BG" sz="2400" i="1" kern="0" dirty="0">
                <a:solidFill>
                  <a:schemeClr val="bg1"/>
                </a:solidFill>
              </a:rPr>
              <a:t> - силни клубове, доволни членове, множество дейности</a:t>
            </a:r>
            <a:endParaRPr lang="ru-RU" sz="2400" i="1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kern="0" dirty="0">
                <a:solidFill>
                  <a:schemeClr val="bg1"/>
                </a:solidFill>
              </a:rPr>
              <a:t>Поведение -  </a:t>
            </a:r>
            <a:r>
              <a:rPr lang="ru-RU" sz="2400" i="1" kern="0" dirty="0" err="1">
                <a:solidFill>
                  <a:schemeClr val="bg1"/>
                </a:solidFill>
              </a:rPr>
              <a:t>усмивката</a:t>
            </a:r>
            <a:r>
              <a:rPr lang="ru-RU" sz="2400" i="1" kern="0" dirty="0">
                <a:solidFill>
                  <a:schemeClr val="bg1"/>
                </a:solidFill>
              </a:rPr>
              <a:t> и </a:t>
            </a:r>
            <a:r>
              <a:rPr lang="ru-RU" sz="2400" i="1" kern="0" dirty="0" err="1">
                <a:solidFill>
                  <a:schemeClr val="bg1"/>
                </a:solidFill>
              </a:rPr>
              <a:t>доброто</a:t>
            </a:r>
            <a:r>
              <a:rPr lang="ru-RU" sz="2400" i="1" kern="0" dirty="0">
                <a:solidFill>
                  <a:schemeClr val="bg1"/>
                </a:solidFill>
              </a:rPr>
              <a:t> отношение </a:t>
            </a:r>
            <a:r>
              <a:rPr lang="ru-RU" sz="2400" i="1" kern="0" dirty="0" err="1">
                <a:solidFill>
                  <a:schemeClr val="bg1"/>
                </a:solidFill>
              </a:rPr>
              <a:t>са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заразителни</a:t>
            </a:r>
            <a:endParaRPr lang="ru-RU" sz="2400" i="1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kern="0" dirty="0" err="1">
                <a:solidFill>
                  <a:schemeClr val="bg1"/>
                </a:solidFill>
              </a:rPr>
              <a:t>Мислете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извън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рамките</a:t>
            </a:r>
            <a:r>
              <a:rPr lang="ru-RU" sz="2400" i="1" kern="0" dirty="0">
                <a:solidFill>
                  <a:schemeClr val="bg1"/>
                </a:solidFill>
              </a:rPr>
              <a:t> – </a:t>
            </a:r>
            <a:r>
              <a:rPr lang="ru-RU" sz="2400" i="1" kern="0" dirty="0" err="1">
                <a:solidFill>
                  <a:schemeClr val="bg1"/>
                </a:solidFill>
              </a:rPr>
              <a:t>така</a:t>
            </a:r>
            <a:r>
              <a:rPr lang="ru-RU" sz="2400" i="1" kern="0" dirty="0">
                <a:solidFill>
                  <a:schemeClr val="bg1"/>
                </a:solidFill>
              </a:rPr>
              <a:t> и </a:t>
            </a:r>
            <a:r>
              <a:rPr lang="ru-RU" sz="2400" i="1" kern="0" dirty="0" err="1">
                <a:solidFill>
                  <a:schemeClr val="bg1"/>
                </a:solidFill>
              </a:rPr>
              <a:t>невъзможното</a:t>
            </a:r>
            <a:r>
              <a:rPr lang="ru-RU" sz="2400" i="1" kern="0" dirty="0">
                <a:solidFill>
                  <a:schemeClr val="bg1"/>
                </a:solidFill>
              </a:rPr>
              <a:t> се </a:t>
            </a:r>
            <a:r>
              <a:rPr lang="ru-RU" sz="2400" i="1" kern="0" dirty="0" err="1">
                <a:solidFill>
                  <a:schemeClr val="bg1"/>
                </a:solidFill>
              </a:rPr>
              <a:t>оказва</a:t>
            </a:r>
            <a:r>
              <a:rPr lang="ru-RU" sz="2400" i="1" kern="0" dirty="0">
                <a:solidFill>
                  <a:schemeClr val="bg1"/>
                </a:solidFill>
              </a:rPr>
              <a:t> </a:t>
            </a:r>
            <a:r>
              <a:rPr lang="ru-RU" sz="2400" i="1" kern="0" dirty="0" err="1">
                <a:solidFill>
                  <a:schemeClr val="bg1"/>
                </a:solidFill>
              </a:rPr>
              <a:t>възможно</a:t>
            </a:r>
            <a:endParaRPr lang="ru-RU" sz="2400" i="1" kern="0" dirty="0">
              <a:solidFill>
                <a:schemeClr val="bg1"/>
              </a:solidFill>
            </a:endParaRPr>
          </a:p>
          <a:p>
            <a:r>
              <a:rPr lang="en-US" sz="32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Together We Can. And together WE WILL.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1244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20622" y="453240"/>
            <a:ext cx="8044084" cy="106744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Together We Can Starts with You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657A2C40-6C4D-454F-ADF4-E47DF93E6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1000"/>
                    </a14:imgEffect>
                  </a14:imgLayer>
                </a14:imgProps>
              </a:ext>
            </a:extLst>
          </a:blip>
          <a:srcRect r="22419" b="12347"/>
          <a:stretch/>
        </p:blipFill>
        <p:spPr>
          <a:xfrm>
            <a:off x="7693387" y="2948838"/>
            <a:ext cx="5181601" cy="5546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1DFCF5-511D-4731-9980-F257ABE384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789" y="1670331"/>
            <a:ext cx="796771" cy="776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BFFEA5-8375-4208-A4AD-DC9B5F2AAB2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835" y="2593992"/>
            <a:ext cx="890959" cy="8309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367543-EBCF-4E78-8E58-27BB5811595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788" y="3613026"/>
            <a:ext cx="880893" cy="7793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ED7E8E-1EF4-4D0B-B61D-0521D800050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72" y="4664940"/>
            <a:ext cx="880894" cy="8262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48865D-D214-42D9-BBAC-93D655F8DA6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72" y="5606200"/>
            <a:ext cx="880893" cy="79452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3" y="331088"/>
            <a:ext cx="1484284" cy="138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1487606" y="1510625"/>
            <a:ext cx="9007522" cy="4247597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00338D"/>
                </a:solidFill>
                <a:latin typeface="Arial"/>
                <a:cs typeface="Arial"/>
                <a:sym typeface="Arial"/>
              </a:rPr>
              <a:t>2022-202</a:t>
            </a:r>
            <a:r>
              <a:rPr lang="en-US" kern="0" dirty="0">
                <a:solidFill>
                  <a:srgbClr val="00338D"/>
                </a:solidFill>
                <a:latin typeface="Arial"/>
                <a:cs typeface="Arial"/>
                <a:sym typeface="Arial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87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Заедно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1787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bg-BG" sz="3200" i="1" kern="0" dirty="0">
                <a:solidFill>
                  <a:srgbClr val="178762"/>
                </a:solidFill>
                <a:latin typeface="Arial"/>
                <a:cs typeface="Arial"/>
                <a:sym typeface="Arial"/>
              </a:rPr>
              <a:t>служим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1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</a:t>
            </a:r>
            <a:r>
              <a:rPr kumimoji="0" lang="bg-BG" sz="4000" b="1" i="1" u="none" strike="noStrike" kern="0" cap="none" spc="0" normalizeH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вълната на приятелството</a:t>
            </a:r>
            <a:r>
              <a:rPr kumimoji="0" 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lang="en-US" i="1" kern="0" dirty="0">
              <a:solidFill>
                <a:srgbClr val="00338D"/>
              </a:solidFill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kern="0" dirty="0"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the Wave of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Frienship</a:t>
            </a:r>
            <a:endParaRPr lang="bg-BG" i="1" kern="0" dirty="0">
              <a:solidFill>
                <a:srgbClr val="00338D"/>
              </a:solidFill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kern="0" dirty="0">
                <a:solidFill>
                  <a:srgbClr val="178762"/>
                </a:solidFill>
                <a:latin typeface="Arial"/>
                <a:cs typeface="Arial"/>
                <a:sym typeface="Arial"/>
              </a:rPr>
              <a:t>We Serve</a:t>
            </a:r>
            <a:endParaRPr lang="bg-BG" sz="3200" i="1" kern="0" dirty="0">
              <a:solidFill>
                <a:srgbClr val="17876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BC040-650B-2F4B-9E69-9FCE0CCB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1" y="0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30EC2-67A7-DE47-B664-08795BBC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14211" y="4572000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C2003F-DE7E-4080-A9D1-F3CB485BE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129" y="285958"/>
            <a:ext cx="6425741" cy="1042506"/>
          </a:xfrm>
          <a:prstGeom prst="rect">
            <a:avLst/>
          </a:prstGeom>
        </p:spPr>
      </p:pic>
      <p:sp>
        <p:nvSpPr>
          <p:cNvPr id="18" name="Yellow Bar">
            <a:extLst>
              <a:ext uri="{FF2B5EF4-FFF2-40B4-BE49-F238E27FC236}">
                <a16:creationId xmlns:a16="http://schemas.microsoft.com/office/drawing/2014/main" id="{35148F60-A039-4F5F-B50F-AD7F84DF8C29}"/>
              </a:ext>
            </a:extLst>
          </p:cNvPr>
          <p:cNvSpPr/>
          <p:nvPr/>
        </p:nvSpPr>
        <p:spPr>
          <a:xfrm>
            <a:off x="4788670" y="761492"/>
            <a:ext cx="3031523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85958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71" y="37821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3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2017C7C0-DF0A-4E48-A1D9-F88CF39F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C8D14D-AD98-4E90-82BD-788B83C20296}"/>
              </a:ext>
            </a:extLst>
          </p:cNvPr>
          <p:cNvSpPr txBox="1"/>
          <p:nvPr/>
        </p:nvSpPr>
        <p:spPr>
          <a:xfrm>
            <a:off x="2071316" y="308033"/>
            <a:ext cx="7572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на АЛК Д130 за 2022-2023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6DB97-CE3B-4494-AED5-88F86DF41601}"/>
              </a:ext>
            </a:extLst>
          </p:cNvPr>
          <p:cNvSpPr txBox="1"/>
          <p:nvPr/>
        </p:nvSpPr>
        <p:spPr>
          <a:xfrm>
            <a:off x="629920" y="1735715"/>
            <a:ext cx="1100722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dirty="0"/>
              <a:t>1. Привличане на нови и задържане на настоящите членове за </a:t>
            </a:r>
            <a:r>
              <a:rPr lang="bg-BG" sz="2400" b="1" dirty="0"/>
              <a:t>нетен ръст</a:t>
            </a:r>
            <a:r>
              <a:rPr lang="bg-BG" sz="2400" dirty="0"/>
              <a:t> спрямо 30</a:t>
            </a:r>
            <a:r>
              <a:rPr lang="en-US" sz="2400" dirty="0"/>
              <a:t>.0</a:t>
            </a:r>
            <a:r>
              <a:rPr lang="bg-BG" sz="2400" dirty="0"/>
              <a:t>6</a:t>
            </a:r>
            <a:r>
              <a:rPr lang="en-US" sz="2400" dirty="0"/>
              <a:t>.</a:t>
            </a:r>
            <a:r>
              <a:rPr lang="bg-BG" sz="2400" dirty="0"/>
              <a:t>202</a:t>
            </a:r>
            <a:r>
              <a:rPr lang="en-US" sz="2400" dirty="0"/>
              <a:t>2</a:t>
            </a:r>
            <a:r>
              <a:rPr lang="bg-BG" sz="2400" dirty="0"/>
              <a:t> (</a:t>
            </a:r>
            <a:r>
              <a:rPr lang="en-US" sz="2400" b="1" dirty="0"/>
              <a:t>58</a:t>
            </a:r>
            <a:r>
              <a:rPr lang="bg-BG" sz="2400" b="1" dirty="0"/>
              <a:t>3</a:t>
            </a:r>
            <a:r>
              <a:rPr lang="bg-BG" sz="2400" dirty="0"/>
              <a:t> члена в 30 клуба) и </a:t>
            </a:r>
            <a:r>
              <a:rPr lang="bg-BG" sz="2400" dirty="0" err="1"/>
              <a:t>чартиране</a:t>
            </a:r>
            <a:r>
              <a:rPr lang="bg-BG" sz="2400" dirty="0"/>
              <a:t> на поне </a:t>
            </a:r>
            <a:r>
              <a:rPr lang="en-US" sz="2400" dirty="0"/>
              <a:t>2</a:t>
            </a:r>
            <a:r>
              <a:rPr lang="bg-BG" sz="2400" dirty="0"/>
              <a:t> нови </a:t>
            </a:r>
            <a:r>
              <a:rPr lang="bg-BG" sz="2400" dirty="0" err="1"/>
              <a:t>Лайънс</a:t>
            </a:r>
            <a:r>
              <a:rPr lang="bg-BG" sz="2400" dirty="0"/>
              <a:t> клуба и/или филиали на клуб/</a:t>
            </a:r>
          </a:p>
          <a:p>
            <a:r>
              <a:rPr lang="bg-BG" sz="2400" dirty="0"/>
              <a:t> </a:t>
            </a:r>
          </a:p>
          <a:p>
            <a:r>
              <a:rPr lang="bg-BG" sz="2400" dirty="0"/>
              <a:t>2. </a:t>
            </a:r>
            <a:r>
              <a:rPr lang="bg-BG" sz="2400" dirty="0" err="1"/>
              <a:t>Чартиране</a:t>
            </a:r>
            <a:r>
              <a:rPr lang="bg-BG" sz="2400" dirty="0"/>
              <a:t> на поне </a:t>
            </a:r>
            <a:r>
              <a:rPr lang="bg-BG" sz="2400" b="1" dirty="0"/>
              <a:t>1 нов</a:t>
            </a:r>
            <a:r>
              <a:rPr lang="bg-BG" sz="2400" dirty="0"/>
              <a:t> Лео клуб </a:t>
            </a:r>
          </a:p>
          <a:p>
            <a:r>
              <a:rPr lang="bg-BG" sz="2400" dirty="0"/>
              <a:t> </a:t>
            </a:r>
          </a:p>
          <a:p>
            <a:r>
              <a:rPr lang="bg-BG" sz="2400" dirty="0"/>
              <a:t>3. Поне </a:t>
            </a:r>
            <a:r>
              <a:rPr lang="bg-BG" sz="2400" b="1" dirty="0"/>
              <a:t>85%</a:t>
            </a:r>
            <a:r>
              <a:rPr lang="bg-BG" sz="2400" dirty="0"/>
              <a:t> от клубовете да отчитат своите дейности в </a:t>
            </a:r>
            <a:r>
              <a:rPr lang="bg-BG" sz="2400" dirty="0" err="1"/>
              <a:t>MyLion</a:t>
            </a:r>
            <a:r>
              <a:rPr lang="bg-BG" sz="2400" dirty="0"/>
              <a:t> до юни 2023 (51% към 30 юни 2022)</a:t>
            </a:r>
          </a:p>
          <a:p>
            <a:r>
              <a:rPr lang="bg-BG" sz="2400" dirty="0"/>
              <a:t> </a:t>
            </a:r>
          </a:p>
          <a:p>
            <a:r>
              <a:rPr lang="bg-BG" sz="2400" dirty="0"/>
              <a:t>4. Общият брой обслужени хора според отчетите в </a:t>
            </a:r>
            <a:r>
              <a:rPr lang="bg-BG" sz="2400" dirty="0" err="1"/>
              <a:t>MyLion</a:t>
            </a:r>
            <a:r>
              <a:rPr lang="bg-BG" sz="2400" dirty="0"/>
              <a:t> да нарасне до поне </a:t>
            </a:r>
            <a:r>
              <a:rPr lang="bg-BG" sz="2400" b="1" dirty="0"/>
              <a:t>30 000</a:t>
            </a:r>
            <a:r>
              <a:rPr lang="bg-BG" sz="2400" dirty="0"/>
              <a:t> души до юни 2023 (29159 са според отчетите към 30 юни 2022)</a:t>
            </a:r>
          </a:p>
          <a:p>
            <a:r>
              <a:rPr lang="bg-BG" sz="2400" dirty="0"/>
              <a:t> </a:t>
            </a:r>
          </a:p>
          <a:p>
            <a:r>
              <a:rPr lang="bg-BG" sz="2400" dirty="0"/>
              <a:t>5. Даряване на средства към LCIF</a:t>
            </a:r>
            <a:endParaRPr lang="bg-BG" sz="24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85958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71" y="37821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40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2017C7C0-DF0A-4E48-A1D9-F88CF39F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C8D14D-AD98-4E90-82BD-788B83C20296}"/>
              </a:ext>
            </a:extLst>
          </p:cNvPr>
          <p:cNvSpPr txBox="1"/>
          <p:nvPr/>
        </p:nvSpPr>
        <p:spPr>
          <a:xfrm>
            <a:off x="1543050" y="204008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Акценти</a:t>
            </a:r>
            <a:r>
              <a:rPr lang="ru-RU" sz="28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АЛК Д130 през 2020-2021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6DB97-CE3B-4494-AED5-88F86DF41601}"/>
              </a:ext>
            </a:extLst>
          </p:cNvPr>
          <p:cNvSpPr txBox="1"/>
          <p:nvPr/>
        </p:nvSpPr>
        <p:spPr>
          <a:xfrm>
            <a:off x="341046" y="1317008"/>
            <a:ext cx="9362512" cy="646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166468"/>
                </a:solidFill>
              </a:rPr>
              <a:t>* ДЕЙНОСТИ </a:t>
            </a:r>
            <a:r>
              <a:rPr lang="bg-BG" sz="2000" b="1" dirty="0">
                <a:latin typeface="+mj-lt"/>
              </a:rPr>
              <a:t>– Национални и клубни инициативи и кампании. ПР и </a:t>
            </a:r>
            <a:r>
              <a:rPr lang="bg-BG" sz="2000" b="1" dirty="0" err="1">
                <a:latin typeface="+mj-lt"/>
              </a:rPr>
              <a:t>промотиране</a:t>
            </a:r>
            <a:r>
              <a:rPr lang="bg-BG" sz="2000" b="1" dirty="0">
                <a:latin typeface="+mj-lt"/>
              </a:rPr>
              <a:t> - одобрен </a:t>
            </a:r>
            <a:r>
              <a:rPr lang="bg-BG" sz="2000" b="1" dirty="0" err="1">
                <a:latin typeface="+mj-lt"/>
              </a:rPr>
              <a:t>грант</a:t>
            </a:r>
            <a:r>
              <a:rPr lang="bg-BG" sz="2000" b="1" dirty="0">
                <a:latin typeface="+mj-lt"/>
              </a:rPr>
              <a:t> от </a:t>
            </a:r>
            <a:r>
              <a:rPr lang="en-US" sz="2000" b="1" dirty="0">
                <a:latin typeface="+mj-lt"/>
              </a:rPr>
              <a:t>LCI</a:t>
            </a:r>
            <a:r>
              <a:rPr lang="bg-BG" sz="2000" b="1" dirty="0">
                <a:latin typeface="+mj-lt"/>
              </a:rPr>
              <a:t>.  </a:t>
            </a:r>
            <a:r>
              <a:rPr lang="en-US" sz="2000" b="1" dirty="0">
                <a:latin typeface="+mj-lt"/>
              </a:rPr>
              <a:t>New Voices </a:t>
            </a:r>
            <a:r>
              <a:rPr lang="bg-BG" sz="2000" b="1" dirty="0">
                <a:latin typeface="+mj-lt"/>
              </a:rPr>
              <a:t>и </a:t>
            </a:r>
            <a:r>
              <a:rPr lang="en-US" sz="2000" b="1" dirty="0">
                <a:latin typeface="+mj-lt"/>
              </a:rPr>
              <a:t>Leo </a:t>
            </a:r>
            <a:r>
              <a:rPr lang="bg-BG" sz="2000" b="1" dirty="0">
                <a:latin typeface="+mj-lt"/>
              </a:rPr>
              <a:t>истории на успеха!</a:t>
            </a:r>
            <a:endParaRPr lang="en-GB" sz="2000" b="1" dirty="0">
              <a:latin typeface="+mj-lt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166468"/>
                </a:solidFill>
              </a:rPr>
              <a:t>* ЧЛЕНСТВО </a:t>
            </a:r>
            <a:r>
              <a:rPr lang="bg-BG" sz="2000" b="1" dirty="0">
                <a:latin typeface="+mj-lt"/>
              </a:rPr>
              <a:t>–  </a:t>
            </a:r>
            <a:r>
              <a:rPr lang="en-US" sz="2000" b="1" dirty="0">
                <a:latin typeface="+mj-lt"/>
              </a:rPr>
              <a:t>GMA</a:t>
            </a:r>
            <a:r>
              <a:rPr lang="bg-BG" sz="2000" b="1" dirty="0">
                <a:latin typeface="+mj-lt"/>
              </a:rPr>
              <a:t> процес  - поне един  Лео клуб, цели за ЗП – поне 10 нови члена за всяка Зона.  Одобрен </a:t>
            </a:r>
            <a:r>
              <a:rPr lang="bg-BG" sz="2000" b="1" dirty="0" err="1">
                <a:latin typeface="+mj-lt"/>
              </a:rPr>
              <a:t>грант</a:t>
            </a:r>
            <a:r>
              <a:rPr lang="bg-BG" sz="2000" b="1" dirty="0">
                <a:latin typeface="+mj-lt"/>
              </a:rPr>
              <a:t> за Членство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166468"/>
                </a:solidFill>
              </a:rPr>
              <a:t>*ЛИДЕРСТВО</a:t>
            </a:r>
            <a:r>
              <a:rPr lang="en-US" sz="2000" b="1" dirty="0">
                <a:solidFill>
                  <a:srgbClr val="166468"/>
                </a:solidFill>
              </a:rPr>
              <a:t> </a:t>
            </a:r>
            <a:r>
              <a:rPr lang="en-US" sz="2000" b="1" dirty="0">
                <a:latin typeface="+mj-lt"/>
              </a:rPr>
              <a:t>–</a:t>
            </a:r>
            <a:r>
              <a:rPr lang="bg-BG" sz="2000" b="1" dirty="0">
                <a:latin typeface="+mj-lt"/>
              </a:rPr>
              <a:t> РЛЛИ, обучение  на РП и ЗП,</a:t>
            </a:r>
            <a:r>
              <a:rPr lang="en-US" sz="2000" b="1" dirty="0">
                <a:latin typeface="+mj-lt"/>
              </a:rPr>
              <a:t> Leo </a:t>
            </a:r>
            <a:r>
              <a:rPr lang="bg-BG" sz="2000" b="1" dirty="0">
                <a:latin typeface="+mj-lt"/>
              </a:rPr>
              <a:t>лидерска конференция, </a:t>
            </a:r>
            <a:r>
              <a:rPr lang="en-US" sz="2000" b="1" dirty="0">
                <a:latin typeface="+mj-lt"/>
              </a:rPr>
              <a:t>New Voices</a:t>
            </a:r>
            <a:r>
              <a:rPr lang="bg-BG" sz="2000" b="1" dirty="0">
                <a:latin typeface="+mj-lt"/>
              </a:rPr>
              <a:t>, </a:t>
            </a:r>
            <a:r>
              <a:rPr lang="en-US" sz="2000" b="1" dirty="0">
                <a:latin typeface="+mj-lt"/>
              </a:rPr>
              <a:t>Lions Learning Center </a:t>
            </a:r>
            <a:r>
              <a:rPr lang="bg-BG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MyLion</a:t>
            </a:r>
            <a:r>
              <a:rPr lang="bg-BG" sz="2000" b="1" dirty="0">
                <a:latin typeface="+mj-lt"/>
              </a:rPr>
              <a:t>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166468"/>
                </a:solidFill>
              </a:rPr>
              <a:t>* НАГРАДИ</a:t>
            </a:r>
            <a:endParaRPr lang="en-US" sz="2000" b="1" dirty="0">
              <a:solidFill>
                <a:srgbClr val="166468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За „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Най-деен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Лайънс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клуб“ на АЛК Д130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България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/за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дейности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Лайънс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клуб с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брой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обслужени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хора,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отчетени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MyLCI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„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MyLion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/за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отчетност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Лайънс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клуб с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нетен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прираст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брой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членове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„Лайънс Спонсор“ за клуб,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спонсорирал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нов клуб или филиал;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Лайънс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член, спонсор на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-много нови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членове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„Президент на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годината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за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клубен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президент с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брой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обслужени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хора,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отчетени</a:t>
            </a:r>
            <a:r>
              <a:rPr lang="ru-RU" sz="1600" b="1" i="1" dirty="0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b="1" i="1" dirty="0" err="1">
                <a:solidFill>
                  <a:srgbClr val="00338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MyLCI</a:t>
            </a:r>
            <a:endParaRPr lang="ru-RU" sz="1600" b="1" i="1" dirty="0">
              <a:solidFill>
                <a:srgbClr val="00338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17876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* </a:t>
            </a:r>
            <a:r>
              <a:rPr lang="en-US" sz="2000" b="1" dirty="0">
                <a:solidFill>
                  <a:srgbClr val="17876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Club Excellence Award</a:t>
            </a:r>
            <a:r>
              <a:rPr lang="bg-BG" sz="2000" b="1" dirty="0">
                <a:solidFill>
                  <a:srgbClr val="17876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* </a:t>
            </a:r>
            <a:r>
              <a:rPr lang="en-US" sz="2000" b="1" dirty="0">
                <a:solidFill>
                  <a:srgbClr val="178762"/>
                </a:solidFill>
              </a:rPr>
              <a:t>Kindness Matters Award</a:t>
            </a:r>
            <a:endParaRPr lang="en-GB" sz="2000" b="1" dirty="0">
              <a:solidFill>
                <a:srgbClr val="178762"/>
              </a:solidFill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2000" b="0" dirty="0">
              <a:latin typeface="+mj-lt"/>
            </a:endParaRP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bg-BG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6C7A1-4148-4A79-81E4-013B7D78F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144" y="4192316"/>
            <a:ext cx="2383035" cy="979693"/>
          </a:xfrm>
          <a:prstGeom prst="rect">
            <a:avLst/>
          </a:prstGeom>
        </p:spPr>
      </p:pic>
      <p:pic>
        <p:nvPicPr>
          <p:cNvPr id="4" name="IMG_2972.PNG" descr="IMG_2972.PNG">
            <a:extLst>
              <a:ext uri="{FF2B5EF4-FFF2-40B4-BE49-F238E27FC236}">
                <a16:creationId xmlns:a16="http://schemas.microsoft.com/office/drawing/2014/main" id="{0E33F74E-70DC-418D-87D3-4DB36DB58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486" y="2751733"/>
            <a:ext cx="1250070" cy="120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46881-E91E-4852-91AA-1B3252AE26E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86" y="1711217"/>
            <a:ext cx="738406" cy="795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463C0-1DBF-436B-8B76-7C9E6EDA84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957" y="1677096"/>
            <a:ext cx="796771" cy="83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69DE7-17EB-44A9-A283-829F2CFB589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259" y="1680959"/>
            <a:ext cx="737512" cy="727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958BC3-FE22-472B-80C0-7B54777EDF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494890"/>
            <a:ext cx="1985324" cy="74047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00209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43" y="21495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773" y="2751733"/>
            <a:ext cx="1227839" cy="122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92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2017C7C0-DF0A-4E48-A1D9-F88CF39F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85958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71" y="37821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8" y="0"/>
            <a:ext cx="124604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7463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3843</TotalTime>
  <Words>721</Words>
  <Application>Microsoft Office PowerPoint</Application>
  <PresentationFormat>Widescreen</PresentationFormat>
  <Paragraphs>82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Aneliya Kaneva</cp:lastModifiedBy>
  <cp:revision>234</cp:revision>
  <cp:lastPrinted>2019-06-19T16:24:35Z</cp:lastPrinted>
  <dcterms:created xsi:type="dcterms:W3CDTF">2018-11-12T16:45:52Z</dcterms:created>
  <dcterms:modified xsi:type="dcterms:W3CDTF">2022-09-09T11:32:21Z</dcterms:modified>
</cp:coreProperties>
</file>