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12192000" cy="6858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24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10612" y="443229"/>
            <a:ext cx="6970775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9539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9539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9539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9539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D2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D2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77413" y="780034"/>
            <a:ext cx="6837172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9539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0120" y="2630551"/>
            <a:ext cx="10471759" cy="2087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onsclubs.org/en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onsclubs.org/service-reporting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dn2.webdamdb.com/md_wJT2rcTDxmu4.jpg.pdf?v=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" y="3752088"/>
            <a:ext cx="1178560" cy="0"/>
          </a:xfrm>
          <a:custGeom>
            <a:avLst/>
            <a:gdLst/>
            <a:ahLst/>
            <a:cxnLst/>
            <a:rect l="l" t="t" r="r" b="b"/>
            <a:pathLst>
              <a:path w="1178560">
                <a:moveTo>
                  <a:pt x="0" y="0"/>
                </a:moveTo>
                <a:lnTo>
                  <a:pt x="1178052" y="0"/>
                </a:lnTo>
              </a:path>
            </a:pathLst>
          </a:custGeom>
          <a:ln w="73151">
            <a:solidFill>
              <a:srgbClr val="EBB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0738" y="2884170"/>
            <a:ext cx="708406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3600" b="1" spc="-95" dirty="0">
                <a:solidFill>
                  <a:srgbClr val="FFFFFF"/>
                </a:solidFill>
                <a:latin typeface="Arial"/>
                <a:cs typeface="Arial"/>
              </a:rPr>
              <a:t>Отчет за Дейностите</a:t>
            </a:r>
            <a:r>
              <a:rPr lang="en-US" sz="3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bg-BG" sz="3600" b="1" spc="-95" dirty="0">
                <a:solidFill>
                  <a:srgbClr val="FFFFFF"/>
                </a:solidFill>
                <a:latin typeface="Arial"/>
                <a:cs typeface="Arial"/>
              </a:rPr>
              <a:t>към </a:t>
            </a:r>
            <a:r>
              <a:rPr lang="en-US" sz="3600" b="1" spc="-95" dirty="0">
                <a:solidFill>
                  <a:srgbClr val="FFFFFF"/>
                </a:solidFill>
                <a:latin typeface="Arial"/>
                <a:cs typeface="Arial"/>
              </a:rPr>
              <a:t>LCI</a:t>
            </a:r>
            <a:r>
              <a:rPr sz="3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2795" y="6114288"/>
            <a:ext cx="2756916" cy="464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4496" y="1605383"/>
            <a:ext cx="1170270" cy="11417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17579" y="6431991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0338D"/>
                </a:solidFill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1664" y="745616"/>
            <a:ext cx="90004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dirty="0"/>
              <a:t>Изчисляване на Брой Обслужени Хора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860120" y="2630551"/>
            <a:ext cx="10471759" cy="20140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795" algn="ctr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LCI </a:t>
            </a:r>
            <a:r>
              <a:rPr lang="bg-BG" dirty="0"/>
              <a:t>дава указания за акуратно и логично отчитане</a:t>
            </a:r>
            <a:r>
              <a:rPr dirty="0"/>
              <a:t>. </a:t>
            </a:r>
            <a:endParaRPr lang="bg-BG" dirty="0"/>
          </a:p>
          <a:p>
            <a:pPr marL="10795" algn="ctr">
              <a:lnSpc>
                <a:spcPct val="100000"/>
              </a:lnSpc>
              <a:spcBef>
                <a:spcPts val="105"/>
              </a:spcBef>
            </a:pPr>
            <a:r>
              <a:rPr lang="bg-BG" dirty="0"/>
              <a:t>Все пак, </a:t>
            </a:r>
            <a:r>
              <a:rPr dirty="0"/>
              <a:t>Lions </a:t>
            </a:r>
            <a:r>
              <a:rPr lang="bg-BG" dirty="0"/>
              <a:t>и </a:t>
            </a:r>
            <a:r>
              <a:rPr dirty="0"/>
              <a:t>Leos </a:t>
            </a:r>
            <a:r>
              <a:rPr lang="bg-BG" dirty="0"/>
              <a:t>са експертите в своите дейности и като такива трябва да разчитат на своя собствен опит когато отчитат ефекта от дейностите си и могат да работят и с местните експерти и лидери</a:t>
            </a:r>
            <a:r>
              <a:rPr dirty="0"/>
              <a:t> </a:t>
            </a:r>
            <a:r>
              <a:rPr lang="bg-BG" dirty="0"/>
              <a:t>когато е възможно.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724400" y="1459991"/>
            <a:ext cx="2743200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200" y="0"/>
                </a:lnTo>
              </a:path>
            </a:pathLst>
          </a:custGeom>
          <a:ln w="73151">
            <a:solidFill>
              <a:srgbClr val="FAC5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799" y="5942427"/>
            <a:ext cx="781510" cy="740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9099" y="2031873"/>
            <a:ext cx="10687101" cy="414023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469900" marR="47625" indent="-457834">
              <a:lnSpc>
                <a:spcPts val="2520"/>
              </a:lnSpc>
              <a:spcBef>
                <a:spcPts val="85"/>
              </a:spcBef>
              <a:buClr>
                <a:srgbClr val="EBB700"/>
              </a:buClr>
              <a:buSzPct val="80000"/>
              <a:buAutoNum type="arabicPeriod"/>
              <a:tabLst>
                <a:tab pos="469265" algn="l"/>
                <a:tab pos="470534" algn="l"/>
              </a:tabLst>
            </a:pPr>
            <a:r>
              <a:rPr lang="bg-BG" sz="2000" dirty="0">
                <a:solidFill>
                  <a:srgbClr val="252525"/>
                </a:solidFill>
                <a:latin typeface="Arial"/>
                <a:cs typeface="Arial"/>
              </a:rPr>
              <a:t>Проверете дали Брой Обслужени е задължителен показател за вашия тип дейност</a:t>
            </a:r>
            <a:r>
              <a:rPr sz="2000" spc="-5" dirty="0">
                <a:solidFill>
                  <a:srgbClr val="252525"/>
                </a:solidFill>
                <a:latin typeface="Arial"/>
                <a:cs typeface="Arial"/>
              </a:rPr>
              <a:t>. </a:t>
            </a:r>
            <a:r>
              <a:rPr lang="bg-BG" sz="2000" spc="-5" dirty="0">
                <a:solidFill>
                  <a:srgbClr val="252525"/>
                </a:solidFill>
                <a:latin typeface="Arial"/>
                <a:cs typeface="Arial"/>
              </a:rPr>
              <a:t>Той се изисква само за отчет на Сервизни Дейности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. </a:t>
            </a:r>
            <a:r>
              <a:rPr lang="bg-BG" sz="2000" dirty="0">
                <a:solidFill>
                  <a:srgbClr val="252525"/>
                </a:solidFill>
                <a:latin typeface="Arial"/>
                <a:cs typeface="Arial"/>
              </a:rPr>
              <a:t> Има много други случаи, когато клуб, дистрикт или множествен дестрикт може да желае да посочи Брой Обслужени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469900" marR="243840" indent="-457834">
              <a:lnSpc>
                <a:spcPct val="105000"/>
              </a:lnSpc>
              <a:spcBef>
                <a:spcPts val="500"/>
              </a:spcBef>
              <a:buClr>
                <a:srgbClr val="EBB700"/>
              </a:buClr>
              <a:buSzPct val="80000"/>
              <a:buAutoNum type="arabicPeriod"/>
              <a:tabLst>
                <a:tab pos="469265" algn="l"/>
                <a:tab pos="470534" algn="l"/>
              </a:tabLst>
            </a:pPr>
            <a:r>
              <a:rPr lang="bg-BG" sz="2000" dirty="0">
                <a:solidFill>
                  <a:srgbClr val="252525"/>
                </a:solidFill>
                <a:latin typeface="Arial"/>
                <a:cs typeface="Arial"/>
              </a:rPr>
              <a:t>Определете дали Броят Обслужени могат директно да се изброят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. </a:t>
            </a:r>
            <a:r>
              <a:rPr lang="bg-BG" sz="2000" dirty="0">
                <a:solidFill>
                  <a:srgbClr val="252525"/>
                </a:solidFill>
                <a:latin typeface="Arial"/>
                <a:cs typeface="Arial"/>
              </a:rPr>
              <a:t>В този случай си водете списък или бележки по време на активността Ви. Ако не, ще трябва да запишете приблизително число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720"/>
              </a:spcBef>
              <a:buClr>
                <a:srgbClr val="EBB700"/>
              </a:buClr>
              <a:buSzPct val="80000"/>
              <a:buAutoNum type="arabicPeriod"/>
              <a:tabLst>
                <a:tab pos="469265" algn="l"/>
                <a:tab pos="470534" algn="l"/>
              </a:tabLst>
            </a:pPr>
            <a:r>
              <a:rPr lang="bg-BG" sz="2000" dirty="0">
                <a:solidFill>
                  <a:srgbClr val="252525"/>
                </a:solidFill>
                <a:latin typeface="Arial"/>
                <a:cs typeface="Arial"/>
              </a:rPr>
              <a:t>Определете дали дейността ви е еднократна, повторяема или продължителна и тогава определете Броя Обслужени спрямо това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812800" marR="1055370" lvl="1" indent="-342900">
              <a:lnSpc>
                <a:spcPct val="105000"/>
              </a:lnSpc>
              <a:spcBef>
                <a:spcPts val="605"/>
              </a:spcBef>
              <a:buClr>
                <a:srgbClr val="EBB700"/>
              </a:buClr>
              <a:buSzPct val="80000"/>
              <a:buChar char="•"/>
              <a:tabLst>
                <a:tab pos="812165" algn="l"/>
                <a:tab pos="813435" algn="l"/>
              </a:tabLst>
            </a:pPr>
            <a:r>
              <a:rPr lang="bg-BG" sz="2000" dirty="0">
                <a:solidFill>
                  <a:srgbClr val="252525"/>
                </a:solidFill>
                <a:latin typeface="Arial"/>
                <a:cs typeface="Arial"/>
              </a:rPr>
              <a:t>Еднократните дейности обслужват хората веднъж и приключват когато проекта е завършен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720"/>
              </a:spcBef>
              <a:buClr>
                <a:srgbClr val="EBB700"/>
              </a:buClr>
              <a:buSzPct val="80000"/>
              <a:buChar char="•"/>
              <a:tabLst>
                <a:tab pos="812165" algn="l"/>
                <a:tab pos="813435" algn="l"/>
              </a:tabLst>
            </a:pPr>
            <a:r>
              <a:rPr lang="bg-BG" sz="2000" dirty="0">
                <a:solidFill>
                  <a:srgbClr val="252525"/>
                </a:solidFill>
                <a:latin typeface="Arial"/>
                <a:cs typeface="Arial"/>
              </a:rPr>
              <a:t>Повтарящите се дейности са тези, които регулярно се повтарят, напр. почистване на парка веднъж месечно.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17579" y="6431991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0338D"/>
                </a:solidFill>
                <a:latin typeface="Arial"/>
                <a:cs typeface="Arial"/>
              </a:rPr>
              <a:t>11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91664" y="745616"/>
            <a:ext cx="9000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dirty="0"/>
              <a:t>Изчисляване на Брой Обслужени Хора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724400" y="1459991"/>
            <a:ext cx="2743200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200" y="0"/>
                </a:lnTo>
              </a:path>
            </a:pathLst>
          </a:custGeom>
          <a:ln w="73151">
            <a:solidFill>
              <a:srgbClr val="FAC5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799" y="5942427"/>
            <a:ext cx="781510" cy="740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C472A15-1EF0-450D-8B49-D0261879C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2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4061459" y="1302072"/>
            <a:ext cx="1038860" cy="909955"/>
          </a:xfrm>
          <a:custGeom>
            <a:avLst/>
            <a:gdLst/>
            <a:ahLst/>
            <a:cxnLst/>
            <a:rect l="l" t="t" r="r" b="b"/>
            <a:pathLst>
              <a:path w="1038860" h="909955">
                <a:moveTo>
                  <a:pt x="311519" y="0"/>
                </a:moveTo>
                <a:lnTo>
                  <a:pt x="0" y="0"/>
                </a:lnTo>
                <a:lnTo>
                  <a:pt x="0" y="909841"/>
                </a:lnTo>
                <a:lnTo>
                  <a:pt x="205913" y="909841"/>
                </a:lnTo>
                <a:lnTo>
                  <a:pt x="201345" y="266288"/>
                </a:lnTo>
                <a:lnTo>
                  <a:pt x="406183" y="266288"/>
                </a:lnTo>
                <a:lnTo>
                  <a:pt x="311519" y="0"/>
                </a:lnTo>
                <a:close/>
              </a:path>
              <a:path w="1038860" h="909955">
                <a:moveTo>
                  <a:pt x="406183" y="266288"/>
                </a:moveTo>
                <a:lnTo>
                  <a:pt x="205153" y="266288"/>
                </a:lnTo>
                <a:lnTo>
                  <a:pt x="434607" y="909841"/>
                </a:lnTo>
                <a:lnTo>
                  <a:pt x="588852" y="909841"/>
                </a:lnTo>
                <a:lnTo>
                  <a:pt x="708292" y="583503"/>
                </a:lnTo>
                <a:lnTo>
                  <a:pt x="518952" y="583503"/>
                </a:lnTo>
                <a:lnTo>
                  <a:pt x="406183" y="266288"/>
                </a:lnTo>
                <a:close/>
              </a:path>
              <a:path w="1038860" h="909955">
                <a:moveTo>
                  <a:pt x="1038633" y="266288"/>
                </a:moveTo>
                <a:lnTo>
                  <a:pt x="828952" y="266288"/>
                </a:lnTo>
                <a:lnTo>
                  <a:pt x="823634" y="909841"/>
                </a:lnTo>
                <a:lnTo>
                  <a:pt x="1038633" y="909841"/>
                </a:lnTo>
                <a:lnTo>
                  <a:pt x="1038633" y="266288"/>
                </a:lnTo>
                <a:close/>
              </a:path>
              <a:path w="1038860" h="909955">
                <a:moveTo>
                  <a:pt x="1038633" y="0"/>
                </a:moveTo>
                <a:lnTo>
                  <a:pt x="721817" y="0"/>
                </a:lnTo>
                <a:lnTo>
                  <a:pt x="523510" y="583503"/>
                </a:lnTo>
                <a:lnTo>
                  <a:pt x="708292" y="583503"/>
                </a:lnTo>
                <a:lnTo>
                  <a:pt x="824394" y="266288"/>
                </a:lnTo>
                <a:lnTo>
                  <a:pt x="1038633" y="266288"/>
                </a:lnTo>
                <a:lnTo>
                  <a:pt x="103863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74542" y="1572162"/>
            <a:ext cx="730250" cy="948690"/>
          </a:xfrm>
          <a:custGeom>
            <a:avLst/>
            <a:gdLst/>
            <a:ahLst/>
            <a:cxnLst/>
            <a:rect l="l" t="t" r="r" b="b"/>
            <a:pathLst>
              <a:path w="730250" h="948689">
                <a:moveTo>
                  <a:pt x="70700" y="756900"/>
                </a:moveTo>
                <a:lnTo>
                  <a:pt x="47100" y="934140"/>
                </a:lnTo>
                <a:lnTo>
                  <a:pt x="59422" y="937290"/>
                </a:lnTo>
                <a:lnTo>
                  <a:pt x="72524" y="939940"/>
                </a:lnTo>
                <a:lnTo>
                  <a:pt x="117590" y="946026"/>
                </a:lnTo>
                <a:lnTo>
                  <a:pt x="162672" y="948593"/>
                </a:lnTo>
                <a:lnTo>
                  <a:pt x="191844" y="947618"/>
                </a:lnTo>
                <a:lnTo>
                  <a:pt x="244262" y="940249"/>
                </a:lnTo>
                <a:lnTo>
                  <a:pt x="288975" y="926319"/>
                </a:lnTo>
                <a:lnTo>
                  <a:pt x="327390" y="905257"/>
                </a:lnTo>
                <a:lnTo>
                  <a:pt x="360175" y="877884"/>
                </a:lnTo>
                <a:lnTo>
                  <a:pt x="388697" y="844486"/>
                </a:lnTo>
                <a:lnTo>
                  <a:pt x="412460" y="805249"/>
                </a:lnTo>
                <a:lnTo>
                  <a:pt x="430374" y="768304"/>
                </a:lnTo>
                <a:lnTo>
                  <a:pt x="138362" y="768304"/>
                </a:lnTo>
                <a:lnTo>
                  <a:pt x="130649" y="768149"/>
                </a:lnTo>
                <a:lnTo>
                  <a:pt x="86578" y="761367"/>
                </a:lnTo>
                <a:lnTo>
                  <a:pt x="78402" y="759169"/>
                </a:lnTo>
                <a:lnTo>
                  <a:pt x="70700" y="756900"/>
                </a:lnTo>
                <a:close/>
              </a:path>
              <a:path w="730250" h="948689">
                <a:moveTo>
                  <a:pt x="233272" y="0"/>
                </a:moveTo>
                <a:lnTo>
                  <a:pt x="0" y="0"/>
                </a:lnTo>
                <a:lnTo>
                  <a:pt x="266698" y="629858"/>
                </a:lnTo>
                <a:lnTo>
                  <a:pt x="246237" y="682345"/>
                </a:lnTo>
                <a:lnTo>
                  <a:pt x="229309" y="718861"/>
                </a:lnTo>
                <a:lnTo>
                  <a:pt x="196449" y="755791"/>
                </a:lnTo>
                <a:lnTo>
                  <a:pt x="138362" y="768304"/>
                </a:lnTo>
                <a:lnTo>
                  <a:pt x="430374" y="768304"/>
                </a:lnTo>
                <a:lnTo>
                  <a:pt x="433816" y="760748"/>
                </a:lnTo>
                <a:lnTo>
                  <a:pt x="443754" y="736363"/>
                </a:lnTo>
                <a:lnTo>
                  <a:pt x="570113" y="411536"/>
                </a:lnTo>
                <a:lnTo>
                  <a:pt x="376193" y="411536"/>
                </a:lnTo>
                <a:lnTo>
                  <a:pt x="233272" y="0"/>
                </a:lnTo>
                <a:close/>
              </a:path>
              <a:path w="730250" h="948689">
                <a:moveTo>
                  <a:pt x="730203" y="0"/>
                </a:moveTo>
                <a:lnTo>
                  <a:pt x="506858" y="0"/>
                </a:lnTo>
                <a:lnTo>
                  <a:pt x="379941" y="411536"/>
                </a:lnTo>
                <a:lnTo>
                  <a:pt x="570113" y="411536"/>
                </a:lnTo>
                <a:lnTo>
                  <a:pt x="73020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79194" y="2021400"/>
            <a:ext cx="572770" cy="191135"/>
          </a:xfrm>
          <a:custGeom>
            <a:avLst/>
            <a:gdLst/>
            <a:ahLst/>
            <a:cxnLst/>
            <a:rect l="l" t="t" r="r" b="b"/>
            <a:pathLst>
              <a:path w="572770" h="191135">
                <a:moveTo>
                  <a:pt x="0" y="190570"/>
                </a:moveTo>
                <a:lnTo>
                  <a:pt x="572190" y="190570"/>
                </a:lnTo>
                <a:lnTo>
                  <a:pt x="572190" y="0"/>
                </a:lnTo>
                <a:lnTo>
                  <a:pt x="0" y="0"/>
                </a:lnTo>
                <a:lnTo>
                  <a:pt x="0" y="19057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79194" y="1302312"/>
            <a:ext cx="220979" cy="719455"/>
          </a:xfrm>
          <a:custGeom>
            <a:avLst/>
            <a:gdLst/>
            <a:ahLst/>
            <a:cxnLst/>
            <a:rect l="l" t="t" r="r" b="b"/>
            <a:pathLst>
              <a:path w="220979" h="719455">
                <a:moveTo>
                  <a:pt x="0" y="719087"/>
                </a:moveTo>
                <a:lnTo>
                  <a:pt x="220408" y="719087"/>
                </a:lnTo>
                <a:lnTo>
                  <a:pt x="220408" y="0"/>
                </a:lnTo>
                <a:lnTo>
                  <a:pt x="0" y="0"/>
                </a:lnTo>
                <a:lnTo>
                  <a:pt x="0" y="71908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11349" y="1252707"/>
            <a:ext cx="1825807" cy="10116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0279" y="6295263"/>
            <a:ext cx="489292" cy="1762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59887" y="6305938"/>
            <a:ext cx="99695" cy="165735"/>
          </a:xfrm>
          <a:custGeom>
            <a:avLst/>
            <a:gdLst/>
            <a:ahLst/>
            <a:cxnLst/>
            <a:rect l="l" t="t" r="r" b="b"/>
            <a:pathLst>
              <a:path w="99694" h="165735">
                <a:moveTo>
                  <a:pt x="64013" y="0"/>
                </a:moveTo>
                <a:lnTo>
                  <a:pt x="38918" y="5122"/>
                </a:lnTo>
                <a:lnTo>
                  <a:pt x="18590" y="20557"/>
                </a:lnTo>
                <a:lnTo>
                  <a:pt x="4971" y="46406"/>
                </a:lnTo>
                <a:lnTo>
                  <a:pt x="0" y="82768"/>
                </a:lnTo>
                <a:lnTo>
                  <a:pt x="4971" y="119126"/>
                </a:lnTo>
                <a:lnTo>
                  <a:pt x="18590" y="144973"/>
                </a:lnTo>
                <a:lnTo>
                  <a:pt x="38918" y="160407"/>
                </a:lnTo>
                <a:lnTo>
                  <a:pt x="64013" y="165530"/>
                </a:lnTo>
                <a:lnTo>
                  <a:pt x="74695" y="164862"/>
                </a:lnTo>
                <a:lnTo>
                  <a:pt x="84231" y="162992"/>
                </a:lnTo>
                <a:lnTo>
                  <a:pt x="92459" y="160120"/>
                </a:lnTo>
                <a:lnTo>
                  <a:pt x="99221" y="156448"/>
                </a:lnTo>
                <a:lnTo>
                  <a:pt x="89750" y="131890"/>
                </a:lnTo>
                <a:lnTo>
                  <a:pt x="69348" y="131890"/>
                </a:lnTo>
                <a:lnTo>
                  <a:pt x="56699" y="128636"/>
                </a:lnTo>
                <a:lnTo>
                  <a:pt x="47112" y="119074"/>
                </a:lnTo>
                <a:lnTo>
                  <a:pt x="41032" y="103504"/>
                </a:lnTo>
                <a:lnTo>
                  <a:pt x="38906" y="82228"/>
                </a:lnTo>
                <a:lnTo>
                  <a:pt x="41032" y="60955"/>
                </a:lnTo>
                <a:lnTo>
                  <a:pt x="47112" y="45388"/>
                </a:lnTo>
                <a:lnTo>
                  <a:pt x="56699" y="35826"/>
                </a:lnTo>
                <a:lnTo>
                  <a:pt x="69348" y="32572"/>
                </a:lnTo>
                <a:lnTo>
                  <a:pt x="89791" y="32572"/>
                </a:lnTo>
                <a:lnTo>
                  <a:pt x="99221" y="8548"/>
                </a:lnTo>
                <a:lnTo>
                  <a:pt x="92379" y="5184"/>
                </a:lnTo>
                <a:lnTo>
                  <a:pt x="84017" y="2471"/>
                </a:lnTo>
                <a:lnTo>
                  <a:pt x="74455" y="659"/>
                </a:lnTo>
                <a:lnTo>
                  <a:pt x="64013" y="0"/>
                </a:lnTo>
                <a:close/>
              </a:path>
              <a:path w="99694" h="165735">
                <a:moveTo>
                  <a:pt x="87485" y="126016"/>
                </a:moveTo>
                <a:lnTo>
                  <a:pt x="83217" y="129216"/>
                </a:lnTo>
                <a:lnTo>
                  <a:pt x="76816" y="131890"/>
                </a:lnTo>
                <a:lnTo>
                  <a:pt x="89750" y="131890"/>
                </a:lnTo>
                <a:lnTo>
                  <a:pt x="87485" y="126016"/>
                </a:lnTo>
                <a:close/>
              </a:path>
              <a:path w="99694" h="165735">
                <a:moveTo>
                  <a:pt x="89791" y="32572"/>
                </a:moveTo>
                <a:lnTo>
                  <a:pt x="76816" y="32572"/>
                </a:lnTo>
                <a:lnTo>
                  <a:pt x="83217" y="35246"/>
                </a:lnTo>
                <a:lnTo>
                  <a:pt x="87485" y="38447"/>
                </a:lnTo>
                <a:lnTo>
                  <a:pt x="89791" y="3257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92182" y="6295263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531"/>
                </a:lnTo>
              </a:path>
            </a:pathLst>
          </a:custGeom>
          <a:ln w="36274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31159" y="6349726"/>
            <a:ext cx="102421" cy="1217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53852" y="6295263"/>
            <a:ext cx="207546" cy="1762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44652" y="6308612"/>
            <a:ext cx="0" cy="160655"/>
          </a:xfrm>
          <a:custGeom>
            <a:avLst/>
            <a:gdLst/>
            <a:ahLst/>
            <a:cxnLst/>
            <a:rect l="l" t="t" r="r" b="b"/>
            <a:pathLst>
              <a:path h="160654">
                <a:moveTo>
                  <a:pt x="0" y="0"/>
                </a:moveTo>
                <a:lnTo>
                  <a:pt x="0" y="160181"/>
                </a:lnTo>
              </a:path>
            </a:pathLst>
          </a:custGeom>
          <a:ln w="37341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85229" y="6347052"/>
            <a:ext cx="103505" cy="121920"/>
          </a:xfrm>
          <a:custGeom>
            <a:avLst/>
            <a:gdLst/>
            <a:ahLst/>
            <a:cxnLst/>
            <a:rect l="l" t="t" r="r" b="b"/>
            <a:pathLst>
              <a:path w="103505" h="121920">
                <a:moveTo>
                  <a:pt x="49646" y="0"/>
                </a:moveTo>
                <a:lnTo>
                  <a:pt x="35177" y="584"/>
                </a:lnTo>
                <a:lnTo>
                  <a:pt x="22182" y="2271"/>
                </a:lnTo>
                <a:lnTo>
                  <a:pt x="10507" y="4959"/>
                </a:lnTo>
                <a:lnTo>
                  <a:pt x="0" y="8548"/>
                </a:lnTo>
                <a:lnTo>
                  <a:pt x="0" y="121741"/>
                </a:lnTo>
                <a:lnTo>
                  <a:pt x="36772" y="121741"/>
                </a:lnTo>
                <a:lnTo>
                  <a:pt x="36772" y="30972"/>
                </a:lnTo>
                <a:lnTo>
                  <a:pt x="39475" y="29372"/>
                </a:lnTo>
                <a:lnTo>
                  <a:pt x="45378" y="28305"/>
                </a:lnTo>
                <a:lnTo>
                  <a:pt x="101342" y="28305"/>
                </a:lnTo>
                <a:lnTo>
                  <a:pt x="100327" y="22751"/>
                </a:lnTo>
                <a:lnTo>
                  <a:pt x="90570" y="10211"/>
                </a:lnTo>
                <a:lnTo>
                  <a:pt x="73812" y="2577"/>
                </a:lnTo>
                <a:lnTo>
                  <a:pt x="49646" y="0"/>
                </a:lnTo>
                <a:close/>
              </a:path>
              <a:path w="103505" h="121920">
                <a:moveTo>
                  <a:pt x="101342" y="28305"/>
                </a:moveTo>
                <a:lnTo>
                  <a:pt x="61382" y="28305"/>
                </a:lnTo>
                <a:lnTo>
                  <a:pt x="67214" y="34172"/>
                </a:lnTo>
                <a:lnTo>
                  <a:pt x="67214" y="121741"/>
                </a:lnTo>
                <a:lnTo>
                  <a:pt x="103488" y="121741"/>
                </a:lnTo>
                <a:lnTo>
                  <a:pt x="103488" y="40047"/>
                </a:lnTo>
                <a:lnTo>
                  <a:pt x="101342" y="2830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03157" y="6313953"/>
            <a:ext cx="70485" cy="156845"/>
          </a:xfrm>
          <a:custGeom>
            <a:avLst/>
            <a:gdLst/>
            <a:ahLst/>
            <a:cxnLst/>
            <a:rect l="l" t="t" r="r" b="b"/>
            <a:pathLst>
              <a:path w="70485" h="156845">
                <a:moveTo>
                  <a:pt x="49575" y="62471"/>
                </a:moveTo>
                <a:lnTo>
                  <a:pt x="13869" y="62471"/>
                </a:lnTo>
                <a:lnTo>
                  <a:pt x="13869" y="116400"/>
                </a:lnTo>
                <a:lnTo>
                  <a:pt x="15920" y="133920"/>
                </a:lnTo>
                <a:lnTo>
                  <a:pt x="22271" y="146432"/>
                </a:lnTo>
                <a:lnTo>
                  <a:pt x="33223" y="153939"/>
                </a:lnTo>
                <a:lnTo>
                  <a:pt x="49077" y="156441"/>
                </a:lnTo>
                <a:lnTo>
                  <a:pt x="57612" y="156441"/>
                </a:lnTo>
                <a:lnTo>
                  <a:pt x="66645" y="154840"/>
                </a:lnTo>
                <a:lnTo>
                  <a:pt x="70415" y="152707"/>
                </a:lnTo>
                <a:lnTo>
                  <a:pt x="70415" y="124408"/>
                </a:lnTo>
                <a:lnTo>
                  <a:pt x="54411" y="124408"/>
                </a:lnTo>
                <a:lnTo>
                  <a:pt x="49575" y="121734"/>
                </a:lnTo>
                <a:lnTo>
                  <a:pt x="49575" y="62471"/>
                </a:lnTo>
                <a:close/>
              </a:path>
              <a:path w="70485" h="156845">
                <a:moveTo>
                  <a:pt x="70415" y="122808"/>
                </a:moveTo>
                <a:lnTo>
                  <a:pt x="68281" y="123875"/>
                </a:lnTo>
                <a:lnTo>
                  <a:pt x="64511" y="124408"/>
                </a:lnTo>
                <a:lnTo>
                  <a:pt x="70415" y="124408"/>
                </a:lnTo>
                <a:lnTo>
                  <a:pt x="70415" y="122808"/>
                </a:lnTo>
                <a:close/>
              </a:path>
              <a:path w="70485" h="156845">
                <a:moveTo>
                  <a:pt x="70415" y="35773"/>
                </a:moveTo>
                <a:lnTo>
                  <a:pt x="0" y="35773"/>
                </a:lnTo>
                <a:lnTo>
                  <a:pt x="0" y="62471"/>
                </a:lnTo>
                <a:lnTo>
                  <a:pt x="70415" y="62471"/>
                </a:lnTo>
                <a:lnTo>
                  <a:pt x="70415" y="35773"/>
                </a:lnTo>
                <a:close/>
              </a:path>
              <a:path w="70485" h="156845">
                <a:moveTo>
                  <a:pt x="49575" y="0"/>
                </a:moveTo>
                <a:lnTo>
                  <a:pt x="13869" y="10141"/>
                </a:lnTo>
                <a:lnTo>
                  <a:pt x="13869" y="35773"/>
                </a:lnTo>
                <a:lnTo>
                  <a:pt x="49575" y="35773"/>
                </a:lnTo>
                <a:lnTo>
                  <a:pt x="4957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85877" y="6347052"/>
            <a:ext cx="110489" cy="124460"/>
          </a:xfrm>
          <a:custGeom>
            <a:avLst/>
            <a:gdLst/>
            <a:ahLst/>
            <a:cxnLst/>
            <a:rect l="l" t="t" r="r" b="b"/>
            <a:pathLst>
              <a:path w="110489" h="124460">
                <a:moveTo>
                  <a:pt x="56545" y="0"/>
                </a:moveTo>
                <a:lnTo>
                  <a:pt x="32616" y="4572"/>
                </a:lnTo>
                <a:lnTo>
                  <a:pt x="14856" y="17353"/>
                </a:lnTo>
                <a:lnTo>
                  <a:pt x="3804" y="36943"/>
                </a:lnTo>
                <a:lnTo>
                  <a:pt x="0" y="61937"/>
                </a:lnTo>
                <a:lnTo>
                  <a:pt x="3808" y="86569"/>
                </a:lnTo>
                <a:lnTo>
                  <a:pt x="15265" y="106394"/>
                </a:lnTo>
                <a:lnTo>
                  <a:pt x="34417" y="119610"/>
                </a:lnTo>
                <a:lnTo>
                  <a:pt x="61310" y="124416"/>
                </a:lnTo>
                <a:lnTo>
                  <a:pt x="74719" y="123748"/>
                </a:lnTo>
                <a:lnTo>
                  <a:pt x="87334" y="121878"/>
                </a:lnTo>
                <a:lnTo>
                  <a:pt x="98548" y="119006"/>
                </a:lnTo>
                <a:lnTo>
                  <a:pt x="107756" y="115334"/>
                </a:lnTo>
                <a:lnTo>
                  <a:pt x="100435" y="96117"/>
                </a:lnTo>
                <a:lnTo>
                  <a:pt x="64013" y="96117"/>
                </a:lnTo>
                <a:lnTo>
                  <a:pt x="53871" y="94907"/>
                </a:lnTo>
                <a:lnTo>
                  <a:pt x="45396" y="91245"/>
                </a:lnTo>
                <a:lnTo>
                  <a:pt x="39028" y="85079"/>
                </a:lnTo>
                <a:lnTo>
                  <a:pt x="35207" y="76360"/>
                </a:lnTo>
                <a:lnTo>
                  <a:pt x="109321" y="66745"/>
                </a:lnTo>
                <a:lnTo>
                  <a:pt x="109890" y="63011"/>
                </a:lnTo>
                <a:lnTo>
                  <a:pt x="109890" y="55537"/>
                </a:lnTo>
                <a:lnTo>
                  <a:pt x="109641" y="53929"/>
                </a:lnTo>
                <a:lnTo>
                  <a:pt x="33073" y="53929"/>
                </a:lnTo>
                <a:lnTo>
                  <a:pt x="34851" y="41173"/>
                </a:lnTo>
                <a:lnTo>
                  <a:pt x="39724" y="32371"/>
                </a:lnTo>
                <a:lnTo>
                  <a:pt x="46996" y="27274"/>
                </a:lnTo>
                <a:lnTo>
                  <a:pt x="55976" y="25631"/>
                </a:lnTo>
                <a:lnTo>
                  <a:pt x="102070" y="25631"/>
                </a:lnTo>
                <a:lnTo>
                  <a:pt x="96207" y="15553"/>
                </a:lnTo>
                <a:lnTo>
                  <a:pt x="79493" y="4097"/>
                </a:lnTo>
                <a:lnTo>
                  <a:pt x="56545" y="0"/>
                </a:lnTo>
                <a:close/>
              </a:path>
              <a:path w="110489" h="124460">
                <a:moveTo>
                  <a:pt x="97585" y="88635"/>
                </a:moveTo>
                <a:lnTo>
                  <a:pt x="90459" y="91608"/>
                </a:lnTo>
                <a:lnTo>
                  <a:pt x="82186" y="93979"/>
                </a:lnTo>
                <a:lnTo>
                  <a:pt x="73220" y="95549"/>
                </a:lnTo>
                <a:lnTo>
                  <a:pt x="64013" y="96117"/>
                </a:lnTo>
                <a:lnTo>
                  <a:pt x="100435" y="96117"/>
                </a:lnTo>
                <a:lnTo>
                  <a:pt x="97585" y="88635"/>
                </a:lnTo>
                <a:close/>
              </a:path>
              <a:path w="110489" h="124460">
                <a:moveTo>
                  <a:pt x="102070" y="25631"/>
                </a:moveTo>
                <a:lnTo>
                  <a:pt x="55976" y="25631"/>
                </a:lnTo>
                <a:lnTo>
                  <a:pt x="63850" y="27116"/>
                </a:lnTo>
                <a:lnTo>
                  <a:pt x="69730" y="31504"/>
                </a:lnTo>
                <a:lnTo>
                  <a:pt x="73410" y="38697"/>
                </a:lnTo>
                <a:lnTo>
                  <a:pt x="74682" y="48595"/>
                </a:lnTo>
                <a:lnTo>
                  <a:pt x="33073" y="53929"/>
                </a:lnTo>
                <a:lnTo>
                  <a:pt x="109641" y="53929"/>
                </a:lnTo>
                <a:lnTo>
                  <a:pt x="106426" y="33117"/>
                </a:lnTo>
                <a:lnTo>
                  <a:pt x="102070" y="256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12268" y="6347052"/>
            <a:ext cx="69215" cy="121920"/>
          </a:xfrm>
          <a:custGeom>
            <a:avLst/>
            <a:gdLst/>
            <a:ahLst/>
            <a:cxnLst/>
            <a:rect l="l" t="t" r="r" b="b"/>
            <a:pathLst>
              <a:path w="69214" h="121920">
                <a:moveTo>
                  <a:pt x="58750" y="0"/>
                </a:moveTo>
                <a:lnTo>
                  <a:pt x="51779" y="0"/>
                </a:lnTo>
                <a:lnTo>
                  <a:pt x="36807" y="584"/>
                </a:lnTo>
                <a:lnTo>
                  <a:pt x="23116" y="2271"/>
                </a:lnTo>
                <a:lnTo>
                  <a:pt x="10811" y="4959"/>
                </a:lnTo>
                <a:lnTo>
                  <a:pt x="0" y="8548"/>
                </a:lnTo>
                <a:lnTo>
                  <a:pt x="0" y="121741"/>
                </a:lnTo>
                <a:lnTo>
                  <a:pt x="36843" y="121741"/>
                </a:lnTo>
                <a:lnTo>
                  <a:pt x="36843" y="30439"/>
                </a:lnTo>
                <a:lnTo>
                  <a:pt x="40044" y="29372"/>
                </a:lnTo>
                <a:lnTo>
                  <a:pt x="44311" y="28305"/>
                </a:lnTo>
                <a:lnTo>
                  <a:pt x="63019" y="28305"/>
                </a:lnTo>
                <a:lnTo>
                  <a:pt x="68850" y="1073"/>
                </a:lnTo>
                <a:lnTo>
                  <a:pt x="64582" y="540"/>
                </a:lnTo>
                <a:lnTo>
                  <a:pt x="58750" y="0"/>
                </a:lnTo>
                <a:close/>
              </a:path>
              <a:path w="69214" h="121920">
                <a:moveTo>
                  <a:pt x="63019" y="28305"/>
                </a:moveTo>
                <a:lnTo>
                  <a:pt x="53913" y="28305"/>
                </a:lnTo>
                <a:lnTo>
                  <a:pt x="58750" y="29372"/>
                </a:lnTo>
                <a:lnTo>
                  <a:pt x="62448" y="30972"/>
                </a:lnTo>
                <a:lnTo>
                  <a:pt x="63019" y="2830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94490" y="6347052"/>
            <a:ext cx="103505" cy="121920"/>
          </a:xfrm>
          <a:custGeom>
            <a:avLst/>
            <a:gdLst/>
            <a:ahLst/>
            <a:cxnLst/>
            <a:rect l="l" t="t" r="r" b="b"/>
            <a:pathLst>
              <a:path w="103505" h="121920">
                <a:moveTo>
                  <a:pt x="49575" y="0"/>
                </a:moveTo>
                <a:lnTo>
                  <a:pt x="34937" y="584"/>
                </a:lnTo>
                <a:lnTo>
                  <a:pt x="21986" y="2271"/>
                </a:lnTo>
                <a:lnTo>
                  <a:pt x="10436" y="4959"/>
                </a:lnTo>
                <a:lnTo>
                  <a:pt x="0" y="8548"/>
                </a:lnTo>
                <a:lnTo>
                  <a:pt x="0" y="121741"/>
                </a:lnTo>
                <a:lnTo>
                  <a:pt x="36274" y="121741"/>
                </a:lnTo>
                <a:lnTo>
                  <a:pt x="36274" y="30972"/>
                </a:lnTo>
                <a:lnTo>
                  <a:pt x="39475" y="29372"/>
                </a:lnTo>
                <a:lnTo>
                  <a:pt x="44809" y="28305"/>
                </a:lnTo>
                <a:lnTo>
                  <a:pt x="100896" y="28305"/>
                </a:lnTo>
                <a:lnTo>
                  <a:pt x="99905" y="22751"/>
                </a:lnTo>
                <a:lnTo>
                  <a:pt x="90312" y="10211"/>
                </a:lnTo>
                <a:lnTo>
                  <a:pt x="73704" y="2577"/>
                </a:lnTo>
                <a:lnTo>
                  <a:pt x="49575" y="0"/>
                </a:lnTo>
                <a:close/>
              </a:path>
              <a:path w="103505" h="121920">
                <a:moveTo>
                  <a:pt x="100896" y="28305"/>
                </a:moveTo>
                <a:lnTo>
                  <a:pt x="60813" y="28305"/>
                </a:lnTo>
                <a:lnTo>
                  <a:pt x="66645" y="34172"/>
                </a:lnTo>
                <a:lnTo>
                  <a:pt x="66645" y="121741"/>
                </a:lnTo>
                <a:lnTo>
                  <a:pt x="102990" y="121741"/>
                </a:lnTo>
                <a:lnTo>
                  <a:pt x="102990" y="40047"/>
                </a:lnTo>
                <a:lnTo>
                  <a:pt x="100896" y="2830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12916" y="6347052"/>
            <a:ext cx="102870" cy="124460"/>
          </a:xfrm>
          <a:custGeom>
            <a:avLst/>
            <a:gdLst/>
            <a:ahLst/>
            <a:cxnLst/>
            <a:rect l="l" t="t" r="r" b="b"/>
            <a:pathLst>
              <a:path w="102869" h="124460">
                <a:moveTo>
                  <a:pt x="99769" y="25631"/>
                </a:moveTo>
                <a:lnTo>
                  <a:pt x="61879" y="25631"/>
                </a:lnTo>
                <a:lnTo>
                  <a:pt x="68281" y="29905"/>
                </a:lnTo>
                <a:lnTo>
                  <a:pt x="68281" y="43788"/>
                </a:lnTo>
                <a:lnTo>
                  <a:pt x="42549" y="46681"/>
                </a:lnTo>
                <a:lnTo>
                  <a:pt x="20751" y="53330"/>
                </a:lnTo>
                <a:lnTo>
                  <a:pt x="5647" y="65486"/>
                </a:lnTo>
                <a:lnTo>
                  <a:pt x="0" y="84902"/>
                </a:lnTo>
                <a:lnTo>
                  <a:pt x="3506" y="101664"/>
                </a:lnTo>
                <a:lnTo>
                  <a:pt x="14020" y="114070"/>
                </a:lnTo>
                <a:lnTo>
                  <a:pt x="31536" y="121771"/>
                </a:lnTo>
                <a:lnTo>
                  <a:pt x="56047" y="124416"/>
                </a:lnTo>
                <a:lnTo>
                  <a:pt x="70126" y="123673"/>
                </a:lnTo>
                <a:lnTo>
                  <a:pt x="83057" y="121677"/>
                </a:lnTo>
                <a:lnTo>
                  <a:pt x="94095" y="118781"/>
                </a:lnTo>
                <a:lnTo>
                  <a:pt x="102493" y="115334"/>
                </a:lnTo>
                <a:lnTo>
                  <a:pt x="102493" y="98784"/>
                </a:lnTo>
                <a:lnTo>
                  <a:pt x="54980" y="98784"/>
                </a:lnTo>
                <a:lnTo>
                  <a:pt x="46245" y="97800"/>
                </a:lnTo>
                <a:lnTo>
                  <a:pt x="39510" y="94913"/>
                </a:lnTo>
                <a:lnTo>
                  <a:pt x="35176" y="90224"/>
                </a:lnTo>
                <a:lnTo>
                  <a:pt x="33642" y="83835"/>
                </a:lnTo>
                <a:lnTo>
                  <a:pt x="36284" y="75458"/>
                </a:lnTo>
                <a:lnTo>
                  <a:pt x="43573" y="70484"/>
                </a:lnTo>
                <a:lnTo>
                  <a:pt x="54557" y="67913"/>
                </a:lnTo>
                <a:lnTo>
                  <a:pt x="68281" y="66745"/>
                </a:lnTo>
                <a:lnTo>
                  <a:pt x="102493" y="66745"/>
                </a:lnTo>
                <a:lnTo>
                  <a:pt x="102493" y="43788"/>
                </a:lnTo>
                <a:lnTo>
                  <a:pt x="99769" y="25631"/>
                </a:lnTo>
                <a:close/>
              </a:path>
              <a:path w="102869" h="124460">
                <a:moveTo>
                  <a:pt x="102493" y="66745"/>
                </a:moveTo>
                <a:lnTo>
                  <a:pt x="68281" y="66745"/>
                </a:lnTo>
                <a:lnTo>
                  <a:pt x="68281" y="97184"/>
                </a:lnTo>
                <a:lnTo>
                  <a:pt x="65649" y="98251"/>
                </a:lnTo>
                <a:lnTo>
                  <a:pt x="60315" y="98784"/>
                </a:lnTo>
                <a:lnTo>
                  <a:pt x="102493" y="98784"/>
                </a:lnTo>
                <a:lnTo>
                  <a:pt x="102493" y="66745"/>
                </a:lnTo>
                <a:close/>
              </a:path>
              <a:path w="102869" h="124460">
                <a:moveTo>
                  <a:pt x="53913" y="0"/>
                </a:moveTo>
                <a:lnTo>
                  <a:pt x="40107" y="734"/>
                </a:lnTo>
                <a:lnTo>
                  <a:pt x="27214" y="2671"/>
                </a:lnTo>
                <a:lnTo>
                  <a:pt x="15935" y="5409"/>
                </a:lnTo>
                <a:lnTo>
                  <a:pt x="6970" y="8548"/>
                </a:lnTo>
                <a:lnTo>
                  <a:pt x="15505" y="32572"/>
                </a:lnTo>
                <a:lnTo>
                  <a:pt x="22781" y="30137"/>
                </a:lnTo>
                <a:lnTo>
                  <a:pt x="31304" y="27901"/>
                </a:lnTo>
                <a:lnTo>
                  <a:pt x="40320" y="26265"/>
                </a:lnTo>
                <a:lnTo>
                  <a:pt x="49077" y="25631"/>
                </a:lnTo>
                <a:lnTo>
                  <a:pt x="99769" y="25631"/>
                </a:lnTo>
                <a:lnTo>
                  <a:pt x="99473" y="23654"/>
                </a:lnTo>
                <a:lnTo>
                  <a:pt x="90392" y="10079"/>
                </a:lnTo>
                <a:lnTo>
                  <a:pt x="75217" y="2411"/>
                </a:lnTo>
                <a:lnTo>
                  <a:pt x="5391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29776" y="6313953"/>
            <a:ext cx="70485" cy="156845"/>
          </a:xfrm>
          <a:custGeom>
            <a:avLst/>
            <a:gdLst/>
            <a:ahLst/>
            <a:cxnLst/>
            <a:rect l="l" t="t" r="r" b="b"/>
            <a:pathLst>
              <a:path w="70485" h="156845">
                <a:moveTo>
                  <a:pt x="49646" y="62471"/>
                </a:moveTo>
                <a:lnTo>
                  <a:pt x="14438" y="62471"/>
                </a:lnTo>
                <a:lnTo>
                  <a:pt x="14438" y="116400"/>
                </a:lnTo>
                <a:lnTo>
                  <a:pt x="16400" y="133920"/>
                </a:lnTo>
                <a:lnTo>
                  <a:pt x="22555" y="146432"/>
                </a:lnTo>
                <a:lnTo>
                  <a:pt x="33312" y="153939"/>
                </a:lnTo>
                <a:lnTo>
                  <a:pt x="49077" y="156441"/>
                </a:lnTo>
                <a:lnTo>
                  <a:pt x="58181" y="156441"/>
                </a:lnTo>
                <a:lnTo>
                  <a:pt x="66716" y="154840"/>
                </a:lnTo>
                <a:lnTo>
                  <a:pt x="70415" y="152707"/>
                </a:lnTo>
                <a:lnTo>
                  <a:pt x="70415" y="124408"/>
                </a:lnTo>
                <a:lnTo>
                  <a:pt x="54411" y="124408"/>
                </a:lnTo>
                <a:lnTo>
                  <a:pt x="49646" y="121734"/>
                </a:lnTo>
                <a:lnTo>
                  <a:pt x="49646" y="62471"/>
                </a:lnTo>
                <a:close/>
              </a:path>
              <a:path w="70485" h="156845">
                <a:moveTo>
                  <a:pt x="70415" y="122808"/>
                </a:moveTo>
                <a:lnTo>
                  <a:pt x="68281" y="123875"/>
                </a:lnTo>
                <a:lnTo>
                  <a:pt x="64582" y="124408"/>
                </a:lnTo>
                <a:lnTo>
                  <a:pt x="70415" y="124408"/>
                </a:lnTo>
                <a:lnTo>
                  <a:pt x="70415" y="122808"/>
                </a:lnTo>
                <a:close/>
              </a:path>
              <a:path w="70485" h="156845">
                <a:moveTo>
                  <a:pt x="70415" y="35773"/>
                </a:moveTo>
                <a:lnTo>
                  <a:pt x="0" y="35773"/>
                </a:lnTo>
                <a:lnTo>
                  <a:pt x="0" y="62471"/>
                </a:lnTo>
                <a:lnTo>
                  <a:pt x="70415" y="62471"/>
                </a:lnTo>
                <a:lnTo>
                  <a:pt x="70415" y="35773"/>
                </a:lnTo>
                <a:close/>
              </a:path>
              <a:path w="70485" h="156845">
                <a:moveTo>
                  <a:pt x="49646" y="0"/>
                </a:moveTo>
                <a:lnTo>
                  <a:pt x="14438" y="10141"/>
                </a:lnTo>
                <a:lnTo>
                  <a:pt x="14438" y="35773"/>
                </a:lnTo>
                <a:lnTo>
                  <a:pt x="49646" y="35773"/>
                </a:lnTo>
                <a:lnTo>
                  <a:pt x="4964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17262" y="6295263"/>
            <a:ext cx="40640" cy="173990"/>
          </a:xfrm>
          <a:custGeom>
            <a:avLst/>
            <a:gdLst/>
            <a:ahLst/>
            <a:cxnLst/>
            <a:rect l="l" t="t" r="r" b="b"/>
            <a:pathLst>
              <a:path w="40639" h="173989">
                <a:moveTo>
                  <a:pt x="38479" y="54463"/>
                </a:moveTo>
                <a:lnTo>
                  <a:pt x="2133" y="54463"/>
                </a:lnTo>
                <a:lnTo>
                  <a:pt x="2133" y="173531"/>
                </a:lnTo>
                <a:lnTo>
                  <a:pt x="38479" y="173531"/>
                </a:lnTo>
                <a:lnTo>
                  <a:pt x="38479" y="54463"/>
                </a:lnTo>
                <a:close/>
              </a:path>
              <a:path w="40639" h="173989">
                <a:moveTo>
                  <a:pt x="20271" y="0"/>
                </a:moveTo>
                <a:lnTo>
                  <a:pt x="12392" y="1501"/>
                </a:lnTo>
                <a:lnTo>
                  <a:pt x="5947" y="5605"/>
                </a:lnTo>
                <a:lnTo>
                  <a:pt x="1597" y="11713"/>
                </a:lnTo>
                <a:lnTo>
                  <a:pt x="0" y="19223"/>
                </a:lnTo>
                <a:lnTo>
                  <a:pt x="1597" y="26421"/>
                </a:lnTo>
                <a:lnTo>
                  <a:pt x="5947" y="32368"/>
                </a:lnTo>
                <a:lnTo>
                  <a:pt x="12392" y="36413"/>
                </a:lnTo>
                <a:lnTo>
                  <a:pt x="20271" y="37906"/>
                </a:lnTo>
                <a:lnTo>
                  <a:pt x="27950" y="36413"/>
                </a:lnTo>
                <a:lnTo>
                  <a:pt x="34442" y="32368"/>
                </a:lnTo>
                <a:lnTo>
                  <a:pt x="38935" y="26421"/>
                </a:lnTo>
                <a:lnTo>
                  <a:pt x="40613" y="19223"/>
                </a:lnTo>
                <a:lnTo>
                  <a:pt x="38935" y="11713"/>
                </a:lnTo>
                <a:lnTo>
                  <a:pt x="34442" y="5605"/>
                </a:lnTo>
                <a:lnTo>
                  <a:pt x="27950" y="1501"/>
                </a:lnTo>
                <a:lnTo>
                  <a:pt x="2027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73309" y="6347052"/>
            <a:ext cx="112395" cy="124460"/>
          </a:xfrm>
          <a:custGeom>
            <a:avLst/>
            <a:gdLst/>
            <a:ahLst/>
            <a:cxnLst/>
            <a:rect l="l" t="t" r="r" b="b"/>
            <a:pathLst>
              <a:path w="112394" h="124460">
                <a:moveTo>
                  <a:pt x="56047" y="0"/>
                </a:moveTo>
                <a:lnTo>
                  <a:pt x="32196" y="4647"/>
                </a:lnTo>
                <a:lnTo>
                  <a:pt x="14607" y="17554"/>
                </a:lnTo>
                <a:lnTo>
                  <a:pt x="3726" y="37168"/>
                </a:lnTo>
                <a:lnTo>
                  <a:pt x="0" y="61937"/>
                </a:lnTo>
                <a:lnTo>
                  <a:pt x="3726" y="86569"/>
                </a:lnTo>
                <a:lnTo>
                  <a:pt x="14607" y="106394"/>
                </a:lnTo>
                <a:lnTo>
                  <a:pt x="32196" y="119610"/>
                </a:lnTo>
                <a:lnTo>
                  <a:pt x="56047" y="124416"/>
                </a:lnTo>
                <a:lnTo>
                  <a:pt x="79857" y="119610"/>
                </a:lnTo>
                <a:lnTo>
                  <a:pt x="97425" y="106394"/>
                </a:lnTo>
                <a:lnTo>
                  <a:pt x="103650" y="95043"/>
                </a:lnTo>
                <a:lnTo>
                  <a:pt x="56047" y="95043"/>
                </a:lnTo>
                <a:lnTo>
                  <a:pt x="47556" y="92867"/>
                </a:lnTo>
                <a:lnTo>
                  <a:pt x="41359" y="86435"/>
                </a:lnTo>
                <a:lnTo>
                  <a:pt x="37563" y="75898"/>
                </a:lnTo>
                <a:lnTo>
                  <a:pt x="36274" y="61404"/>
                </a:lnTo>
                <a:lnTo>
                  <a:pt x="37563" y="46997"/>
                </a:lnTo>
                <a:lnTo>
                  <a:pt x="41359" y="36645"/>
                </a:lnTo>
                <a:lnTo>
                  <a:pt x="47556" y="30398"/>
                </a:lnTo>
                <a:lnTo>
                  <a:pt x="56047" y="28305"/>
                </a:lnTo>
                <a:lnTo>
                  <a:pt x="103385" y="28305"/>
                </a:lnTo>
                <a:lnTo>
                  <a:pt x="97425" y="17554"/>
                </a:lnTo>
                <a:lnTo>
                  <a:pt x="79857" y="4647"/>
                </a:lnTo>
                <a:lnTo>
                  <a:pt x="56047" y="0"/>
                </a:lnTo>
                <a:close/>
              </a:path>
              <a:path w="112394" h="124460">
                <a:moveTo>
                  <a:pt x="103385" y="28305"/>
                </a:moveTo>
                <a:lnTo>
                  <a:pt x="56047" y="28305"/>
                </a:lnTo>
                <a:lnTo>
                  <a:pt x="64449" y="30398"/>
                </a:lnTo>
                <a:lnTo>
                  <a:pt x="70450" y="36645"/>
                </a:lnTo>
                <a:lnTo>
                  <a:pt x="74051" y="46997"/>
                </a:lnTo>
                <a:lnTo>
                  <a:pt x="75251" y="61404"/>
                </a:lnTo>
                <a:lnTo>
                  <a:pt x="74051" y="75898"/>
                </a:lnTo>
                <a:lnTo>
                  <a:pt x="70450" y="86435"/>
                </a:lnTo>
                <a:lnTo>
                  <a:pt x="64449" y="92867"/>
                </a:lnTo>
                <a:lnTo>
                  <a:pt x="56047" y="95043"/>
                </a:lnTo>
                <a:lnTo>
                  <a:pt x="103650" y="95043"/>
                </a:lnTo>
                <a:lnTo>
                  <a:pt x="108298" y="86569"/>
                </a:lnTo>
                <a:lnTo>
                  <a:pt x="112023" y="61937"/>
                </a:lnTo>
                <a:lnTo>
                  <a:pt x="108298" y="37168"/>
                </a:lnTo>
                <a:lnTo>
                  <a:pt x="103385" y="2830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03542" y="6347052"/>
            <a:ext cx="103505" cy="121920"/>
          </a:xfrm>
          <a:custGeom>
            <a:avLst/>
            <a:gdLst/>
            <a:ahLst/>
            <a:cxnLst/>
            <a:rect l="l" t="t" r="r" b="b"/>
            <a:pathLst>
              <a:path w="103505" h="121920">
                <a:moveTo>
                  <a:pt x="49575" y="0"/>
                </a:moveTo>
                <a:lnTo>
                  <a:pt x="34937" y="584"/>
                </a:lnTo>
                <a:lnTo>
                  <a:pt x="21986" y="2271"/>
                </a:lnTo>
                <a:lnTo>
                  <a:pt x="10436" y="4959"/>
                </a:lnTo>
                <a:lnTo>
                  <a:pt x="0" y="8548"/>
                </a:lnTo>
                <a:lnTo>
                  <a:pt x="0" y="121741"/>
                </a:lnTo>
                <a:lnTo>
                  <a:pt x="36772" y="121741"/>
                </a:lnTo>
                <a:lnTo>
                  <a:pt x="36772" y="30972"/>
                </a:lnTo>
                <a:lnTo>
                  <a:pt x="39475" y="29372"/>
                </a:lnTo>
                <a:lnTo>
                  <a:pt x="45307" y="28305"/>
                </a:lnTo>
                <a:lnTo>
                  <a:pt x="101334" y="28305"/>
                </a:lnTo>
                <a:lnTo>
                  <a:pt x="100315" y="22751"/>
                </a:lnTo>
                <a:lnTo>
                  <a:pt x="90534" y="10211"/>
                </a:lnTo>
                <a:lnTo>
                  <a:pt x="73752" y="2577"/>
                </a:lnTo>
                <a:lnTo>
                  <a:pt x="49575" y="0"/>
                </a:lnTo>
                <a:close/>
              </a:path>
              <a:path w="103505" h="121920">
                <a:moveTo>
                  <a:pt x="101334" y="28305"/>
                </a:moveTo>
                <a:lnTo>
                  <a:pt x="60813" y="28305"/>
                </a:lnTo>
                <a:lnTo>
                  <a:pt x="67214" y="34172"/>
                </a:lnTo>
                <a:lnTo>
                  <a:pt x="67214" y="121741"/>
                </a:lnTo>
                <a:lnTo>
                  <a:pt x="103488" y="121741"/>
                </a:lnTo>
                <a:lnTo>
                  <a:pt x="103488" y="40047"/>
                </a:lnTo>
                <a:lnTo>
                  <a:pt x="101334" y="2830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22465" y="6347052"/>
            <a:ext cx="102870" cy="124460"/>
          </a:xfrm>
          <a:custGeom>
            <a:avLst/>
            <a:gdLst/>
            <a:ahLst/>
            <a:cxnLst/>
            <a:rect l="l" t="t" r="r" b="b"/>
            <a:pathLst>
              <a:path w="102869" h="124460">
                <a:moveTo>
                  <a:pt x="99699" y="25631"/>
                </a:moveTo>
                <a:lnTo>
                  <a:pt x="61382" y="25631"/>
                </a:lnTo>
                <a:lnTo>
                  <a:pt x="67783" y="29905"/>
                </a:lnTo>
                <a:lnTo>
                  <a:pt x="67783" y="43788"/>
                </a:lnTo>
                <a:lnTo>
                  <a:pt x="42129" y="46681"/>
                </a:lnTo>
                <a:lnTo>
                  <a:pt x="20502" y="53330"/>
                </a:lnTo>
                <a:lnTo>
                  <a:pt x="5570" y="65486"/>
                </a:lnTo>
                <a:lnTo>
                  <a:pt x="0" y="84902"/>
                </a:lnTo>
                <a:lnTo>
                  <a:pt x="3426" y="101664"/>
                </a:lnTo>
                <a:lnTo>
                  <a:pt x="13807" y="114070"/>
                </a:lnTo>
                <a:lnTo>
                  <a:pt x="31296" y="121771"/>
                </a:lnTo>
                <a:lnTo>
                  <a:pt x="56047" y="124416"/>
                </a:lnTo>
                <a:lnTo>
                  <a:pt x="69916" y="123673"/>
                </a:lnTo>
                <a:lnTo>
                  <a:pt x="82871" y="121677"/>
                </a:lnTo>
                <a:lnTo>
                  <a:pt x="94025" y="118781"/>
                </a:lnTo>
                <a:lnTo>
                  <a:pt x="102493" y="115334"/>
                </a:lnTo>
                <a:lnTo>
                  <a:pt x="102493" y="98784"/>
                </a:lnTo>
                <a:lnTo>
                  <a:pt x="54980" y="98784"/>
                </a:lnTo>
                <a:lnTo>
                  <a:pt x="46035" y="97800"/>
                </a:lnTo>
                <a:lnTo>
                  <a:pt x="39323" y="94913"/>
                </a:lnTo>
                <a:lnTo>
                  <a:pt x="35106" y="90224"/>
                </a:lnTo>
                <a:lnTo>
                  <a:pt x="33642" y="83835"/>
                </a:lnTo>
                <a:lnTo>
                  <a:pt x="36276" y="75458"/>
                </a:lnTo>
                <a:lnTo>
                  <a:pt x="43511" y="70484"/>
                </a:lnTo>
                <a:lnTo>
                  <a:pt x="54347" y="67913"/>
                </a:lnTo>
                <a:lnTo>
                  <a:pt x="67783" y="66745"/>
                </a:lnTo>
                <a:lnTo>
                  <a:pt x="102493" y="66745"/>
                </a:lnTo>
                <a:lnTo>
                  <a:pt x="102493" y="43788"/>
                </a:lnTo>
                <a:lnTo>
                  <a:pt x="99699" y="25631"/>
                </a:lnTo>
                <a:close/>
              </a:path>
              <a:path w="102869" h="124460">
                <a:moveTo>
                  <a:pt x="102493" y="66745"/>
                </a:moveTo>
                <a:lnTo>
                  <a:pt x="67783" y="66745"/>
                </a:lnTo>
                <a:lnTo>
                  <a:pt x="67783" y="97184"/>
                </a:lnTo>
                <a:lnTo>
                  <a:pt x="65649" y="98251"/>
                </a:lnTo>
                <a:lnTo>
                  <a:pt x="59817" y="98784"/>
                </a:lnTo>
                <a:lnTo>
                  <a:pt x="102493" y="98784"/>
                </a:lnTo>
                <a:lnTo>
                  <a:pt x="102493" y="66745"/>
                </a:lnTo>
                <a:close/>
              </a:path>
              <a:path w="102869" h="124460">
                <a:moveTo>
                  <a:pt x="53415" y="0"/>
                </a:moveTo>
                <a:lnTo>
                  <a:pt x="39678" y="734"/>
                </a:lnTo>
                <a:lnTo>
                  <a:pt x="26894" y="2671"/>
                </a:lnTo>
                <a:lnTo>
                  <a:pt x="15617" y="5409"/>
                </a:lnTo>
                <a:lnTo>
                  <a:pt x="6401" y="8548"/>
                </a:lnTo>
                <a:lnTo>
                  <a:pt x="15505" y="32572"/>
                </a:lnTo>
                <a:lnTo>
                  <a:pt x="22712" y="30137"/>
                </a:lnTo>
                <a:lnTo>
                  <a:pt x="31126" y="27901"/>
                </a:lnTo>
                <a:lnTo>
                  <a:pt x="40140" y="26265"/>
                </a:lnTo>
                <a:lnTo>
                  <a:pt x="49148" y="25631"/>
                </a:lnTo>
                <a:lnTo>
                  <a:pt x="99699" y="25631"/>
                </a:lnTo>
                <a:lnTo>
                  <a:pt x="99395" y="23654"/>
                </a:lnTo>
                <a:lnTo>
                  <a:pt x="90143" y="10079"/>
                </a:lnTo>
                <a:lnTo>
                  <a:pt x="74797" y="2411"/>
                </a:lnTo>
                <a:lnTo>
                  <a:pt x="5341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63864" y="6295263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531"/>
                </a:lnTo>
              </a:path>
            </a:pathLst>
          </a:custGeom>
          <a:ln w="36274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3840" y="6146539"/>
            <a:ext cx="540517" cy="5118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4CB47A14-1B68-4554-96B2-4BA8CD15BFD1}"/>
              </a:ext>
            </a:extLst>
          </p:cNvPr>
          <p:cNvSpPr/>
          <p:nvPr/>
        </p:nvSpPr>
        <p:spPr>
          <a:xfrm flipV="1">
            <a:off x="4724400" y="1459990"/>
            <a:ext cx="2743200" cy="1435609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200" y="0"/>
                </a:lnTo>
              </a:path>
            </a:pathLst>
          </a:custGeom>
          <a:ln w="73151">
            <a:solidFill>
              <a:srgbClr val="FAC5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6">
            <a:extLst>
              <a:ext uri="{FF2B5EF4-FFF2-40B4-BE49-F238E27FC236}">
                <a16:creationId xmlns:a16="http://schemas.microsoft.com/office/drawing/2014/main" id="{CA23A55D-4936-4AAB-8E04-0D4D99C50979}"/>
              </a:ext>
            </a:extLst>
          </p:cNvPr>
          <p:cNvSpPr txBox="1"/>
          <p:nvPr/>
        </p:nvSpPr>
        <p:spPr>
          <a:xfrm>
            <a:off x="1509734" y="3429000"/>
            <a:ext cx="974883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3600" dirty="0">
                <a:solidFill>
                  <a:srgbClr val="FFFFFF"/>
                </a:solidFill>
                <a:latin typeface="Arial"/>
                <a:cs typeface="Arial"/>
              </a:rPr>
              <a:t>Как да отчитаме и празнуваме Службата си 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D2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318760" cy="6858000"/>
          </a:xfrm>
          <a:custGeom>
            <a:avLst/>
            <a:gdLst/>
            <a:ahLst/>
            <a:cxnLst/>
            <a:rect l="l" t="t" r="r" b="b"/>
            <a:pathLst>
              <a:path w="5318760" h="6858000">
                <a:moveTo>
                  <a:pt x="5318760" y="0"/>
                </a:moveTo>
                <a:lnTo>
                  <a:pt x="0" y="0"/>
                </a:lnTo>
                <a:lnTo>
                  <a:pt x="0" y="6857996"/>
                </a:lnTo>
                <a:lnTo>
                  <a:pt x="1943227" y="6857996"/>
                </a:lnTo>
                <a:lnTo>
                  <a:pt x="4396613" y="6857996"/>
                </a:lnTo>
                <a:lnTo>
                  <a:pt x="53187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82417" y="3353942"/>
            <a:ext cx="108965" cy="148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617579" y="6431991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544816" y="1165352"/>
            <a:ext cx="26924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FFFFFF"/>
                </a:solidFill>
              </a:rPr>
              <a:t>MyLion</a:t>
            </a:r>
            <a:endParaRPr sz="6000"/>
          </a:p>
        </p:txBody>
      </p:sp>
      <p:sp>
        <p:nvSpPr>
          <p:cNvPr id="7" name="object 7"/>
          <p:cNvSpPr/>
          <p:nvPr/>
        </p:nvSpPr>
        <p:spPr>
          <a:xfrm>
            <a:off x="7571231" y="2353055"/>
            <a:ext cx="2585085" cy="100965"/>
          </a:xfrm>
          <a:custGeom>
            <a:avLst/>
            <a:gdLst/>
            <a:ahLst/>
            <a:cxnLst/>
            <a:rect l="l" t="t" r="r" b="b"/>
            <a:pathLst>
              <a:path w="2585084" h="100964">
                <a:moveTo>
                  <a:pt x="0" y="100584"/>
                </a:moveTo>
                <a:lnTo>
                  <a:pt x="2584704" y="100584"/>
                </a:lnTo>
                <a:lnTo>
                  <a:pt x="2584704" y="0"/>
                </a:lnTo>
                <a:lnTo>
                  <a:pt x="0" y="0"/>
                </a:lnTo>
                <a:lnTo>
                  <a:pt x="0" y="100584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99432" y="3156196"/>
            <a:ext cx="4883882" cy="305622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99085" marR="370840" indent="-287020">
              <a:lnSpc>
                <a:spcPts val="2270"/>
              </a:lnSpc>
              <a:spcBef>
                <a:spcPts val="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bg-BG" b="1" dirty="0">
                <a:solidFill>
                  <a:srgbClr val="FFFFFF"/>
                </a:solidFill>
                <a:latin typeface="Arial"/>
                <a:cs typeface="Arial"/>
              </a:rPr>
              <a:t>Планирайте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bg-BG" sz="1800" b="1" dirty="0">
                <a:solidFill>
                  <a:srgbClr val="FFFFFF"/>
                </a:solidFill>
                <a:latin typeface="Arial"/>
                <a:cs typeface="Arial"/>
              </a:rPr>
              <a:t>поканете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bg-BG" sz="1800" b="1" spc="-10" dirty="0">
                <a:solidFill>
                  <a:srgbClr val="FFFFFF"/>
                </a:solidFill>
                <a:latin typeface="Arial"/>
                <a:cs typeface="Arial"/>
              </a:rPr>
              <a:t>споделете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lang="bg-BG" sz="1800" spc="-5" dirty="0">
                <a:solidFill>
                  <a:srgbClr val="FFFFFF"/>
                </a:solidFill>
                <a:latin typeface="Arial"/>
                <a:cs typeface="Arial"/>
              </a:rPr>
              <a:t>сервизни дейности с Вашия клуб</a:t>
            </a:r>
            <a:endParaRPr sz="1800" dirty="0">
              <a:latin typeface="Arial"/>
              <a:cs typeface="Arial"/>
            </a:endParaRPr>
          </a:p>
          <a:p>
            <a:pPr marL="299085" marR="104775" indent="-287020">
              <a:lnSpc>
                <a:spcPct val="105000"/>
              </a:lnSpc>
              <a:spcBef>
                <a:spcPts val="11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bg-BG" b="1" spc="-5" dirty="0">
                <a:solidFill>
                  <a:srgbClr val="FFFFFF"/>
                </a:solidFill>
                <a:latin typeface="Arial"/>
                <a:cs typeface="Arial"/>
              </a:rPr>
              <a:t>Отчитайте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bg-BG" sz="1800" spc="-5" dirty="0">
                <a:solidFill>
                  <a:srgbClr val="FFFFFF"/>
                </a:solidFill>
                <a:latin typeface="Arial"/>
                <a:cs typeface="Arial"/>
              </a:rPr>
              <a:t>сервизни дейности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bg-BG" spc="-5" dirty="0">
                <a:solidFill>
                  <a:srgbClr val="FFFFFF"/>
                </a:solidFill>
                <a:latin typeface="Arial"/>
                <a:cs typeface="Arial"/>
              </a:rPr>
              <a:t>ако сте в клубното ръководство</a:t>
            </a:r>
            <a:endParaRPr sz="1800" dirty="0">
              <a:latin typeface="Arial"/>
              <a:cs typeface="Arial"/>
            </a:endParaRPr>
          </a:p>
          <a:p>
            <a:pPr marL="299085" marR="5080" indent="-287020">
              <a:lnSpc>
                <a:spcPct val="105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bg-BG" b="1" dirty="0">
                <a:solidFill>
                  <a:srgbClr val="FFFFFF"/>
                </a:solidFill>
                <a:latin typeface="Arial"/>
                <a:cs typeface="Arial"/>
              </a:rPr>
              <a:t>Открийте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bg-BG" sz="1800" b="1" dirty="0">
                <a:solidFill>
                  <a:srgbClr val="FFFFFF"/>
                </a:solidFill>
                <a:latin typeface="Arial"/>
                <a:cs typeface="Arial"/>
              </a:rPr>
              <a:t>свържете се и си пишете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bg-BG" spc="-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lang="bg-BG" sz="1800" spc="-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L</a:t>
            </a:r>
            <a:r>
              <a:rPr lang="en-US" sz="1800" spc="-5" dirty="0">
                <a:solidFill>
                  <a:srgbClr val="FFFFFF"/>
                </a:solidFill>
                <a:latin typeface="Arial"/>
                <a:cs typeface="Arial"/>
              </a:rPr>
              <a:t>ions </a:t>
            </a:r>
            <a:r>
              <a:rPr lang="bg-BG" sz="1800" spc="-5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lang="en-US" sz="1800" spc="-5" dirty="0">
                <a:solidFill>
                  <a:srgbClr val="FFFFFF"/>
                </a:solidFill>
                <a:latin typeface="Arial"/>
                <a:cs typeface="Arial"/>
              </a:rPr>
              <a:t>Leos </a:t>
            </a:r>
            <a:r>
              <a:rPr lang="bg-BG" sz="1800" spc="-5" dirty="0">
                <a:solidFill>
                  <a:srgbClr val="FFFFFF"/>
                </a:solidFill>
                <a:latin typeface="Arial"/>
                <a:cs typeface="Arial"/>
              </a:rPr>
              <a:t>от цял свят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3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bg-BG" b="1" spc="-10" dirty="0">
                <a:solidFill>
                  <a:srgbClr val="FFFFFF"/>
                </a:solidFill>
                <a:latin typeface="Arial"/>
                <a:cs typeface="Arial"/>
              </a:rPr>
              <a:t>Вижте ключови показатели за дейностите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bg-BG" sz="1800" dirty="0">
                <a:solidFill>
                  <a:srgbClr val="FFFFFF"/>
                </a:solidFill>
                <a:latin typeface="Arial"/>
                <a:cs typeface="Arial"/>
              </a:rPr>
              <a:t>от Вашия клуб, Дистрикт и т.н.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-304800" y="709448"/>
            <a:ext cx="7994904" cy="4553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91070" y="1569517"/>
            <a:ext cx="605293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41680" algn="l">
              <a:lnSpc>
                <a:spcPct val="100000"/>
              </a:lnSpc>
              <a:spcBef>
                <a:spcPts val="100"/>
              </a:spcBef>
            </a:pPr>
            <a:r>
              <a:rPr lang="bg-BG" sz="6000" dirty="0">
                <a:solidFill>
                  <a:srgbClr val="FFFFFF"/>
                </a:solidFill>
              </a:rPr>
              <a:t> Как</a:t>
            </a:r>
            <a:r>
              <a:rPr sz="6000" dirty="0">
                <a:solidFill>
                  <a:srgbClr val="FFFFFF"/>
                </a:solidFill>
              </a:rPr>
              <a:t> </a:t>
            </a:r>
            <a:r>
              <a:rPr lang="bg-BG" sz="6000" dirty="0">
                <a:solidFill>
                  <a:srgbClr val="FFFFFF"/>
                </a:solidFill>
              </a:rPr>
              <a:t>да се регистрирате </a:t>
            </a:r>
            <a:endParaRPr sz="6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C31E49-DF20-4286-891A-4AEEF8B31FFA}"/>
              </a:ext>
            </a:extLst>
          </p:cNvPr>
          <p:cNvSpPr/>
          <p:nvPr/>
        </p:nvSpPr>
        <p:spPr>
          <a:xfrm>
            <a:off x="2667000" y="4547467"/>
            <a:ext cx="65816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https://www.lionsclubs.org/en</a:t>
            </a:r>
            <a:endParaRPr lang="bg-BG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22830"/>
            <a:ext cx="12192000" cy="5535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45552" y="510540"/>
            <a:ext cx="516890" cy="868680"/>
          </a:xfrm>
          <a:custGeom>
            <a:avLst/>
            <a:gdLst/>
            <a:ahLst/>
            <a:cxnLst/>
            <a:rect l="l" t="t" r="r" b="b"/>
            <a:pathLst>
              <a:path w="516890" h="868680">
                <a:moveTo>
                  <a:pt x="516636" y="0"/>
                </a:moveTo>
                <a:lnTo>
                  <a:pt x="0" y="0"/>
                </a:lnTo>
                <a:lnTo>
                  <a:pt x="0" y="610362"/>
                </a:lnTo>
                <a:lnTo>
                  <a:pt x="258318" y="868680"/>
                </a:lnTo>
                <a:lnTo>
                  <a:pt x="516636" y="610362"/>
                </a:lnTo>
                <a:lnTo>
                  <a:pt x="51663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99476" y="766572"/>
            <a:ext cx="215646" cy="2263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2967" y="0"/>
            <a:ext cx="606552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32064" y="3177539"/>
            <a:ext cx="1106805" cy="518159"/>
          </a:xfrm>
          <a:custGeom>
            <a:avLst/>
            <a:gdLst/>
            <a:ahLst/>
            <a:cxnLst/>
            <a:rect l="l" t="t" r="r" b="b"/>
            <a:pathLst>
              <a:path w="1106804" h="518160">
                <a:moveTo>
                  <a:pt x="1106424" y="0"/>
                </a:moveTo>
                <a:lnTo>
                  <a:pt x="259079" y="0"/>
                </a:lnTo>
                <a:lnTo>
                  <a:pt x="0" y="259080"/>
                </a:lnTo>
                <a:lnTo>
                  <a:pt x="259079" y="518160"/>
                </a:lnTo>
                <a:lnTo>
                  <a:pt x="1106424" y="518160"/>
                </a:lnTo>
                <a:lnTo>
                  <a:pt x="110642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10727" y="3234309"/>
            <a:ext cx="279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A79884-A2D7-4AD0-B1CB-B2E0704EFF88}"/>
              </a:ext>
            </a:extLst>
          </p:cNvPr>
          <p:cNvSpPr/>
          <p:nvPr/>
        </p:nvSpPr>
        <p:spPr>
          <a:xfrm>
            <a:off x="9488805" y="3105834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>
                <a:solidFill>
                  <a:schemeClr val="bg1"/>
                </a:solidFill>
              </a:rPr>
              <a:t>При първоначална </a:t>
            </a:r>
          </a:p>
          <a:p>
            <a:r>
              <a:rPr lang="bg-BG" dirty="0">
                <a:solidFill>
                  <a:schemeClr val="bg1"/>
                </a:solidFill>
              </a:rPr>
              <a:t>регистрация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55135" y="0"/>
            <a:ext cx="4698492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19500" y="1091183"/>
            <a:ext cx="1003300" cy="516890"/>
          </a:xfrm>
          <a:custGeom>
            <a:avLst/>
            <a:gdLst/>
            <a:ahLst/>
            <a:cxnLst/>
            <a:rect l="l" t="t" r="r" b="b"/>
            <a:pathLst>
              <a:path w="1003300" h="516890">
                <a:moveTo>
                  <a:pt x="744474" y="0"/>
                </a:moveTo>
                <a:lnTo>
                  <a:pt x="0" y="0"/>
                </a:lnTo>
                <a:lnTo>
                  <a:pt x="0" y="516636"/>
                </a:lnTo>
                <a:lnTo>
                  <a:pt x="744474" y="516636"/>
                </a:lnTo>
                <a:lnTo>
                  <a:pt x="1002791" y="258317"/>
                </a:lnTo>
                <a:lnTo>
                  <a:pt x="74447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17060" y="1146428"/>
            <a:ext cx="279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4574" y="-50035"/>
            <a:ext cx="3997452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62300" y="1277111"/>
            <a:ext cx="1003300" cy="516890"/>
          </a:xfrm>
          <a:custGeom>
            <a:avLst/>
            <a:gdLst/>
            <a:ahLst/>
            <a:cxnLst/>
            <a:rect l="l" t="t" r="r" b="b"/>
            <a:pathLst>
              <a:path w="1003300" h="516889">
                <a:moveTo>
                  <a:pt x="744474" y="0"/>
                </a:moveTo>
                <a:lnTo>
                  <a:pt x="0" y="0"/>
                </a:lnTo>
                <a:lnTo>
                  <a:pt x="0" y="516636"/>
                </a:lnTo>
                <a:lnTo>
                  <a:pt x="744474" y="516636"/>
                </a:lnTo>
                <a:lnTo>
                  <a:pt x="1002791" y="258317"/>
                </a:lnTo>
                <a:lnTo>
                  <a:pt x="74447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50133" y="1332357"/>
            <a:ext cx="4991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4A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23765" y="1210817"/>
            <a:ext cx="3746500" cy="5102860"/>
          </a:xfrm>
          <a:custGeom>
            <a:avLst/>
            <a:gdLst/>
            <a:ahLst/>
            <a:cxnLst/>
            <a:rect l="l" t="t" r="r" b="b"/>
            <a:pathLst>
              <a:path w="3746500" h="5102860">
                <a:moveTo>
                  <a:pt x="0" y="5102352"/>
                </a:moveTo>
                <a:lnTo>
                  <a:pt x="3745991" y="5102352"/>
                </a:lnTo>
                <a:lnTo>
                  <a:pt x="3745991" y="0"/>
                </a:lnTo>
                <a:lnTo>
                  <a:pt x="0" y="0"/>
                </a:lnTo>
                <a:lnTo>
                  <a:pt x="0" y="5102352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68995" y="6291071"/>
            <a:ext cx="1082040" cy="516890"/>
          </a:xfrm>
          <a:custGeom>
            <a:avLst/>
            <a:gdLst/>
            <a:ahLst/>
            <a:cxnLst/>
            <a:rect l="l" t="t" r="r" b="b"/>
            <a:pathLst>
              <a:path w="1082040" h="516890">
                <a:moveTo>
                  <a:pt x="1082039" y="0"/>
                </a:moveTo>
                <a:lnTo>
                  <a:pt x="258318" y="0"/>
                </a:lnTo>
                <a:lnTo>
                  <a:pt x="0" y="258317"/>
                </a:lnTo>
                <a:lnTo>
                  <a:pt x="258318" y="516635"/>
                </a:lnTo>
                <a:lnTo>
                  <a:pt x="1082039" y="516635"/>
                </a:lnTo>
                <a:lnTo>
                  <a:pt x="108203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26628" y="6347561"/>
            <a:ext cx="498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E30BE7-5F9F-4C3C-AD58-28F338E5CA6E}"/>
              </a:ext>
            </a:extLst>
          </p:cNvPr>
          <p:cNvSpPr/>
          <p:nvPr/>
        </p:nvSpPr>
        <p:spPr>
          <a:xfrm>
            <a:off x="8458200" y="457200"/>
            <a:ext cx="32004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b="1" dirty="0">
                <a:solidFill>
                  <a:schemeClr val="bg1"/>
                </a:solidFill>
              </a:rPr>
              <a:t>Създайте своя </a:t>
            </a:r>
            <a:r>
              <a:rPr lang="en-US" sz="2000" b="1" dirty="0">
                <a:solidFill>
                  <a:schemeClr val="bg1"/>
                </a:solidFill>
              </a:rPr>
              <a:t>Lion</a:t>
            </a:r>
          </a:p>
          <a:p>
            <a:r>
              <a:rPr lang="bg-BG" sz="2000" b="1" dirty="0">
                <a:solidFill>
                  <a:schemeClr val="bg1"/>
                </a:solidFill>
              </a:rPr>
              <a:t>Потребителски Профил </a:t>
            </a:r>
          </a:p>
          <a:p>
            <a:endParaRPr lang="bg-BG" dirty="0">
              <a:solidFill>
                <a:schemeClr val="bg1"/>
              </a:solidFill>
            </a:endParaRPr>
          </a:p>
          <a:p>
            <a:r>
              <a:rPr lang="bg-BG" b="1" dirty="0">
                <a:solidFill>
                  <a:schemeClr val="bg1"/>
                </a:solidFill>
              </a:rPr>
              <a:t>Членски №</a:t>
            </a:r>
          </a:p>
          <a:p>
            <a:endParaRPr lang="bg-BG" dirty="0">
              <a:solidFill>
                <a:schemeClr val="bg1"/>
              </a:solidFill>
            </a:endParaRPr>
          </a:p>
          <a:p>
            <a:r>
              <a:rPr lang="bg-BG" b="1" dirty="0">
                <a:solidFill>
                  <a:schemeClr val="bg1"/>
                </a:solidFill>
              </a:rPr>
              <a:t>Дата на Раждане</a:t>
            </a:r>
          </a:p>
          <a:p>
            <a:endParaRPr lang="bg-BG" dirty="0">
              <a:solidFill>
                <a:schemeClr val="bg1"/>
              </a:solidFill>
            </a:endParaRPr>
          </a:p>
          <a:p>
            <a:r>
              <a:rPr lang="bg-BG" b="1" dirty="0">
                <a:solidFill>
                  <a:schemeClr val="bg1"/>
                </a:solidFill>
              </a:rPr>
              <a:t>Имейл адрес или Мобилен номер</a:t>
            </a:r>
            <a:r>
              <a:rPr lang="bg-BG" dirty="0">
                <a:solidFill>
                  <a:schemeClr val="bg1"/>
                </a:solidFill>
              </a:rPr>
              <a:t>  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bg-BG" dirty="0">
                <a:solidFill>
                  <a:schemeClr val="bg1"/>
                </a:solidFill>
              </a:rPr>
              <a:t>посочва се такъв, който съвпада с въведените за Вас данни в информацията за членовете на клуба Ви</a:t>
            </a:r>
            <a:r>
              <a:rPr lang="en-US" dirty="0">
                <a:solidFill>
                  <a:schemeClr val="bg1"/>
                </a:solidFill>
              </a:rPr>
              <a:t>)</a:t>
            </a:r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r>
              <a:rPr lang="bg-BG" dirty="0">
                <a:solidFill>
                  <a:schemeClr val="bg1"/>
                </a:solidFill>
              </a:rPr>
              <a:t>Въведете парола по избор и я потвърдете. Паролата трябва да включва поне 6 знака, главна буква, малка буква и цифра.</a:t>
            </a: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19900"/>
          </a:xfrm>
          <a:custGeom>
            <a:avLst/>
            <a:gdLst/>
            <a:ahLst/>
            <a:cxnLst/>
            <a:rect l="l" t="t" r="r" b="b"/>
            <a:pathLst>
              <a:path w="12192000" h="6819900">
                <a:moveTo>
                  <a:pt x="0" y="6819898"/>
                </a:moveTo>
                <a:lnTo>
                  <a:pt x="12192000" y="6819898"/>
                </a:lnTo>
                <a:lnTo>
                  <a:pt x="12192000" y="0"/>
                </a:lnTo>
                <a:lnTo>
                  <a:pt x="0" y="0"/>
                </a:lnTo>
                <a:lnTo>
                  <a:pt x="0" y="6819898"/>
                </a:lnTo>
                <a:close/>
              </a:path>
            </a:pathLst>
          </a:custGeom>
          <a:solidFill>
            <a:srgbClr val="0D2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19900"/>
          </a:xfrm>
          <a:custGeom>
            <a:avLst/>
            <a:gdLst/>
            <a:ahLst/>
            <a:cxnLst/>
            <a:rect l="l" t="t" r="r" b="b"/>
            <a:pathLst>
              <a:path w="12192000" h="6819900">
                <a:moveTo>
                  <a:pt x="0" y="6819898"/>
                </a:moveTo>
                <a:lnTo>
                  <a:pt x="12192000" y="6819898"/>
                </a:lnTo>
                <a:lnTo>
                  <a:pt x="121920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0" cy="6819900"/>
          </a:xfrm>
          <a:custGeom>
            <a:avLst/>
            <a:gdLst/>
            <a:ahLst/>
            <a:cxnLst/>
            <a:rect l="l" t="t" r="r" b="b"/>
            <a:pathLst>
              <a:path h="6819900">
                <a:moveTo>
                  <a:pt x="0" y="0"/>
                </a:moveTo>
                <a:lnTo>
                  <a:pt x="0" y="681989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63696" y="1778507"/>
            <a:ext cx="5480304" cy="2933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69692" y="3384803"/>
            <a:ext cx="1004569" cy="516890"/>
          </a:xfrm>
          <a:custGeom>
            <a:avLst/>
            <a:gdLst/>
            <a:ahLst/>
            <a:cxnLst/>
            <a:rect l="l" t="t" r="r" b="b"/>
            <a:pathLst>
              <a:path w="1004570" h="516889">
                <a:moveTo>
                  <a:pt x="745997" y="0"/>
                </a:moveTo>
                <a:lnTo>
                  <a:pt x="0" y="0"/>
                </a:lnTo>
                <a:lnTo>
                  <a:pt x="0" y="516636"/>
                </a:lnTo>
                <a:lnTo>
                  <a:pt x="745997" y="516636"/>
                </a:lnTo>
                <a:lnTo>
                  <a:pt x="1004316" y="258318"/>
                </a:lnTo>
                <a:lnTo>
                  <a:pt x="74599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58160" y="3440938"/>
            <a:ext cx="4991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5A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74770" y="3006089"/>
            <a:ext cx="5168265" cy="972819"/>
          </a:xfrm>
          <a:custGeom>
            <a:avLst/>
            <a:gdLst/>
            <a:ahLst/>
            <a:cxnLst/>
            <a:rect l="l" t="t" r="r" b="b"/>
            <a:pathLst>
              <a:path w="5168265" h="972820">
                <a:moveTo>
                  <a:pt x="0" y="972312"/>
                </a:moveTo>
                <a:lnTo>
                  <a:pt x="5167883" y="972312"/>
                </a:lnTo>
                <a:lnTo>
                  <a:pt x="5167883" y="0"/>
                </a:lnTo>
                <a:lnTo>
                  <a:pt x="0" y="0"/>
                </a:lnTo>
                <a:lnTo>
                  <a:pt x="0" y="972312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85003" y="4428744"/>
            <a:ext cx="516890" cy="867410"/>
          </a:xfrm>
          <a:custGeom>
            <a:avLst/>
            <a:gdLst/>
            <a:ahLst/>
            <a:cxnLst/>
            <a:rect l="l" t="t" r="r" b="b"/>
            <a:pathLst>
              <a:path w="516889" h="867410">
                <a:moveTo>
                  <a:pt x="258318" y="0"/>
                </a:moveTo>
                <a:lnTo>
                  <a:pt x="0" y="258317"/>
                </a:lnTo>
                <a:lnTo>
                  <a:pt x="0" y="867155"/>
                </a:lnTo>
                <a:lnTo>
                  <a:pt x="516636" y="867155"/>
                </a:lnTo>
                <a:lnTo>
                  <a:pt x="516636" y="258317"/>
                </a:lnTo>
                <a:lnTo>
                  <a:pt x="25831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13959" y="4806670"/>
            <a:ext cx="442734" cy="227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806661-ADD9-45BC-A149-DB3CA5FB99AC}"/>
              </a:ext>
            </a:extLst>
          </p:cNvPr>
          <p:cNvSpPr/>
          <p:nvPr/>
        </p:nvSpPr>
        <p:spPr>
          <a:xfrm>
            <a:off x="9423654" y="1549695"/>
            <a:ext cx="24886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>
                <a:solidFill>
                  <a:schemeClr val="bg1"/>
                </a:solidFill>
              </a:rPr>
              <a:t>На посочения от Вас имейл адрес или мобилен номер до няколко минути ще получите код за потвърждение, който се въвежда на следващата стъпка. </a:t>
            </a:r>
            <a:br>
              <a:rPr lang="bg-BG" dirty="0">
                <a:solidFill>
                  <a:schemeClr val="bg1"/>
                </a:solidFill>
              </a:rPr>
            </a:br>
            <a:r>
              <a:rPr lang="bg-BG" dirty="0">
                <a:solidFill>
                  <a:schemeClr val="bg1"/>
                </a:solidFill>
              </a:rPr>
              <a:t>Ако не получавате такъв, изберете другия бутон.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0" y="0"/>
            <a:ext cx="22860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572000"/>
            <a:ext cx="2285999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6967" y="3197351"/>
            <a:ext cx="1178560" cy="0"/>
          </a:xfrm>
          <a:custGeom>
            <a:avLst/>
            <a:gdLst/>
            <a:ahLst/>
            <a:cxnLst/>
            <a:rect l="l" t="t" r="r" b="b"/>
            <a:pathLst>
              <a:path w="1178560">
                <a:moveTo>
                  <a:pt x="0" y="0"/>
                </a:moveTo>
                <a:lnTo>
                  <a:pt x="1178052" y="0"/>
                </a:lnTo>
              </a:path>
            </a:pathLst>
          </a:custGeom>
          <a:ln w="73151">
            <a:solidFill>
              <a:srgbClr val="EBB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0739" y="2328494"/>
            <a:ext cx="815086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dirty="0">
                <a:solidFill>
                  <a:srgbClr val="FFFFFF"/>
                </a:solidFill>
              </a:rPr>
              <a:t>ЗАЩО да отчитаме дейностите</a:t>
            </a:r>
            <a:r>
              <a:rPr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617579" y="6431991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2795" y="6114288"/>
            <a:ext cx="2756916" cy="464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19900"/>
          </a:xfrm>
          <a:custGeom>
            <a:avLst/>
            <a:gdLst/>
            <a:ahLst/>
            <a:cxnLst/>
            <a:rect l="l" t="t" r="r" b="b"/>
            <a:pathLst>
              <a:path w="12192000" h="6819900">
                <a:moveTo>
                  <a:pt x="0" y="6819898"/>
                </a:moveTo>
                <a:lnTo>
                  <a:pt x="12192000" y="6819898"/>
                </a:lnTo>
                <a:lnTo>
                  <a:pt x="12192000" y="0"/>
                </a:lnTo>
                <a:lnTo>
                  <a:pt x="0" y="0"/>
                </a:lnTo>
                <a:lnTo>
                  <a:pt x="0" y="6819898"/>
                </a:lnTo>
                <a:close/>
              </a:path>
            </a:pathLst>
          </a:custGeom>
          <a:solidFill>
            <a:srgbClr val="0D2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19900"/>
          </a:xfrm>
          <a:custGeom>
            <a:avLst/>
            <a:gdLst/>
            <a:ahLst/>
            <a:cxnLst/>
            <a:rect l="l" t="t" r="r" b="b"/>
            <a:pathLst>
              <a:path w="12192000" h="6819900">
                <a:moveTo>
                  <a:pt x="0" y="6819898"/>
                </a:moveTo>
                <a:lnTo>
                  <a:pt x="12192000" y="6819898"/>
                </a:lnTo>
                <a:lnTo>
                  <a:pt x="1219200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0" cy="6819900"/>
          </a:xfrm>
          <a:custGeom>
            <a:avLst/>
            <a:gdLst/>
            <a:ahLst/>
            <a:cxnLst/>
            <a:rect l="l" t="t" r="r" b="b"/>
            <a:pathLst>
              <a:path h="6819900">
                <a:moveTo>
                  <a:pt x="0" y="0"/>
                </a:moveTo>
                <a:lnTo>
                  <a:pt x="0" y="681989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72611" y="749808"/>
            <a:ext cx="5430012" cy="4748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73451" y="2465832"/>
            <a:ext cx="1003300" cy="516890"/>
          </a:xfrm>
          <a:custGeom>
            <a:avLst/>
            <a:gdLst/>
            <a:ahLst/>
            <a:cxnLst/>
            <a:rect l="l" t="t" r="r" b="b"/>
            <a:pathLst>
              <a:path w="1003300" h="516889">
                <a:moveTo>
                  <a:pt x="744474" y="0"/>
                </a:moveTo>
                <a:lnTo>
                  <a:pt x="0" y="0"/>
                </a:lnTo>
                <a:lnTo>
                  <a:pt x="0" y="516635"/>
                </a:lnTo>
                <a:lnTo>
                  <a:pt x="744474" y="516635"/>
                </a:lnTo>
                <a:lnTo>
                  <a:pt x="1002792" y="258317"/>
                </a:lnTo>
                <a:lnTo>
                  <a:pt x="74447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61666" y="2521965"/>
            <a:ext cx="4991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6A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82161" y="2064257"/>
            <a:ext cx="5080000" cy="2254250"/>
          </a:xfrm>
          <a:custGeom>
            <a:avLst/>
            <a:gdLst/>
            <a:ahLst/>
            <a:cxnLst/>
            <a:rect l="l" t="t" r="r" b="b"/>
            <a:pathLst>
              <a:path w="5080000" h="2254250">
                <a:moveTo>
                  <a:pt x="0" y="2253996"/>
                </a:moveTo>
                <a:lnTo>
                  <a:pt x="5079492" y="2253996"/>
                </a:lnTo>
                <a:lnTo>
                  <a:pt x="5079492" y="0"/>
                </a:lnTo>
                <a:lnTo>
                  <a:pt x="0" y="0"/>
                </a:lnTo>
                <a:lnTo>
                  <a:pt x="0" y="2253996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09004" y="4962144"/>
            <a:ext cx="516890" cy="867410"/>
          </a:xfrm>
          <a:custGeom>
            <a:avLst/>
            <a:gdLst/>
            <a:ahLst/>
            <a:cxnLst/>
            <a:rect l="l" t="t" r="r" b="b"/>
            <a:pathLst>
              <a:path w="516890" h="867410">
                <a:moveTo>
                  <a:pt x="258318" y="0"/>
                </a:moveTo>
                <a:lnTo>
                  <a:pt x="0" y="258317"/>
                </a:lnTo>
                <a:lnTo>
                  <a:pt x="0" y="867155"/>
                </a:lnTo>
                <a:lnTo>
                  <a:pt x="516636" y="867155"/>
                </a:lnTo>
                <a:lnTo>
                  <a:pt x="516636" y="258317"/>
                </a:lnTo>
                <a:lnTo>
                  <a:pt x="25831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37959" y="5340070"/>
            <a:ext cx="444258" cy="227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B82CE5-DCE0-4D45-8015-199A2361E362}"/>
              </a:ext>
            </a:extLst>
          </p:cNvPr>
          <p:cNvSpPr/>
          <p:nvPr/>
        </p:nvSpPr>
        <p:spPr>
          <a:xfrm>
            <a:off x="9488805" y="3105834"/>
            <a:ext cx="2133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>
                <a:solidFill>
                  <a:schemeClr val="bg1"/>
                </a:solidFill>
              </a:rPr>
              <a:t>За вход в профила Ви въведете същия имейл адрес или мобилен номер и избраната вече парола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5987"/>
            <a:ext cx="12192000" cy="4907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400" y="2471369"/>
            <a:ext cx="8381999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50950" algn="ctr">
              <a:lnSpc>
                <a:spcPct val="100000"/>
              </a:lnSpc>
              <a:spcBef>
                <a:spcPts val="100"/>
              </a:spcBef>
            </a:pPr>
            <a:r>
              <a:rPr lang="bg-BG" sz="6000" dirty="0">
                <a:solidFill>
                  <a:srgbClr val="FFFFFF"/>
                </a:solidFill>
              </a:rPr>
              <a:t>Как да отчитате   дейностите</a:t>
            </a:r>
            <a:endParaRPr sz="6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9939"/>
            <a:ext cx="7415783" cy="68336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54778" y="645032"/>
            <a:ext cx="516890" cy="868680"/>
          </a:xfrm>
          <a:custGeom>
            <a:avLst/>
            <a:gdLst/>
            <a:ahLst/>
            <a:cxnLst/>
            <a:rect l="l" t="t" r="r" b="b"/>
            <a:pathLst>
              <a:path w="516890" h="868680">
                <a:moveTo>
                  <a:pt x="258318" y="0"/>
                </a:moveTo>
                <a:lnTo>
                  <a:pt x="0" y="258318"/>
                </a:lnTo>
                <a:lnTo>
                  <a:pt x="0" y="868679"/>
                </a:lnTo>
                <a:lnTo>
                  <a:pt x="516635" y="868679"/>
                </a:lnTo>
                <a:lnTo>
                  <a:pt x="516635" y="258318"/>
                </a:lnTo>
                <a:lnTo>
                  <a:pt x="25831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05400" y="853059"/>
            <a:ext cx="215646" cy="2263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94A29B-00C5-461C-9602-1832118667B1}"/>
              </a:ext>
            </a:extLst>
          </p:cNvPr>
          <p:cNvSpPr/>
          <p:nvPr/>
        </p:nvSpPr>
        <p:spPr>
          <a:xfrm>
            <a:off x="8153400" y="645032"/>
            <a:ext cx="3733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>
                <a:solidFill>
                  <a:schemeClr val="bg1"/>
                </a:solidFill>
              </a:rPr>
              <a:t>В повечето случаи се налага Отчитане на МИНАЛА /ИЗВЪРШЕНА</a:t>
            </a:r>
          </a:p>
          <a:p>
            <a:r>
              <a:rPr lang="bg-BG" dirty="0">
                <a:solidFill>
                  <a:schemeClr val="bg1"/>
                </a:solidFill>
              </a:rPr>
              <a:t>Дейност.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r>
              <a:rPr lang="bg-BG" dirty="0">
                <a:solidFill>
                  <a:schemeClr val="bg1"/>
                </a:solidFill>
              </a:rPr>
              <a:t>Всеки член може да добавя Дейности, но Отчитането им </a:t>
            </a:r>
            <a:r>
              <a:rPr lang="en-US" dirty="0">
                <a:solidFill>
                  <a:schemeClr val="bg1"/>
                </a:solidFill>
              </a:rPr>
              <a:t>(Report) </a:t>
            </a:r>
            <a:r>
              <a:rPr lang="bg-BG" dirty="0">
                <a:solidFill>
                  <a:schemeClr val="bg1"/>
                </a:solidFill>
              </a:rPr>
              <a:t>е достъпно само за Президент, Секретар, Отговорник за Дейностите в клуба </a:t>
            </a:r>
            <a:r>
              <a:rPr lang="en-US" dirty="0">
                <a:solidFill>
                  <a:schemeClr val="bg1"/>
                </a:solidFill>
              </a:rPr>
              <a:t>(Club Service Chairperson) </a:t>
            </a:r>
            <a:r>
              <a:rPr lang="bg-BG" dirty="0">
                <a:solidFill>
                  <a:schemeClr val="bg1"/>
                </a:solidFill>
              </a:rPr>
              <a:t>или Клубен Администратор</a:t>
            </a:r>
            <a:br>
              <a:rPr lang="bg-BG" dirty="0">
                <a:solidFill>
                  <a:schemeClr val="bg1"/>
                </a:solidFill>
              </a:rPr>
            </a:br>
            <a:br>
              <a:rPr lang="bg-BG" dirty="0">
                <a:solidFill>
                  <a:schemeClr val="bg1"/>
                </a:solidFill>
              </a:rPr>
            </a:br>
            <a:r>
              <a:rPr lang="bg-BG" dirty="0">
                <a:solidFill>
                  <a:schemeClr val="bg1"/>
                </a:solidFill>
              </a:rPr>
              <a:t>Дейности за текущата Лайънс година се отчитат най-късно до 15 юли – две седмици гратисен срок след края на годината!</a:t>
            </a:r>
          </a:p>
          <a:p>
            <a:endParaRPr lang="bg-B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1224" y="632459"/>
            <a:ext cx="9724644" cy="5237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30711" y="1571244"/>
            <a:ext cx="868680" cy="516890"/>
          </a:xfrm>
          <a:custGeom>
            <a:avLst/>
            <a:gdLst/>
            <a:ahLst/>
            <a:cxnLst/>
            <a:rect l="l" t="t" r="r" b="b"/>
            <a:pathLst>
              <a:path w="868679" h="516889">
                <a:moveTo>
                  <a:pt x="868680" y="0"/>
                </a:moveTo>
                <a:lnTo>
                  <a:pt x="258318" y="0"/>
                </a:lnTo>
                <a:lnTo>
                  <a:pt x="0" y="258317"/>
                </a:lnTo>
                <a:lnTo>
                  <a:pt x="258318" y="516635"/>
                </a:lnTo>
                <a:lnTo>
                  <a:pt x="868680" y="516635"/>
                </a:lnTo>
                <a:lnTo>
                  <a:pt x="86868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90503" y="1627378"/>
            <a:ext cx="279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8832" y="0"/>
            <a:ext cx="5346192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49399" y="914477"/>
            <a:ext cx="867410" cy="321945"/>
          </a:xfrm>
          <a:custGeom>
            <a:avLst/>
            <a:gdLst/>
            <a:ahLst/>
            <a:cxnLst/>
            <a:rect l="l" t="t" r="r" b="b"/>
            <a:pathLst>
              <a:path w="867410" h="321944">
                <a:moveTo>
                  <a:pt x="706374" y="0"/>
                </a:moveTo>
                <a:lnTo>
                  <a:pt x="0" y="0"/>
                </a:lnTo>
                <a:lnTo>
                  <a:pt x="0" y="321563"/>
                </a:lnTo>
                <a:lnTo>
                  <a:pt x="706374" y="321563"/>
                </a:lnTo>
                <a:lnTo>
                  <a:pt x="867156" y="160781"/>
                </a:lnTo>
                <a:lnTo>
                  <a:pt x="70637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33549" y="845262"/>
            <a:ext cx="4991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3A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01940" y="6477000"/>
            <a:ext cx="867410" cy="332740"/>
          </a:xfrm>
          <a:custGeom>
            <a:avLst/>
            <a:gdLst/>
            <a:ahLst/>
            <a:cxnLst/>
            <a:rect l="l" t="t" r="r" b="b"/>
            <a:pathLst>
              <a:path w="867409" h="332740">
                <a:moveTo>
                  <a:pt x="867155" y="0"/>
                </a:moveTo>
                <a:lnTo>
                  <a:pt x="166115" y="0"/>
                </a:lnTo>
                <a:lnTo>
                  <a:pt x="0" y="166115"/>
                </a:lnTo>
                <a:lnTo>
                  <a:pt x="166115" y="332232"/>
                </a:lnTo>
                <a:lnTo>
                  <a:pt x="867155" y="332232"/>
                </a:lnTo>
                <a:lnTo>
                  <a:pt x="86715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28254" y="6441135"/>
            <a:ext cx="4991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3B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2A38C0-F17B-4026-8C65-8E1C2015B98E}"/>
              </a:ext>
            </a:extLst>
          </p:cNvPr>
          <p:cNvSpPr/>
          <p:nvPr/>
        </p:nvSpPr>
        <p:spPr>
          <a:xfrm>
            <a:off x="8241006" y="569713"/>
            <a:ext cx="372239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>
                <a:solidFill>
                  <a:schemeClr val="bg1"/>
                </a:solidFill>
              </a:rPr>
              <a:t>Полетата в розово са ЗАДЪЛЖИТЕЛНИ, за да се запише отчета – Наименование на дейността, Дата, Тип дейност, Кауза, Тип проект.</a:t>
            </a:r>
            <a:endParaRPr lang="en-US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r>
              <a:rPr lang="bg-BG" dirty="0">
                <a:solidFill>
                  <a:schemeClr val="bg1"/>
                </a:solidFill>
              </a:rPr>
              <a:t>Ако отбележите </a:t>
            </a:r>
            <a:r>
              <a:rPr lang="en-US" b="1" dirty="0">
                <a:solidFill>
                  <a:schemeClr val="bg1"/>
                </a:solidFill>
              </a:rPr>
              <a:t>Signature Activity </a:t>
            </a:r>
            <a:r>
              <a:rPr lang="bg-BG" dirty="0">
                <a:solidFill>
                  <a:schemeClr val="bg1"/>
                </a:solidFill>
              </a:rPr>
              <a:t>– специфична дейност за Вашия клуб, с която е известен в общността, ще попълните още данни за нея.</a:t>
            </a:r>
            <a:endParaRPr lang="en-US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r>
              <a:rPr lang="bg-BG" dirty="0">
                <a:solidFill>
                  <a:schemeClr val="bg1"/>
                </a:solidFill>
              </a:rPr>
              <a:t>В полето </a:t>
            </a:r>
            <a:r>
              <a:rPr lang="en-US" b="1" dirty="0">
                <a:solidFill>
                  <a:schemeClr val="bg1"/>
                </a:solidFill>
              </a:rPr>
              <a:t>Description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bg-BG" dirty="0">
                <a:solidFill>
                  <a:schemeClr val="bg1"/>
                </a:solidFill>
              </a:rPr>
              <a:t>опишете кратко или подробно дейността, може и на български език! </a:t>
            </a:r>
            <a:br>
              <a:rPr lang="bg-BG" dirty="0">
                <a:solidFill>
                  <a:schemeClr val="bg1"/>
                </a:solidFill>
              </a:rPr>
            </a:br>
            <a:r>
              <a:rPr lang="bg-BG" dirty="0">
                <a:solidFill>
                  <a:schemeClr val="bg1"/>
                </a:solidFill>
              </a:rPr>
              <a:t>Важно – в долния десен ъгъл да потвърдите с бутон </a:t>
            </a:r>
            <a:r>
              <a:rPr lang="en-US" b="1" dirty="0">
                <a:solidFill>
                  <a:schemeClr val="bg1"/>
                </a:solidFill>
              </a:rPr>
              <a:t>Report</a:t>
            </a:r>
            <a:endParaRPr lang="bg-BG" b="1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990600"/>
            <a:ext cx="6748272" cy="4466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91200" y="1898374"/>
            <a:ext cx="867410" cy="516890"/>
          </a:xfrm>
          <a:custGeom>
            <a:avLst/>
            <a:gdLst/>
            <a:ahLst/>
            <a:cxnLst/>
            <a:rect l="l" t="t" r="r" b="b"/>
            <a:pathLst>
              <a:path w="867409" h="516889">
                <a:moveTo>
                  <a:pt x="867156" y="0"/>
                </a:moveTo>
                <a:lnTo>
                  <a:pt x="258318" y="0"/>
                </a:lnTo>
                <a:lnTo>
                  <a:pt x="0" y="258317"/>
                </a:lnTo>
                <a:lnTo>
                  <a:pt x="258318" y="516635"/>
                </a:lnTo>
                <a:lnTo>
                  <a:pt x="867156" y="516635"/>
                </a:lnTo>
                <a:lnTo>
                  <a:pt x="86715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05027" y="1898374"/>
            <a:ext cx="280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255BE3-1B37-4528-B108-5A5DB24A9355}"/>
              </a:ext>
            </a:extLst>
          </p:cNvPr>
          <p:cNvSpPr/>
          <p:nvPr/>
        </p:nvSpPr>
        <p:spPr>
          <a:xfrm>
            <a:off x="8229600" y="1905000"/>
            <a:ext cx="3733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>
                <a:solidFill>
                  <a:schemeClr val="bg1"/>
                </a:solidFill>
              </a:rPr>
              <a:t>Изберете бутон ОК и отчетът Ви е готов! </a:t>
            </a:r>
          </a:p>
          <a:p>
            <a:br>
              <a:rPr lang="bg-BG" dirty="0">
                <a:solidFill>
                  <a:schemeClr val="bg1"/>
                </a:solidFill>
              </a:rPr>
            </a:br>
            <a:r>
              <a:rPr lang="bg-BG" dirty="0">
                <a:solidFill>
                  <a:schemeClr val="bg1"/>
                </a:solidFill>
              </a:rPr>
              <a:t>Изчакайте, Възможно е забавяне в работата на платформата, защото много Лайънс и Лео по света работят в нея в реално време.</a:t>
            </a: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415" y="1537716"/>
            <a:ext cx="11631168" cy="3172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11968" y="3742944"/>
            <a:ext cx="516890" cy="867410"/>
          </a:xfrm>
          <a:custGeom>
            <a:avLst/>
            <a:gdLst/>
            <a:ahLst/>
            <a:cxnLst/>
            <a:rect l="l" t="t" r="r" b="b"/>
            <a:pathLst>
              <a:path w="516890" h="867410">
                <a:moveTo>
                  <a:pt x="258317" y="0"/>
                </a:moveTo>
                <a:lnTo>
                  <a:pt x="0" y="258317"/>
                </a:lnTo>
                <a:lnTo>
                  <a:pt x="0" y="867155"/>
                </a:lnTo>
                <a:lnTo>
                  <a:pt x="516635" y="867155"/>
                </a:lnTo>
                <a:lnTo>
                  <a:pt x="516635" y="258317"/>
                </a:lnTo>
                <a:lnTo>
                  <a:pt x="25831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40923" y="4120870"/>
            <a:ext cx="442734" cy="227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95627" y="1775460"/>
            <a:ext cx="867410" cy="516890"/>
          </a:xfrm>
          <a:custGeom>
            <a:avLst/>
            <a:gdLst/>
            <a:ahLst/>
            <a:cxnLst/>
            <a:rect l="l" t="t" r="r" b="b"/>
            <a:pathLst>
              <a:path w="867410" h="516889">
                <a:moveTo>
                  <a:pt x="867155" y="0"/>
                </a:moveTo>
                <a:lnTo>
                  <a:pt x="258317" y="0"/>
                </a:lnTo>
                <a:lnTo>
                  <a:pt x="0" y="258317"/>
                </a:lnTo>
                <a:lnTo>
                  <a:pt x="258317" y="516636"/>
                </a:lnTo>
                <a:lnTo>
                  <a:pt x="867155" y="516636"/>
                </a:lnTo>
                <a:lnTo>
                  <a:pt x="86715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43277" y="1830146"/>
            <a:ext cx="49910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E9CDB2-5088-4BA0-A655-91F6A61FCFDC}"/>
              </a:ext>
            </a:extLst>
          </p:cNvPr>
          <p:cNvSpPr/>
          <p:nvPr/>
        </p:nvSpPr>
        <p:spPr>
          <a:xfrm>
            <a:off x="762000" y="325475"/>
            <a:ext cx="1082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>
                <a:solidFill>
                  <a:schemeClr val="bg1"/>
                </a:solidFill>
              </a:rPr>
              <a:t>В горния ляв ъгъл от бутона </a:t>
            </a:r>
            <a:r>
              <a:rPr lang="en-US" dirty="0" err="1">
                <a:solidFill>
                  <a:schemeClr val="bg1"/>
                </a:solidFill>
              </a:rPr>
              <a:t>MyLion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bg-BG" dirty="0">
                <a:solidFill>
                  <a:schemeClr val="bg1"/>
                </a:solidFill>
              </a:rPr>
              <a:t>можете да се прехвърлите към останалите приложения в платформата </a:t>
            </a:r>
            <a:r>
              <a:rPr lang="en-US" b="1" dirty="0">
                <a:solidFill>
                  <a:schemeClr val="bg1"/>
                </a:solidFill>
              </a:rPr>
              <a:t>MyLCI</a:t>
            </a:r>
            <a:r>
              <a:rPr lang="bg-BG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bg-BG" dirty="0">
                <a:solidFill>
                  <a:schemeClr val="bg1"/>
                </a:solidFill>
              </a:rPr>
              <a:t>данните за членовете и задълженията</a:t>
            </a:r>
            <a:r>
              <a:rPr lang="en-US" dirty="0">
                <a:solidFill>
                  <a:schemeClr val="bg1"/>
                </a:solidFill>
              </a:rPr>
              <a:t>)</a:t>
            </a:r>
            <a:r>
              <a:rPr lang="bg-BG" dirty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chemeClr val="bg1"/>
                </a:solidFill>
              </a:rPr>
              <a:t>Shop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bg-BG" dirty="0">
                <a:solidFill>
                  <a:schemeClr val="bg1"/>
                </a:solidFill>
              </a:rPr>
              <a:t>онлайн магазина за Лайънс артикули, сувенири, к-кти за нов член и др.</a:t>
            </a:r>
            <a:r>
              <a:rPr lang="en-US" dirty="0">
                <a:solidFill>
                  <a:schemeClr val="bg1"/>
                </a:solidFill>
              </a:rPr>
              <a:t>)</a:t>
            </a:r>
            <a:r>
              <a:rPr lang="bg-BG" dirty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chemeClr val="bg1"/>
                </a:solidFill>
              </a:rPr>
              <a:t>Insights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bg-BG" dirty="0">
                <a:solidFill>
                  <a:schemeClr val="bg1"/>
                </a:solidFill>
              </a:rPr>
              <a:t>показатели</a:t>
            </a:r>
            <a:r>
              <a:rPr lang="en-US" dirty="0">
                <a:solidFill>
                  <a:schemeClr val="bg1"/>
                </a:solidFill>
              </a:rPr>
              <a:t>)</a:t>
            </a:r>
            <a:r>
              <a:rPr lang="bg-BG" dirty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chemeClr val="bg1"/>
                </a:solidFill>
              </a:rPr>
              <a:t>Learn</a:t>
            </a:r>
            <a:r>
              <a:rPr lang="bg-BG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bg-BG" dirty="0">
                <a:solidFill>
                  <a:schemeClr val="bg1"/>
                </a:solidFill>
              </a:rPr>
              <a:t>онлайн семинари и курсове за самоподготовка</a:t>
            </a:r>
            <a:r>
              <a:rPr lang="en-US" dirty="0">
                <a:solidFill>
                  <a:schemeClr val="bg1"/>
                </a:solidFill>
              </a:rPr>
              <a:t>)</a:t>
            </a:r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79808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75479" y="6263132"/>
            <a:ext cx="3173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© 2020 Lions Clubs International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3400" y="2423540"/>
            <a:ext cx="11160758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41605" algn="ctr">
              <a:lnSpc>
                <a:spcPct val="100000"/>
              </a:lnSpc>
              <a:spcBef>
                <a:spcPts val="100"/>
              </a:spcBef>
            </a:pPr>
            <a:r>
              <a:rPr lang="bg-BG" sz="4200" b="0" dirty="0">
                <a:solidFill>
                  <a:srgbClr val="FFFFFF"/>
                </a:solidFill>
                <a:latin typeface="Arial"/>
                <a:cs typeface="Arial"/>
              </a:rPr>
              <a:t>Научете повече от</a:t>
            </a:r>
            <a:br>
              <a:rPr lang="en-US" sz="4200" b="0" dirty="0">
                <a:solidFill>
                  <a:srgbClr val="FFFFFF"/>
                </a:solidFill>
                <a:latin typeface="Arial"/>
                <a:cs typeface="Arial"/>
              </a:rPr>
            </a:br>
            <a:endParaRPr sz="4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200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sz="4200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lionsclubs.org/servic</a:t>
            </a:r>
            <a:r>
              <a:rPr sz="4200" spc="15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sz="4200" spc="-10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sz="4200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reporting</a:t>
            </a:r>
            <a:endParaRPr sz="4200" dirty="0">
              <a:solidFill>
                <a:srgbClr val="FFC000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0279" y="6295263"/>
            <a:ext cx="489292" cy="1762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59887" y="6305938"/>
            <a:ext cx="99695" cy="165735"/>
          </a:xfrm>
          <a:custGeom>
            <a:avLst/>
            <a:gdLst/>
            <a:ahLst/>
            <a:cxnLst/>
            <a:rect l="l" t="t" r="r" b="b"/>
            <a:pathLst>
              <a:path w="99694" h="165735">
                <a:moveTo>
                  <a:pt x="64013" y="0"/>
                </a:moveTo>
                <a:lnTo>
                  <a:pt x="38918" y="5122"/>
                </a:lnTo>
                <a:lnTo>
                  <a:pt x="18590" y="20557"/>
                </a:lnTo>
                <a:lnTo>
                  <a:pt x="4971" y="46406"/>
                </a:lnTo>
                <a:lnTo>
                  <a:pt x="0" y="82768"/>
                </a:lnTo>
                <a:lnTo>
                  <a:pt x="4971" y="119126"/>
                </a:lnTo>
                <a:lnTo>
                  <a:pt x="18590" y="144973"/>
                </a:lnTo>
                <a:lnTo>
                  <a:pt x="38918" y="160407"/>
                </a:lnTo>
                <a:lnTo>
                  <a:pt x="64013" y="165530"/>
                </a:lnTo>
                <a:lnTo>
                  <a:pt x="74696" y="164862"/>
                </a:lnTo>
                <a:lnTo>
                  <a:pt x="84231" y="162992"/>
                </a:lnTo>
                <a:lnTo>
                  <a:pt x="92459" y="160120"/>
                </a:lnTo>
                <a:lnTo>
                  <a:pt x="99221" y="156448"/>
                </a:lnTo>
                <a:lnTo>
                  <a:pt x="89750" y="131890"/>
                </a:lnTo>
                <a:lnTo>
                  <a:pt x="69348" y="131890"/>
                </a:lnTo>
                <a:lnTo>
                  <a:pt x="56699" y="128636"/>
                </a:lnTo>
                <a:lnTo>
                  <a:pt x="47112" y="119074"/>
                </a:lnTo>
                <a:lnTo>
                  <a:pt x="41032" y="103504"/>
                </a:lnTo>
                <a:lnTo>
                  <a:pt x="38906" y="82228"/>
                </a:lnTo>
                <a:lnTo>
                  <a:pt x="41032" y="60955"/>
                </a:lnTo>
                <a:lnTo>
                  <a:pt x="47112" y="45388"/>
                </a:lnTo>
                <a:lnTo>
                  <a:pt x="56699" y="35826"/>
                </a:lnTo>
                <a:lnTo>
                  <a:pt x="69348" y="32572"/>
                </a:lnTo>
                <a:lnTo>
                  <a:pt x="89791" y="32572"/>
                </a:lnTo>
                <a:lnTo>
                  <a:pt x="99221" y="8548"/>
                </a:lnTo>
                <a:lnTo>
                  <a:pt x="92379" y="5184"/>
                </a:lnTo>
                <a:lnTo>
                  <a:pt x="84017" y="2471"/>
                </a:lnTo>
                <a:lnTo>
                  <a:pt x="74455" y="659"/>
                </a:lnTo>
                <a:lnTo>
                  <a:pt x="64013" y="0"/>
                </a:lnTo>
                <a:close/>
              </a:path>
              <a:path w="99694" h="165735">
                <a:moveTo>
                  <a:pt x="87485" y="126016"/>
                </a:moveTo>
                <a:lnTo>
                  <a:pt x="83217" y="129216"/>
                </a:lnTo>
                <a:lnTo>
                  <a:pt x="76816" y="131890"/>
                </a:lnTo>
                <a:lnTo>
                  <a:pt x="89750" y="131890"/>
                </a:lnTo>
                <a:lnTo>
                  <a:pt x="87485" y="126016"/>
                </a:lnTo>
                <a:close/>
              </a:path>
              <a:path w="99694" h="165735">
                <a:moveTo>
                  <a:pt x="89791" y="32572"/>
                </a:moveTo>
                <a:lnTo>
                  <a:pt x="76816" y="32572"/>
                </a:lnTo>
                <a:lnTo>
                  <a:pt x="83217" y="35246"/>
                </a:lnTo>
                <a:lnTo>
                  <a:pt x="87485" y="38447"/>
                </a:lnTo>
                <a:lnTo>
                  <a:pt x="89791" y="3257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92182" y="6295263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531"/>
                </a:lnTo>
              </a:path>
            </a:pathLst>
          </a:custGeom>
          <a:ln w="36274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1159" y="6349726"/>
            <a:ext cx="102421" cy="1217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3852" y="6295263"/>
            <a:ext cx="207546" cy="1762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4652" y="6308612"/>
            <a:ext cx="0" cy="160655"/>
          </a:xfrm>
          <a:custGeom>
            <a:avLst/>
            <a:gdLst/>
            <a:ahLst/>
            <a:cxnLst/>
            <a:rect l="l" t="t" r="r" b="b"/>
            <a:pathLst>
              <a:path h="160654">
                <a:moveTo>
                  <a:pt x="0" y="0"/>
                </a:moveTo>
                <a:lnTo>
                  <a:pt x="0" y="160181"/>
                </a:lnTo>
              </a:path>
            </a:pathLst>
          </a:custGeom>
          <a:ln w="37341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85229" y="6347052"/>
            <a:ext cx="103505" cy="121920"/>
          </a:xfrm>
          <a:custGeom>
            <a:avLst/>
            <a:gdLst/>
            <a:ahLst/>
            <a:cxnLst/>
            <a:rect l="l" t="t" r="r" b="b"/>
            <a:pathLst>
              <a:path w="103505" h="121920">
                <a:moveTo>
                  <a:pt x="49646" y="0"/>
                </a:moveTo>
                <a:lnTo>
                  <a:pt x="35177" y="584"/>
                </a:lnTo>
                <a:lnTo>
                  <a:pt x="22182" y="2271"/>
                </a:lnTo>
                <a:lnTo>
                  <a:pt x="10507" y="4959"/>
                </a:lnTo>
                <a:lnTo>
                  <a:pt x="0" y="8548"/>
                </a:lnTo>
                <a:lnTo>
                  <a:pt x="0" y="121741"/>
                </a:lnTo>
                <a:lnTo>
                  <a:pt x="36772" y="121741"/>
                </a:lnTo>
                <a:lnTo>
                  <a:pt x="36772" y="30972"/>
                </a:lnTo>
                <a:lnTo>
                  <a:pt x="39475" y="29372"/>
                </a:lnTo>
                <a:lnTo>
                  <a:pt x="45378" y="28305"/>
                </a:lnTo>
                <a:lnTo>
                  <a:pt x="101342" y="28305"/>
                </a:lnTo>
                <a:lnTo>
                  <a:pt x="100327" y="22751"/>
                </a:lnTo>
                <a:lnTo>
                  <a:pt x="90570" y="10211"/>
                </a:lnTo>
                <a:lnTo>
                  <a:pt x="73812" y="2577"/>
                </a:lnTo>
                <a:lnTo>
                  <a:pt x="49646" y="0"/>
                </a:lnTo>
                <a:close/>
              </a:path>
              <a:path w="103505" h="121920">
                <a:moveTo>
                  <a:pt x="101342" y="28305"/>
                </a:moveTo>
                <a:lnTo>
                  <a:pt x="61382" y="28305"/>
                </a:lnTo>
                <a:lnTo>
                  <a:pt x="67214" y="34172"/>
                </a:lnTo>
                <a:lnTo>
                  <a:pt x="67214" y="121741"/>
                </a:lnTo>
                <a:lnTo>
                  <a:pt x="103488" y="121741"/>
                </a:lnTo>
                <a:lnTo>
                  <a:pt x="103488" y="40047"/>
                </a:lnTo>
                <a:lnTo>
                  <a:pt x="101342" y="2830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03157" y="6313953"/>
            <a:ext cx="70485" cy="156845"/>
          </a:xfrm>
          <a:custGeom>
            <a:avLst/>
            <a:gdLst/>
            <a:ahLst/>
            <a:cxnLst/>
            <a:rect l="l" t="t" r="r" b="b"/>
            <a:pathLst>
              <a:path w="70485" h="156845">
                <a:moveTo>
                  <a:pt x="49575" y="62471"/>
                </a:moveTo>
                <a:lnTo>
                  <a:pt x="13869" y="62471"/>
                </a:lnTo>
                <a:lnTo>
                  <a:pt x="13869" y="116400"/>
                </a:lnTo>
                <a:lnTo>
                  <a:pt x="15920" y="133920"/>
                </a:lnTo>
                <a:lnTo>
                  <a:pt x="22271" y="146432"/>
                </a:lnTo>
                <a:lnTo>
                  <a:pt x="33223" y="153939"/>
                </a:lnTo>
                <a:lnTo>
                  <a:pt x="49077" y="156441"/>
                </a:lnTo>
                <a:lnTo>
                  <a:pt x="57612" y="156441"/>
                </a:lnTo>
                <a:lnTo>
                  <a:pt x="66645" y="154840"/>
                </a:lnTo>
                <a:lnTo>
                  <a:pt x="70415" y="152707"/>
                </a:lnTo>
                <a:lnTo>
                  <a:pt x="70415" y="124408"/>
                </a:lnTo>
                <a:lnTo>
                  <a:pt x="54411" y="124408"/>
                </a:lnTo>
                <a:lnTo>
                  <a:pt x="49575" y="121734"/>
                </a:lnTo>
                <a:lnTo>
                  <a:pt x="49575" y="62471"/>
                </a:lnTo>
                <a:close/>
              </a:path>
              <a:path w="70485" h="156845">
                <a:moveTo>
                  <a:pt x="70415" y="122808"/>
                </a:moveTo>
                <a:lnTo>
                  <a:pt x="68281" y="123875"/>
                </a:lnTo>
                <a:lnTo>
                  <a:pt x="64511" y="124408"/>
                </a:lnTo>
                <a:lnTo>
                  <a:pt x="70415" y="124408"/>
                </a:lnTo>
                <a:lnTo>
                  <a:pt x="70415" y="122808"/>
                </a:lnTo>
                <a:close/>
              </a:path>
              <a:path w="70485" h="156845">
                <a:moveTo>
                  <a:pt x="70415" y="35773"/>
                </a:moveTo>
                <a:lnTo>
                  <a:pt x="0" y="35773"/>
                </a:lnTo>
                <a:lnTo>
                  <a:pt x="0" y="62471"/>
                </a:lnTo>
                <a:lnTo>
                  <a:pt x="70415" y="62471"/>
                </a:lnTo>
                <a:lnTo>
                  <a:pt x="70415" y="35773"/>
                </a:lnTo>
                <a:close/>
              </a:path>
              <a:path w="70485" h="156845">
                <a:moveTo>
                  <a:pt x="49575" y="0"/>
                </a:moveTo>
                <a:lnTo>
                  <a:pt x="13869" y="10141"/>
                </a:lnTo>
                <a:lnTo>
                  <a:pt x="13869" y="35773"/>
                </a:lnTo>
                <a:lnTo>
                  <a:pt x="49575" y="35773"/>
                </a:lnTo>
                <a:lnTo>
                  <a:pt x="4957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85877" y="6347052"/>
            <a:ext cx="110489" cy="124460"/>
          </a:xfrm>
          <a:custGeom>
            <a:avLst/>
            <a:gdLst/>
            <a:ahLst/>
            <a:cxnLst/>
            <a:rect l="l" t="t" r="r" b="b"/>
            <a:pathLst>
              <a:path w="110489" h="124460">
                <a:moveTo>
                  <a:pt x="56545" y="0"/>
                </a:moveTo>
                <a:lnTo>
                  <a:pt x="32616" y="4572"/>
                </a:lnTo>
                <a:lnTo>
                  <a:pt x="14856" y="17353"/>
                </a:lnTo>
                <a:lnTo>
                  <a:pt x="3804" y="36943"/>
                </a:lnTo>
                <a:lnTo>
                  <a:pt x="0" y="61937"/>
                </a:lnTo>
                <a:lnTo>
                  <a:pt x="3808" y="86569"/>
                </a:lnTo>
                <a:lnTo>
                  <a:pt x="15265" y="106394"/>
                </a:lnTo>
                <a:lnTo>
                  <a:pt x="34417" y="119610"/>
                </a:lnTo>
                <a:lnTo>
                  <a:pt x="61310" y="124416"/>
                </a:lnTo>
                <a:lnTo>
                  <a:pt x="74719" y="123748"/>
                </a:lnTo>
                <a:lnTo>
                  <a:pt x="87334" y="121878"/>
                </a:lnTo>
                <a:lnTo>
                  <a:pt x="98548" y="119006"/>
                </a:lnTo>
                <a:lnTo>
                  <a:pt x="107756" y="115334"/>
                </a:lnTo>
                <a:lnTo>
                  <a:pt x="100435" y="96117"/>
                </a:lnTo>
                <a:lnTo>
                  <a:pt x="64013" y="96117"/>
                </a:lnTo>
                <a:lnTo>
                  <a:pt x="53871" y="94907"/>
                </a:lnTo>
                <a:lnTo>
                  <a:pt x="45396" y="91245"/>
                </a:lnTo>
                <a:lnTo>
                  <a:pt x="39028" y="85079"/>
                </a:lnTo>
                <a:lnTo>
                  <a:pt x="35207" y="76360"/>
                </a:lnTo>
                <a:lnTo>
                  <a:pt x="109321" y="66745"/>
                </a:lnTo>
                <a:lnTo>
                  <a:pt x="109890" y="63011"/>
                </a:lnTo>
                <a:lnTo>
                  <a:pt x="109890" y="55537"/>
                </a:lnTo>
                <a:lnTo>
                  <a:pt x="109641" y="53929"/>
                </a:lnTo>
                <a:lnTo>
                  <a:pt x="33073" y="53929"/>
                </a:lnTo>
                <a:lnTo>
                  <a:pt x="34851" y="41173"/>
                </a:lnTo>
                <a:lnTo>
                  <a:pt x="39724" y="32371"/>
                </a:lnTo>
                <a:lnTo>
                  <a:pt x="46996" y="27274"/>
                </a:lnTo>
                <a:lnTo>
                  <a:pt x="55976" y="25631"/>
                </a:lnTo>
                <a:lnTo>
                  <a:pt x="102070" y="25631"/>
                </a:lnTo>
                <a:lnTo>
                  <a:pt x="96207" y="15553"/>
                </a:lnTo>
                <a:lnTo>
                  <a:pt x="79493" y="4097"/>
                </a:lnTo>
                <a:lnTo>
                  <a:pt x="56545" y="0"/>
                </a:lnTo>
                <a:close/>
              </a:path>
              <a:path w="110489" h="124460">
                <a:moveTo>
                  <a:pt x="97585" y="88635"/>
                </a:moveTo>
                <a:lnTo>
                  <a:pt x="90459" y="91608"/>
                </a:lnTo>
                <a:lnTo>
                  <a:pt x="82186" y="93979"/>
                </a:lnTo>
                <a:lnTo>
                  <a:pt x="73220" y="95549"/>
                </a:lnTo>
                <a:lnTo>
                  <a:pt x="64013" y="96117"/>
                </a:lnTo>
                <a:lnTo>
                  <a:pt x="100435" y="96117"/>
                </a:lnTo>
                <a:lnTo>
                  <a:pt x="97585" y="88635"/>
                </a:lnTo>
                <a:close/>
              </a:path>
              <a:path w="110489" h="124460">
                <a:moveTo>
                  <a:pt x="102070" y="25631"/>
                </a:moveTo>
                <a:lnTo>
                  <a:pt x="55976" y="25631"/>
                </a:lnTo>
                <a:lnTo>
                  <a:pt x="63850" y="27116"/>
                </a:lnTo>
                <a:lnTo>
                  <a:pt x="69730" y="31504"/>
                </a:lnTo>
                <a:lnTo>
                  <a:pt x="73410" y="38697"/>
                </a:lnTo>
                <a:lnTo>
                  <a:pt x="74682" y="48595"/>
                </a:lnTo>
                <a:lnTo>
                  <a:pt x="33073" y="53929"/>
                </a:lnTo>
                <a:lnTo>
                  <a:pt x="109641" y="53929"/>
                </a:lnTo>
                <a:lnTo>
                  <a:pt x="106426" y="33117"/>
                </a:lnTo>
                <a:lnTo>
                  <a:pt x="102070" y="256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12268" y="6347052"/>
            <a:ext cx="69215" cy="121920"/>
          </a:xfrm>
          <a:custGeom>
            <a:avLst/>
            <a:gdLst/>
            <a:ahLst/>
            <a:cxnLst/>
            <a:rect l="l" t="t" r="r" b="b"/>
            <a:pathLst>
              <a:path w="69214" h="121920">
                <a:moveTo>
                  <a:pt x="58750" y="0"/>
                </a:moveTo>
                <a:lnTo>
                  <a:pt x="51779" y="0"/>
                </a:lnTo>
                <a:lnTo>
                  <a:pt x="36807" y="584"/>
                </a:lnTo>
                <a:lnTo>
                  <a:pt x="23116" y="2271"/>
                </a:lnTo>
                <a:lnTo>
                  <a:pt x="10811" y="4959"/>
                </a:lnTo>
                <a:lnTo>
                  <a:pt x="0" y="8548"/>
                </a:lnTo>
                <a:lnTo>
                  <a:pt x="0" y="121741"/>
                </a:lnTo>
                <a:lnTo>
                  <a:pt x="36843" y="121741"/>
                </a:lnTo>
                <a:lnTo>
                  <a:pt x="36843" y="30439"/>
                </a:lnTo>
                <a:lnTo>
                  <a:pt x="40044" y="29372"/>
                </a:lnTo>
                <a:lnTo>
                  <a:pt x="44311" y="28305"/>
                </a:lnTo>
                <a:lnTo>
                  <a:pt x="63019" y="28305"/>
                </a:lnTo>
                <a:lnTo>
                  <a:pt x="68850" y="1073"/>
                </a:lnTo>
                <a:lnTo>
                  <a:pt x="64582" y="540"/>
                </a:lnTo>
                <a:lnTo>
                  <a:pt x="58750" y="0"/>
                </a:lnTo>
                <a:close/>
              </a:path>
              <a:path w="69214" h="121920">
                <a:moveTo>
                  <a:pt x="63019" y="28305"/>
                </a:moveTo>
                <a:lnTo>
                  <a:pt x="53913" y="28305"/>
                </a:lnTo>
                <a:lnTo>
                  <a:pt x="58750" y="29372"/>
                </a:lnTo>
                <a:lnTo>
                  <a:pt x="62448" y="30972"/>
                </a:lnTo>
                <a:lnTo>
                  <a:pt x="63019" y="2830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94490" y="6347052"/>
            <a:ext cx="103505" cy="121920"/>
          </a:xfrm>
          <a:custGeom>
            <a:avLst/>
            <a:gdLst/>
            <a:ahLst/>
            <a:cxnLst/>
            <a:rect l="l" t="t" r="r" b="b"/>
            <a:pathLst>
              <a:path w="103505" h="121920">
                <a:moveTo>
                  <a:pt x="49575" y="0"/>
                </a:moveTo>
                <a:lnTo>
                  <a:pt x="34937" y="584"/>
                </a:lnTo>
                <a:lnTo>
                  <a:pt x="21986" y="2271"/>
                </a:lnTo>
                <a:lnTo>
                  <a:pt x="10436" y="4959"/>
                </a:lnTo>
                <a:lnTo>
                  <a:pt x="0" y="8548"/>
                </a:lnTo>
                <a:lnTo>
                  <a:pt x="0" y="121741"/>
                </a:lnTo>
                <a:lnTo>
                  <a:pt x="36274" y="121741"/>
                </a:lnTo>
                <a:lnTo>
                  <a:pt x="36274" y="30972"/>
                </a:lnTo>
                <a:lnTo>
                  <a:pt x="39475" y="29372"/>
                </a:lnTo>
                <a:lnTo>
                  <a:pt x="44809" y="28305"/>
                </a:lnTo>
                <a:lnTo>
                  <a:pt x="100896" y="28305"/>
                </a:lnTo>
                <a:lnTo>
                  <a:pt x="99905" y="22751"/>
                </a:lnTo>
                <a:lnTo>
                  <a:pt x="90312" y="10211"/>
                </a:lnTo>
                <a:lnTo>
                  <a:pt x="73704" y="2577"/>
                </a:lnTo>
                <a:lnTo>
                  <a:pt x="49575" y="0"/>
                </a:lnTo>
                <a:close/>
              </a:path>
              <a:path w="103505" h="121920">
                <a:moveTo>
                  <a:pt x="100896" y="28305"/>
                </a:moveTo>
                <a:lnTo>
                  <a:pt x="60813" y="28305"/>
                </a:lnTo>
                <a:lnTo>
                  <a:pt x="66645" y="34172"/>
                </a:lnTo>
                <a:lnTo>
                  <a:pt x="66645" y="121741"/>
                </a:lnTo>
                <a:lnTo>
                  <a:pt x="102990" y="121741"/>
                </a:lnTo>
                <a:lnTo>
                  <a:pt x="102990" y="40047"/>
                </a:lnTo>
                <a:lnTo>
                  <a:pt x="100896" y="2830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12916" y="6347052"/>
            <a:ext cx="102870" cy="124460"/>
          </a:xfrm>
          <a:custGeom>
            <a:avLst/>
            <a:gdLst/>
            <a:ahLst/>
            <a:cxnLst/>
            <a:rect l="l" t="t" r="r" b="b"/>
            <a:pathLst>
              <a:path w="102869" h="124460">
                <a:moveTo>
                  <a:pt x="99769" y="25631"/>
                </a:moveTo>
                <a:lnTo>
                  <a:pt x="61879" y="25631"/>
                </a:lnTo>
                <a:lnTo>
                  <a:pt x="68281" y="29905"/>
                </a:lnTo>
                <a:lnTo>
                  <a:pt x="68281" y="43788"/>
                </a:lnTo>
                <a:lnTo>
                  <a:pt x="42549" y="46681"/>
                </a:lnTo>
                <a:lnTo>
                  <a:pt x="20751" y="53330"/>
                </a:lnTo>
                <a:lnTo>
                  <a:pt x="5647" y="65486"/>
                </a:lnTo>
                <a:lnTo>
                  <a:pt x="0" y="84902"/>
                </a:lnTo>
                <a:lnTo>
                  <a:pt x="3506" y="101664"/>
                </a:lnTo>
                <a:lnTo>
                  <a:pt x="14020" y="114070"/>
                </a:lnTo>
                <a:lnTo>
                  <a:pt x="31536" y="121771"/>
                </a:lnTo>
                <a:lnTo>
                  <a:pt x="56047" y="124416"/>
                </a:lnTo>
                <a:lnTo>
                  <a:pt x="70126" y="123673"/>
                </a:lnTo>
                <a:lnTo>
                  <a:pt x="83057" y="121677"/>
                </a:lnTo>
                <a:lnTo>
                  <a:pt x="94095" y="118781"/>
                </a:lnTo>
                <a:lnTo>
                  <a:pt x="102493" y="115334"/>
                </a:lnTo>
                <a:lnTo>
                  <a:pt x="102493" y="98784"/>
                </a:lnTo>
                <a:lnTo>
                  <a:pt x="54980" y="98784"/>
                </a:lnTo>
                <a:lnTo>
                  <a:pt x="46245" y="97800"/>
                </a:lnTo>
                <a:lnTo>
                  <a:pt x="39510" y="94913"/>
                </a:lnTo>
                <a:lnTo>
                  <a:pt x="35176" y="90224"/>
                </a:lnTo>
                <a:lnTo>
                  <a:pt x="33642" y="83835"/>
                </a:lnTo>
                <a:lnTo>
                  <a:pt x="36284" y="75458"/>
                </a:lnTo>
                <a:lnTo>
                  <a:pt x="43573" y="70484"/>
                </a:lnTo>
                <a:lnTo>
                  <a:pt x="54557" y="67913"/>
                </a:lnTo>
                <a:lnTo>
                  <a:pt x="68281" y="66745"/>
                </a:lnTo>
                <a:lnTo>
                  <a:pt x="102493" y="66745"/>
                </a:lnTo>
                <a:lnTo>
                  <a:pt x="102493" y="43788"/>
                </a:lnTo>
                <a:lnTo>
                  <a:pt x="99769" y="25631"/>
                </a:lnTo>
                <a:close/>
              </a:path>
              <a:path w="102869" h="124460">
                <a:moveTo>
                  <a:pt x="102493" y="66745"/>
                </a:moveTo>
                <a:lnTo>
                  <a:pt x="68281" y="66745"/>
                </a:lnTo>
                <a:lnTo>
                  <a:pt x="68281" y="97184"/>
                </a:lnTo>
                <a:lnTo>
                  <a:pt x="65649" y="98251"/>
                </a:lnTo>
                <a:lnTo>
                  <a:pt x="60315" y="98784"/>
                </a:lnTo>
                <a:lnTo>
                  <a:pt x="102493" y="98784"/>
                </a:lnTo>
                <a:lnTo>
                  <a:pt x="102493" y="66745"/>
                </a:lnTo>
                <a:close/>
              </a:path>
              <a:path w="102869" h="124460">
                <a:moveTo>
                  <a:pt x="53913" y="0"/>
                </a:moveTo>
                <a:lnTo>
                  <a:pt x="40107" y="734"/>
                </a:lnTo>
                <a:lnTo>
                  <a:pt x="27214" y="2671"/>
                </a:lnTo>
                <a:lnTo>
                  <a:pt x="15935" y="5409"/>
                </a:lnTo>
                <a:lnTo>
                  <a:pt x="6970" y="8548"/>
                </a:lnTo>
                <a:lnTo>
                  <a:pt x="15505" y="32572"/>
                </a:lnTo>
                <a:lnTo>
                  <a:pt x="22781" y="30137"/>
                </a:lnTo>
                <a:lnTo>
                  <a:pt x="31304" y="27901"/>
                </a:lnTo>
                <a:lnTo>
                  <a:pt x="40320" y="26265"/>
                </a:lnTo>
                <a:lnTo>
                  <a:pt x="49077" y="25631"/>
                </a:lnTo>
                <a:lnTo>
                  <a:pt x="99769" y="25631"/>
                </a:lnTo>
                <a:lnTo>
                  <a:pt x="99473" y="23654"/>
                </a:lnTo>
                <a:lnTo>
                  <a:pt x="90392" y="10079"/>
                </a:lnTo>
                <a:lnTo>
                  <a:pt x="75217" y="2411"/>
                </a:lnTo>
                <a:lnTo>
                  <a:pt x="5391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9776" y="6313953"/>
            <a:ext cx="70485" cy="156845"/>
          </a:xfrm>
          <a:custGeom>
            <a:avLst/>
            <a:gdLst/>
            <a:ahLst/>
            <a:cxnLst/>
            <a:rect l="l" t="t" r="r" b="b"/>
            <a:pathLst>
              <a:path w="70485" h="156845">
                <a:moveTo>
                  <a:pt x="49646" y="62471"/>
                </a:moveTo>
                <a:lnTo>
                  <a:pt x="14438" y="62471"/>
                </a:lnTo>
                <a:lnTo>
                  <a:pt x="14438" y="116400"/>
                </a:lnTo>
                <a:lnTo>
                  <a:pt x="16400" y="133920"/>
                </a:lnTo>
                <a:lnTo>
                  <a:pt x="22555" y="146432"/>
                </a:lnTo>
                <a:lnTo>
                  <a:pt x="33312" y="153939"/>
                </a:lnTo>
                <a:lnTo>
                  <a:pt x="49077" y="156441"/>
                </a:lnTo>
                <a:lnTo>
                  <a:pt x="58181" y="156441"/>
                </a:lnTo>
                <a:lnTo>
                  <a:pt x="66716" y="154840"/>
                </a:lnTo>
                <a:lnTo>
                  <a:pt x="70415" y="152707"/>
                </a:lnTo>
                <a:lnTo>
                  <a:pt x="70415" y="124408"/>
                </a:lnTo>
                <a:lnTo>
                  <a:pt x="54411" y="124408"/>
                </a:lnTo>
                <a:lnTo>
                  <a:pt x="49646" y="121734"/>
                </a:lnTo>
                <a:lnTo>
                  <a:pt x="49646" y="62471"/>
                </a:lnTo>
                <a:close/>
              </a:path>
              <a:path w="70485" h="156845">
                <a:moveTo>
                  <a:pt x="70415" y="122808"/>
                </a:moveTo>
                <a:lnTo>
                  <a:pt x="68281" y="123875"/>
                </a:lnTo>
                <a:lnTo>
                  <a:pt x="64582" y="124408"/>
                </a:lnTo>
                <a:lnTo>
                  <a:pt x="70415" y="124408"/>
                </a:lnTo>
                <a:lnTo>
                  <a:pt x="70415" y="122808"/>
                </a:lnTo>
                <a:close/>
              </a:path>
              <a:path w="70485" h="156845">
                <a:moveTo>
                  <a:pt x="70415" y="35773"/>
                </a:moveTo>
                <a:lnTo>
                  <a:pt x="0" y="35773"/>
                </a:lnTo>
                <a:lnTo>
                  <a:pt x="0" y="62471"/>
                </a:lnTo>
                <a:lnTo>
                  <a:pt x="70415" y="62471"/>
                </a:lnTo>
                <a:lnTo>
                  <a:pt x="70415" y="35773"/>
                </a:lnTo>
                <a:close/>
              </a:path>
              <a:path w="70485" h="156845">
                <a:moveTo>
                  <a:pt x="49646" y="0"/>
                </a:moveTo>
                <a:lnTo>
                  <a:pt x="14438" y="10141"/>
                </a:lnTo>
                <a:lnTo>
                  <a:pt x="14438" y="35773"/>
                </a:lnTo>
                <a:lnTo>
                  <a:pt x="49646" y="35773"/>
                </a:lnTo>
                <a:lnTo>
                  <a:pt x="4964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17262" y="6295263"/>
            <a:ext cx="40640" cy="173990"/>
          </a:xfrm>
          <a:custGeom>
            <a:avLst/>
            <a:gdLst/>
            <a:ahLst/>
            <a:cxnLst/>
            <a:rect l="l" t="t" r="r" b="b"/>
            <a:pathLst>
              <a:path w="40639" h="173989">
                <a:moveTo>
                  <a:pt x="38479" y="54463"/>
                </a:moveTo>
                <a:lnTo>
                  <a:pt x="2133" y="54463"/>
                </a:lnTo>
                <a:lnTo>
                  <a:pt x="2133" y="173531"/>
                </a:lnTo>
                <a:lnTo>
                  <a:pt x="38479" y="173531"/>
                </a:lnTo>
                <a:lnTo>
                  <a:pt x="38479" y="54463"/>
                </a:lnTo>
                <a:close/>
              </a:path>
              <a:path w="40639" h="173989">
                <a:moveTo>
                  <a:pt x="20271" y="0"/>
                </a:moveTo>
                <a:lnTo>
                  <a:pt x="12392" y="1501"/>
                </a:lnTo>
                <a:lnTo>
                  <a:pt x="5947" y="5605"/>
                </a:lnTo>
                <a:lnTo>
                  <a:pt x="1597" y="11713"/>
                </a:lnTo>
                <a:lnTo>
                  <a:pt x="0" y="19223"/>
                </a:lnTo>
                <a:lnTo>
                  <a:pt x="1597" y="26421"/>
                </a:lnTo>
                <a:lnTo>
                  <a:pt x="5947" y="32368"/>
                </a:lnTo>
                <a:lnTo>
                  <a:pt x="12392" y="36413"/>
                </a:lnTo>
                <a:lnTo>
                  <a:pt x="20271" y="37906"/>
                </a:lnTo>
                <a:lnTo>
                  <a:pt x="27950" y="36413"/>
                </a:lnTo>
                <a:lnTo>
                  <a:pt x="34442" y="32368"/>
                </a:lnTo>
                <a:lnTo>
                  <a:pt x="38935" y="26421"/>
                </a:lnTo>
                <a:lnTo>
                  <a:pt x="40613" y="19223"/>
                </a:lnTo>
                <a:lnTo>
                  <a:pt x="38935" y="11713"/>
                </a:lnTo>
                <a:lnTo>
                  <a:pt x="34442" y="5605"/>
                </a:lnTo>
                <a:lnTo>
                  <a:pt x="27950" y="1501"/>
                </a:lnTo>
                <a:lnTo>
                  <a:pt x="2027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73309" y="6347052"/>
            <a:ext cx="112395" cy="124460"/>
          </a:xfrm>
          <a:custGeom>
            <a:avLst/>
            <a:gdLst/>
            <a:ahLst/>
            <a:cxnLst/>
            <a:rect l="l" t="t" r="r" b="b"/>
            <a:pathLst>
              <a:path w="112394" h="124460">
                <a:moveTo>
                  <a:pt x="56047" y="0"/>
                </a:moveTo>
                <a:lnTo>
                  <a:pt x="32196" y="4647"/>
                </a:lnTo>
                <a:lnTo>
                  <a:pt x="14607" y="17554"/>
                </a:lnTo>
                <a:lnTo>
                  <a:pt x="3726" y="37168"/>
                </a:lnTo>
                <a:lnTo>
                  <a:pt x="0" y="61937"/>
                </a:lnTo>
                <a:lnTo>
                  <a:pt x="3726" y="86569"/>
                </a:lnTo>
                <a:lnTo>
                  <a:pt x="14607" y="106394"/>
                </a:lnTo>
                <a:lnTo>
                  <a:pt x="32196" y="119610"/>
                </a:lnTo>
                <a:lnTo>
                  <a:pt x="56047" y="124416"/>
                </a:lnTo>
                <a:lnTo>
                  <a:pt x="79857" y="119610"/>
                </a:lnTo>
                <a:lnTo>
                  <a:pt x="97425" y="106394"/>
                </a:lnTo>
                <a:lnTo>
                  <a:pt x="103650" y="95043"/>
                </a:lnTo>
                <a:lnTo>
                  <a:pt x="56047" y="95043"/>
                </a:lnTo>
                <a:lnTo>
                  <a:pt x="47556" y="92867"/>
                </a:lnTo>
                <a:lnTo>
                  <a:pt x="41359" y="86435"/>
                </a:lnTo>
                <a:lnTo>
                  <a:pt x="37563" y="75898"/>
                </a:lnTo>
                <a:lnTo>
                  <a:pt x="36274" y="61404"/>
                </a:lnTo>
                <a:lnTo>
                  <a:pt x="37563" y="46997"/>
                </a:lnTo>
                <a:lnTo>
                  <a:pt x="41359" y="36645"/>
                </a:lnTo>
                <a:lnTo>
                  <a:pt x="47556" y="30398"/>
                </a:lnTo>
                <a:lnTo>
                  <a:pt x="56047" y="28305"/>
                </a:lnTo>
                <a:lnTo>
                  <a:pt x="103385" y="28305"/>
                </a:lnTo>
                <a:lnTo>
                  <a:pt x="97425" y="17554"/>
                </a:lnTo>
                <a:lnTo>
                  <a:pt x="79857" y="4647"/>
                </a:lnTo>
                <a:lnTo>
                  <a:pt x="56047" y="0"/>
                </a:lnTo>
                <a:close/>
              </a:path>
              <a:path w="112394" h="124460">
                <a:moveTo>
                  <a:pt x="103385" y="28305"/>
                </a:moveTo>
                <a:lnTo>
                  <a:pt x="56047" y="28305"/>
                </a:lnTo>
                <a:lnTo>
                  <a:pt x="64449" y="30398"/>
                </a:lnTo>
                <a:lnTo>
                  <a:pt x="70450" y="36645"/>
                </a:lnTo>
                <a:lnTo>
                  <a:pt x="74051" y="46997"/>
                </a:lnTo>
                <a:lnTo>
                  <a:pt x="75251" y="61404"/>
                </a:lnTo>
                <a:lnTo>
                  <a:pt x="74051" y="75898"/>
                </a:lnTo>
                <a:lnTo>
                  <a:pt x="70450" y="86435"/>
                </a:lnTo>
                <a:lnTo>
                  <a:pt x="64449" y="92867"/>
                </a:lnTo>
                <a:lnTo>
                  <a:pt x="56047" y="95043"/>
                </a:lnTo>
                <a:lnTo>
                  <a:pt x="103650" y="95043"/>
                </a:lnTo>
                <a:lnTo>
                  <a:pt x="108298" y="86569"/>
                </a:lnTo>
                <a:lnTo>
                  <a:pt x="112023" y="61937"/>
                </a:lnTo>
                <a:lnTo>
                  <a:pt x="108298" y="37168"/>
                </a:lnTo>
                <a:lnTo>
                  <a:pt x="103385" y="2830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03542" y="6347052"/>
            <a:ext cx="103505" cy="121920"/>
          </a:xfrm>
          <a:custGeom>
            <a:avLst/>
            <a:gdLst/>
            <a:ahLst/>
            <a:cxnLst/>
            <a:rect l="l" t="t" r="r" b="b"/>
            <a:pathLst>
              <a:path w="103505" h="121920">
                <a:moveTo>
                  <a:pt x="49575" y="0"/>
                </a:moveTo>
                <a:lnTo>
                  <a:pt x="34937" y="584"/>
                </a:lnTo>
                <a:lnTo>
                  <a:pt x="21986" y="2271"/>
                </a:lnTo>
                <a:lnTo>
                  <a:pt x="10436" y="4959"/>
                </a:lnTo>
                <a:lnTo>
                  <a:pt x="0" y="8548"/>
                </a:lnTo>
                <a:lnTo>
                  <a:pt x="0" y="121741"/>
                </a:lnTo>
                <a:lnTo>
                  <a:pt x="36772" y="121741"/>
                </a:lnTo>
                <a:lnTo>
                  <a:pt x="36772" y="30972"/>
                </a:lnTo>
                <a:lnTo>
                  <a:pt x="39475" y="29372"/>
                </a:lnTo>
                <a:lnTo>
                  <a:pt x="45307" y="28305"/>
                </a:lnTo>
                <a:lnTo>
                  <a:pt x="101334" y="28305"/>
                </a:lnTo>
                <a:lnTo>
                  <a:pt x="100315" y="22751"/>
                </a:lnTo>
                <a:lnTo>
                  <a:pt x="90534" y="10211"/>
                </a:lnTo>
                <a:lnTo>
                  <a:pt x="73752" y="2577"/>
                </a:lnTo>
                <a:lnTo>
                  <a:pt x="49575" y="0"/>
                </a:lnTo>
                <a:close/>
              </a:path>
              <a:path w="103505" h="121920">
                <a:moveTo>
                  <a:pt x="101334" y="28305"/>
                </a:moveTo>
                <a:lnTo>
                  <a:pt x="60813" y="28305"/>
                </a:lnTo>
                <a:lnTo>
                  <a:pt x="67214" y="34172"/>
                </a:lnTo>
                <a:lnTo>
                  <a:pt x="67214" y="121741"/>
                </a:lnTo>
                <a:lnTo>
                  <a:pt x="103488" y="121741"/>
                </a:lnTo>
                <a:lnTo>
                  <a:pt x="103488" y="40047"/>
                </a:lnTo>
                <a:lnTo>
                  <a:pt x="101334" y="2830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22465" y="6347052"/>
            <a:ext cx="102870" cy="124460"/>
          </a:xfrm>
          <a:custGeom>
            <a:avLst/>
            <a:gdLst/>
            <a:ahLst/>
            <a:cxnLst/>
            <a:rect l="l" t="t" r="r" b="b"/>
            <a:pathLst>
              <a:path w="102869" h="124460">
                <a:moveTo>
                  <a:pt x="99699" y="25631"/>
                </a:moveTo>
                <a:lnTo>
                  <a:pt x="61382" y="25631"/>
                </a:lnTo>
                <a:lnTo>
                  <a:pt x="67783" y="29905"/>
                </a:lnTo>
                <a:lnTo>
                  <a:pt x="67783" y="43788"/>
                </a:lnTo>
                <a:lnTo>
                  <a:pt x="42129" y="46681"/>
                </a:lnTo>
                <a:lnTo>
                  <a:pt x="20502" y="53330"/>
                </a:lnTo>
                <a:lnTo>
                  <a:pt x="5570" y="65486"/>
                </a:lnTo>
                <a:lnTo>
                  <a:pt x="0" y="84902"/>
                </a:lnTo>
                <a:lnTo>
                  <a:pt x="3426" y="101664"/>
                </a:lnTo>
                <a:lnTo>
                  <a:pt x="13807" y="114070"/>
                </a:lnTo>
                <a:lnTo>
                  <a:pt x="31296" y="121771"/>
                </a:lnTo>
                <a:lnTo>
                  <a:pt x="56047" y="124416"/>
                </a:lnTo>
                <a:lnTo>
                  <a:pt x="69916" y="123673"/>
                </a:lnTo>
                <a:lnTo>
                  <a:pt x="82871" y="121677"/>
                </a:lnTo>
                <a:lnTo>
                  <a:pt x="94025" y="118781"/>
                </a:lnTo>
                <a:lnTo>
                  <a:pt x="102493" y="115334"/>
                </a:lnTo>
                <a:lnTo>
                  <a:pt x="102493" y="98784"/>
                </a:lnTo>
                <a:lnTo>
                  <a:pt x="54980" y="98784"/>
                </a:lnTo>
                <a:lnTo>
                  <a:pt x="46035" y="97800"/>
                </a:lnTo>
                <a:lnTo>
                  <a:pt x="39323" y="94913"/>
                </a:lnTo>
                <a:lnTo>
                  <a:pt x="35106" y="90224"/>
                </a:lnTo>
                <a:lnTo>
                  <a:pt x="33642" y="83835"/>
                </a:lnTo>
                <a:lnTo>
                  <a:pt x="36276" y="75458"/>
                </a:lnTo>
                <a:lnTo>
                  <a:pt x="43511" y="70484"/>
                </a:lnTo>
                <a:lnTo>
                  <a:pt x="54347" y="67913"/>
                </a:lnTo>
                <a:lnTo>
                  <a:pt x="67783" y="66745"/>
                </a:lnTo>
                <a:lnTo>
                  <a:pt x="102493" y="66745"/>
                </a:lnTo>
                <a:lnTo>
                  <a:pt x="102493" y="43788"/>
                </a:lnTo>
                <a:lnTo>
                  <a:pt x="99699" y="25631"/>
                </a:lnTo>
                <a:close/>
              </a:path>
              <a:path w="102869" h="124460">
                <a:moveTo>
                  <a:pt x="102493" y="66745"/>
                </a:moveTo>
                <a:lnTo>
                  <a:pt x="67783" y="66745"/>
                </a:lnTo>
                <a:lnTo>
                  <a:pt x="67783" y="97184"/>
                </a:lnTo>
                <a:lnTo>
                  <a:pt x="65649" y="98251"/>
                </a:lnTo>
                <a:lnTo>
                  <a:pt x="59817" y="98784"/>
                </a:lnTo>
                <a:lnTo>
                  <a:pt x="102493" y="98784"/>
                </a:lnTo>
                <a:lnTo>
                  <a:pt x="102493" y="66745"/>
                </a:lnTo>
                <a:close/>
              </a:path>
              <a:path w="102869" h="124460">
                <a:moveTo>
                  <a:pt x="53415" y="0"/>
                </a:moveTo>
                <a:lnTo>
                  <a:pt x="39678" y="734"/>
                </a:lnTo>
                <a:lnTo>
                  <a:pt x="26894" y="2671"/>
                </a:lnTo>
                <a:lnTo>
                  <a:pt x="15617" y="5409"/>
                </a:lnTo>
                <a:lnTo>
                  <a:pt x="6401" y="8548"/>
                </a:lnTo>
                <a:lnTo>
                  <a:pt x="15505" y="32572"/>
                </a:lnTo>
                <a:lnTo>
                  <a:pt x="22712" y="30137"/>
                </a:lnTo>
                <a:lnTo>
                  <a:pt x="31126" y="27901"/>
                </a:lnTo>
                <a:lnTo>
                  <a:pt x="40140" y="26265"/>
                </a:lnTo>
                <a:lnTo>
                  <a:pt x="49148" y="25631"/>
                </a:lnTo>
                <a:lnTo>
                  <a:pt x="99699" y="25631"/>
                </a:lnTo>
                <a:lnTo>
                  <a:pt x="99395" y="23654"/>
                </a:lnTo>
                <a:lnTo>
                  <a:pt x="90143" y="10079"/>
                </a:lnTo>
                <a:lnTo>
                  <a:pt x="74797" y="2411"/>
                </a:lnTo>
                <a:lnTo>
                  <a:pt x="5341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63864" y="6295263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531"/>
                </a:lnTo>
              </a:path>
            </a:pathLst>
          </a:custGeom>
          <a:ln w="36274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3839" y="6146539"/>
            <a:ext cx="540517" cy="5118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28844" y="1298746"/>
            <a:ext cx="1748827" cy="170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95800" y="3513577"/>
            <a:ext cx="347954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4800" spc="-5" dirty="0">
                <a:solidFill>
                  <a:srgbClr val="FFFFFF"/>
                </a:solidFill>
              </a:rPr>
              <a:t>Благодаря</a:t>
            </a:r>
            <a:endParaRPr sz="4800" dirty="0"/>
          </a:p>
        </p:txBody>
      </p:sp>
      <p:sp>
        <p:nvSpPr>
          <p:cNvPr id="6" name="object 6"/>
          <p:cNvSpPr/>
          <p:nvPr/>
        </p:nvSpPr>
        <p:spPr>
          <a:xfrm>
            <a:off x="5379720" y="3358134"/>
            <a:ext cx="1449705" cy="0"/>
          </a:xfrm>
          <a:custGeom>
            <a:avLst/>
            <a:gdLst/>
            <a:ahLst/>
            <a:cxnLst/>
            <a:rect l="l" t="t" r="r" b="b"/>
            <a:pathLst>
              <a:path w="1449704">
                <a:moveTo>
                  <a:pt x="0" y="0"/>
                </a:moveTo>
                <a:lnTo>
                  <a:pt x="1449324" y="0"/>
                </a:lnTo>
              </a:path>
            </a:pathLst>
          </a:custGeom>
          <a:ln w="71627">
            <a:solidFill>
              <a:srgbClr val="FAC5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50819" y="6270447"/>
            <a:ext cx="27851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© 2019 Lions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Clubs</a:t>
            </a:r>
            <a:r>
              <a:rPr sz="16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International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09054" y="6270447"/>
            <a:ext cx="13004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XXXX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00/00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17579" y="6431991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17579" y="6431991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7413" y="780034"/>
            <a:ext cx="683717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909">
              <a:lnSpc>
                <a:spcPct val="100000"/>
              </a:lnSpc>
              <a:spcBef>
                <a:spcPts val="100"/>
              </a:spcBef>
            </a:pPr>
            <a:r>
              <a:rPr lang="bg-BG" spc="-5" dirty="0"/>
              <a:t>Ползите</a:t>
            </a:r>
            <a:r>
              <a:rPr spc="-5" dirty="0"/>
              <a:t> </a:t>
            </a:r>
            <a:r>
              <a:rPr lang="bg-BG" dirty="0"/>
              <a:t>от отчитането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99581" y="1616873"/>
            <a:ext cx="10910570" cy="44610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bg-BG" sz="2800" spc="-5" dirty="0">
                <a:solidFill>
                  <a:srgbClr val="FFC000"/>
                </a:solidFill>
                <a:latin typeface="Arial"/>
                <a:cs typeface="Arial"/>
              </a:rPr>
              <a:t>Как клубовете и дистриктите </a:t>
            </a:r>
            <a:r>
              <a:rPr lang="bg-BG" sz="2800" b="1" spc="-5" dirty="0">
                <a:solidFill>
                  <a:srgbClr val="FFC000"/>
                </a:solidFill>
                <a:latin typeface="Arial"/>
                <a:cs typeface="Arial"/>
              </a:rPr>
              <a:t>индивидуално</a:t>
            </a:r>
            <a:r>
              <a:rPr lang="bg-BG" sz="2800" spc="-5" dirty="0">
                <a:solidFill>
                  <a:srgbClr val="FFC000"/>
                </a:solidFill>
                <a:latin typeface="Arial"/>
                <a:cs typeface="Arial"/>
              </a:rPr>
              <a:t> се възползват от отчитането на дейности</a:t>
            </a:r>
            <a:r>
              <a:rPr sz="2800" dirty="0">
                <a:solidFill>
                  <a:srgbClr val="FFC000"/>
                </a:solidFill>
                <a:latin typeface="Arial"/>
                <a:cs typeface="Arial"/>
              </a:rPr>
              <a:t>?</a:t>
            </a:r>
            <a:endParaRPr sz="2800" dirty="0">
              <a:latin typeface="Arial"/>
              <a:cs typeface="Arial"/>
            </a:endParaRPr>
          </a:p>
          <a:p>
            <a:pPr marL="193675" algn="just">
              <a:lnSpc>
                <a:spcPct val="100000"/>
              </a:lnSpc>
              <a:spcBef>
                <a:spcPts val="2405"/>
              </a:spcBef>
            </a:pPr>
            <a:r>
              <a:rPr sz="1900" spc="-5" dirty="0">
                <a:solidFill>
                  <a:srgbClr val="EBB700"/>
                </a:solidFill>
                <a:latin typeface="Segoe UI Emoji"/>
                <a:cs typeface="Segoe UI Emoji"/>
              </a:rPr>
              <a:t>▶</a:t>
            </a:r>
            <a:r>
              <a:rPr lang="bg-BG" sz="2400" spc="-5" dirty="0">
                <a:solidFill>
                  <a:srgbClr val="252525"/>
                </a:solidFill>
                <a:latin typeface="Arial"/>
                <a:cs typeface="Arial"/>
              </a:rPr>
              <a:t>Отчитането на дейности помага за предаването на знания и добри практики на бъдещите Ви лидери</a:t>
            </a:r>
            <a:r>
              <a:rPr sz="2400" spc="-5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480059" marR="272415" indent="-287020" algn="just">
              <a:lnSpc>
                <a:spcPct val="105000"/>
              </a:lnSpc>
              <a:spcBef>
                <a:spcPts val="600"/>
              </a:spcBef>
            </a:pPr>
            <a:r>
              <a:rPr sz="1900" dirty="0">
                <a:solidFill>
                  <a:srgbClr val="EBB700"/>
                </a:solidFill>
                <a:latin typeface="Segoe UI Emoji"/>
                <a:cs typeface="Segoe UI Emoji"/>
              </a:rPr>
              <a:t>▶</a:t>
            </a:r>
            <a:r>
              <a:rPr lang="bg-BG" sz="2400" dirty="0">
                <a:solidFill>
                  <a:srgbClr val="252525"/>
                </a:solidFill>
                <a:latin typeface="Arial"/>
                <a:cs typeface="Arial"/>
              </a:rPr>
              <a:t>Отчитането на дейности дава повод за гордост</a:t>
            </a:r>
            <a:r>
              <a:rPr sz="2400" spc="-5" dirty="0">
                <a:solidFill>
                  <a:srgbClr val="252525"/>
                </a:solidFill>
                <a:latin typeface="Arial"/>
                <a:cs typeface="Arial"/>
              </a:rPr>
              <a:t>. </a:t>
            </a:r>
            <a:r>
              <a:rPr lang="bg-BG" sz="2400" spc="-5" dirty="0">
                <a:solidFill>
                  <a:srgbClr val="252525"/>
                </a:solidFill>
                <a:latin typeface="Arial"/>
                <a:cs typeface="Arial"/>
              </a:rPr>
              <a:t>То поставя клуба ви на картата като лидер в местната общност и е важен начин да споделите успехите с останалите клубове в дистрикта и по света.</a:t>
            </a:r>
            <a:endParaRPr sz="2400" dirty="0">
              <a:latin typeface="Arial"/>
              <a:cs typeface="Arial"/>
            </a:endParaRPr>
          </a:p>
          <a:p>
            <a:pPr marL="193675" algn="just">
              <a:lnSpc>
                <a:spcPct val="100000"/>
              </a:lnSpc>
              <a:spcBef>
                <a:spcPts val="750"/>
              </a:spcBef>
            </a:pPr>
            <a:r>
              <a:rPr sz="1900" spc="25" dirty="0">
                <a:solidFill>
                  <a:srgbClr val="EBB700"/>
                </a:solidFill>
                <a:latin typeface="Segoe UI Emoji"/>
                <a:cs typeface="Segoe UI Emoji"/>
              </a:rPr>
              <a:t>▶ </a:t>
            </a:r>
            <a:r>
              <a:rPr lang="bg-BG" sz="2400" spc="25" dirty="0">
                <a:solidFill>
                  <a:srgbClr val="252525"/>
                </a:solidFill>
                <a:latin typeface="Arial"/>
                <a:cs typeface="Arial"/>
              </a:rPr>
              <a:t>Високият процент на клубове с отчети за дейности е знак за успешен дистрикт.</a:t>
            </a:r>
            <a:endParaRPr sz="2400" dirty="0">
              <a:latin typeface="Arial"/>
              <a:cs typeface="Arial"/>
            </a:endParaRPr>
          </a:p>
          <a:p>
            <a:pPr marL="193675" algn="just">
              <a:lnSpc>
                <a:spcPct val="100000"/>
              </a:lnSpc>
              <a:spcBef>
                <a:spcPts val="745"/>
              </a:spcBef>
            </a:pPr>
            <a:r>
              <a:rPr sz="1900" spc="25" dirty="0">
                <a:solidFill>
                  <a:srgbClr val="EBB700"/>
                </a:solidFill>
                <a:latin typeface="Segoe UI Emoji"/>
                <a:cs typeface="Segoe UI Emoji"/>
              </a:rPr>
              <a:t>▶ </a:t>
            </a:r>
            <a:r>
              <a:rPr lang="bg-BG" sz="2400" spc="-5" dirty="0">
                <a:solidFill>
                  <a:srgbClr val="252525"/>
                </a:solidFill>
                <a:latin typeface="Arial"/>
                <a:cs typeface="Arial"/>
              </a:rPr>
              <a:t>Отчитането дава възможност за награди за клуба и лидерите</a:t>
            </a:r>
            <a:r>
              <a:rPr sz="2400" spc="-5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24400" y="1511808"/>
            <a:ext cx="2743200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200" y="0"/>
                </a:lnTo>
              </a:path>
            </a:pathLst>
          </a:custGeom>
          <a:ln w="73151">
            <a:solidFill>
              <a:srgbClr val="FAC5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799" y="5942427"/>
            <a:ext cx="781510" cy="740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17579" y="6431991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909">
              <a:lnSpc>
                <a:spcPct val="100000"/>
              </a:lnSpc>
              <a:spcBef>
                <a:spcPts val="100"/>
              </a:spcBef>
            </a:pPr>
            <a:r>
              <a:rPr lang="bg-BG" spc="-5" dirty="0"/>
              <a:t>Ползите от отчитането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66063" y="1796287"/>
            <a:ext cx="10884535" cy="47604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bg-BG" sz="2800" spc="-5" dirty="0">
                <a:solidFill>
                  <a:srgbClr val="FFC000"/>
                </a:solidFill>
                <a:latin typeface="Arial"/>
                <a:cs typeface="Arial"/>
              </a:rPr>
              <a:t>Как клубовете и дистриктите </a:t>
            </a:r>
            <a:r>
              <a:rPr lang="bg-BG" sz="2800" b="1" spc="-5" dirty="0">
                <a:solidFill>
                  <a:srgbClr val="FFC000"/>
                </a:solidFill>
                <a:latin typeface="Arial"/>
                <a:cs typeface="Arial"/>
              </a:rPr>
              <a:t>колективно</a:t>
            </a:r>
            <a:r>
              <a:rPr lang="bg-BG" sz="2800" spc="-5" dirty="0">
                <a:solidFill>
                  <a:srgbClr val="FFC000"/>
                </a:solidFill>
                <a:latin typeface="Arial"/>
                <a:cs typeface="Arial"/>
              </a:rPr>
              <a:t> се възползват от отчитането</a:t>
            </a:r>
            <a:r>
              <a:rPr sz="2800" dirty="0">
                <a:solidFill>
                  <a:srgbClr val="FFC000"/>
                </a:solidFill>
                <a:latin typeface="Arial"/>
                <a:cs typeface="Arial"/>
              </a:rPr>
              <a:t>?</a:t>
            </a:r>
            <a:endParaRPr sz="2800" dirty="0">
              <a:latin typeface="Arial"/>
              <a:cs typeface="Arial"/>
            </a:endParaRPr>
          </a:p>
          <a:p>
            <a:pPr marL="351790" marR="459105" indent="-287020">
              <a:lnSpc>
                <a:spcPct val="105000"/>
              </a:lnSpc>
              <a:spcBef>
                <a:spcPts val="2095"/>
              </a:spcBef>
            </a:pPr>
            <a:r>
              <a:rPr sz="1900" dirty="0">
                <a:solidFill>
                  <a:srgbClr val="EBB700"/>
                </a:solidFill>
                <a:latin typeface="Segoe UI Emoji"/>
                <a:cs typeface="Segoe UI Emoji"/>
              </a:rPr>
              <a:t>▶</a:t>
            </a:r>
            <a:r>
              <a:rPr lang="bg-BG" sz="2400" dirty="0">
                <a:solidFill>
                  <a:srgbClr val="252525"/>
                </a:solidFill>
                <a:latin typeface="Arial"/>
                <a:cs typeface="Arial"/>
              </a:rPr>
              <a:t>Отчитането показва как и къде местните клубове въздействат и са активни</a:t>
            </a:r>
            <a:r>
              <a:rPr sz="2400" spc="-5" dirty="0">
                <a:solidFill>
                  <a:srgbClr val="252525"/>
                </a:solidFill>
                <a:latin typeface="Arial"/>
                <a:cs typeface="Arial"/>
              </a:rPr>
              <a:t>. </a:t>
            </a:r>
            <a:r>
              <a:rPr lang="bg-BG" sz="2400" spc="-5" dirty="0">
                <a:solidFill>
                  <a:srgbClr val="252525"/>
                </a:solidFill>
                <a:latin typeface="Arial"/>
                <a:cs typeface="Arial"/>
              </a:rPr>
              <a:t>Това засилва профила и имиджа на </a:t>
            </a:r>
            <a:r>
              <a:rPr sz="2400" spc="-5" dirty="0">
                <a:solidFill>
                  <a:srgbClr val="252525"/>
                </a:solidFill>
                <a:latin typeface="Arial"/>
                <a:cs typeface="Arial"/>
              </a:rPr>
              <a:t>Lions Clubs International </a:t>
            </a:r>
            <a:r>
              <a:rPr lang="bg-BG" sz="2400" spc="-5" dirty="0">
                <a:solidFill>
                  <a:srgbClr val="252525"/>
                </a:solidFill>
                <a:latin typeface="Arial"/>
                <a:cs typeface="Arial"/>
              </a:rPr>
              <a:t>като световна благотворителна организация</a:t>
            </a:r>
            <a:r>
              <a:rPr sz="2400" spc="-5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351790" marR="217804" indent="-287020">
              <a:lnSpc>
                <a:spcPct val="105000"/>
              </a:lnSpc>
              <a:spcBef>
                <a:spcPts val="600"/>
              </a:spcBef>
            </a:pPr>
            <a:r>
              <a:rPr sz="1900" dirty="0">
                <a:solidFill>
                  <a:srgbClr val="EBB700"/>
                </a:solidFill>
                <a:latin typeface="Segoe UI Emoji"/>
                <a:cs typeface="Segoe UI Emoji"/>
              </a:rPr>
              <a:t>▶</a:t>
            </a:r>
            <a:r>
              <a:rPr lang="bg-BG" sz="2400" dirty="0">
                <a:solidFill>
                  <a:srgbClr val="252525"/>
                </a:solidFill>
                <a:latin typeface="Arial"/>
                <a:cs typeface="Arial"/>
              </a:rPr>
              <a:t>Отчетите за дейности са измерител за глобалните ни ангажименти и привличат партньорски организации за </a:t>
            </a:r>
            <a:r>
              <a:rPr sz="2400" spc="-5" dirty="0">
                <a:solidFill>
                  <a:srgbClr val="252525"/>
                </a:solidFill>
                <a:latin typeface="Arial"/>
                <a:cs typeface="Arial"/>
              </a:rPr>
              <a:t>Lions Clubs International. </a:t>
            </a:r>
            <a:r>
              <a:rPr lang="bg-BG" sz="2400" spc="-5" dirty="0">
                <a:solidFill>
                  <a:srgbClr val="252525"/>
                </a:solidFill>
                <a:latin typeface="Arial"/>
                <a:cs typeface="Arial"/>
              </a:rPr>
              <a:t>Тези връзки засилват организацията и носят ползи на местно ниво</a:t>
            </a:r>
            <a:r>
              <a:rPr sz="2400" spc="-5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351790" marR="544195" indent="-287020">
              <a:lnSpc>
                <a:spcPct val="105000"/>
              </a:lnSpc>
              <a:spcBef>
                <a:spcPts val="605"/>
              </a:spcBef>
            </a:pPr>
            <a:r>
              <a:rPr sz="1900" dirty="0">
                <a:solidFill>
                  <a:srgbClr val="EBB700"/>
                </a:solidFill>
                <a:latin typeface="Segoe UI Emoji"/>
                <a:cs typeface="Segoe UI Emoji"/>
              </a:rPr>
              <a:t>▶</a:t>
            </a:r>
            <a:r>
              <a:rPr lang="bg-BG" sz="2400" dirty="0">
                <a:solidFill>
                  <a:srgbClr val="252525"/>
                </a:solidFill>
                <a:latin typeface="Arial"/>
                <a:cs typeface="Arial"/>
              </a:rPr>
              <a:t>Хората желаят участие в реални, видими промени</a:t>
            </a:r>
            <a:r>
              <a:rPr sz="2400" spc="-5" dirty="0">
                <a:solidFill>
                  <a:srgbClr val="252525"/>
                </a:solidFill>
                <a:latin typeface="Arial"/>
                <a:cs typeface="Arial"/>
              </a:rPr>
              <a:t>. </a:t>
            </a:r>
            <a:r>
              <a:rPr lang="bg-BG" sz="2400" spc="-5" dirty="0">
                <a:solidFill>
                  <a:srgbClr val="252525"/>
                </a:solidFill>
                <a:latin typeface="Arial"/>
                <a:cs typeface="Arial"/>
              </a:rPr>
              <a:t>Отчитането помага клубовете да ангажират общностите си</a:t>
            </a:r>
            <a:r>
              <a:rPr sz="2400" spc="-5" dirty="0">
                <a:solidFill>
                  <a:srgbClr val="252525"/>
                </a:solidFill>
                <a:latin typeface="Arial"/>
                <a:cs typeface="Arial"/>
              </a:rPr>
              <a:t>, </a:t>
            </a:r>
            <a:r>
              <a:rPr lang="bg-BG" sz="2400" spc="-5" dirty="0">
                <a:solidFill>
                  <a:srgbClr val="252525"/>
                </a:solidFill>
                <a:latin typeface="Arial"/>
                <a:cs typeface="Arial"/>
              </a:rPr>
              <a:t>да разказват истории по-ефективно и сигурно да увеличават членовете си</a:t>
            </a:r>
            <a:r>
              <a:rPr sz="2400" spc="-5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24400" y="1511808"/>
            <a:ext cx="2743200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200" y="0"/>
                </a:lnTo>
              </a:path>
            </a:pathLst>
          </a:custGeom>
          <a:ln w="73151">
            <a:solidFill>
              <a:srgbClr val="FAC5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799" y="5942427"/>
            <a:ext cx="781510" cy="740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17579" y="6431991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909">
              <a:lnSpc>
                <a:spcPct val="100000"/>
              </a:lnSpc>
              <a:spcBef>
                <a:spcPts val="100"/>
              </a:spcBef>
            </a:pPr>
            <a:r>
              <a:rPr lang="bg-BG" spc="-5" dirty="0"/>
              <a:t>Ползите от отчитането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05945" y="1533815"/>
            <a:ext cx="11192256" cy="5135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9940">
              <a:lnSpc>
                <a:spcPct val="100000"/>
              </a:lnSpc>
              <a:spcBef>
                <a:spcPts val="95"/>
              </a:spcBef>
            </a:pPr>
            <a:r>
              <a:rPr lang="bg-BG" sz="2800" spc="-5" dirty="0">
                <a:solidFill>
                  <a:srgbClr val="FFC000"/>
                </a:solidFill>
                <a:latin typeface="Arial"/>
                <a:cs typeface="Arial"/>
              </a:rPr>
              <a:t>Как отчитането на дейности помага на хората, на които служим</a:t>
            </a:r>
            <a:r>
              <a:rPr sz="2800" dirty="0">
                <a:solidFill>
                  <a:srgbClr val="FFC000"/>
                </a:solidFill>
                <a:latin typeface="Arial"/>
                <a:cs typeface="Arial"/>
              </a:rPr>
              <a:t>?</a:t>
            </a:r>
            <a:endParaRPr sz="2800" dirty="0">
              <a:latin typeface="Arial"/>
              <a:cs typeface="Arial"/>
            </a:endParaRPr>
          </a:p>
          <a:p>
            <a:pPr marL="299085" marR="5080" indent="-287020">
              <a:lnSpc>
                <a:spcPct val="105000"/>
              </a:lnSpc>
              <a:spcBef>
                <a:spcPts val="2039"/>
              </a:spcBef>
            </a:pPr>
            <a:r>
              <a:rPr sz="1900" dirty="0">
                <a:solidFill>
                  <a:srgbClr val="EBB700"/>
                </a:solidFill>
                <a:latin typeface="Segoe UI Emoji"/>
                <a:cs typeface="Segoe UI Emoji"/>
              </a:rPr>
              <a:t>▶</a:t>
            </a:r>
            <a:r>
              <a:rPr lang="bg-BG" sz="2400" dirty="0">
                <a:solidFill>
                  <a:srgbClr val="252525"/>
                </a:solidFill>
                <a:latin typeface="Arial"/>
                <a:cs typeface="Arial"/>
              </a:rPr>
              <a:t>Данните за дейностите помагат да се разбират нуждите на общностите по света и как нашите </a:t>
            </a:r>
            <a:r>
              <a:rPr sz="2400" spc="-5" dirty="0">
                <a:solidFill>
                  <a:srgbClr val="252525"/>
                </a:solidFill>
                <a:latin typeface="Arial"/>
                <a:cs typeface="Arial"/>
              </a:rPr>
              <a:t>Lions </a:t>
            </a:r>
            <a:r>
              <a:rPr lang="bg-BG" sz="2400" spc="-5" dirty="0">
                <a:solidFill>
                  <a:srgbClr val="252525"/>
                </a:solidFill>
                <a:latin typeface="Arial"/>
                <a:cs typeface="Arial"/>
              </a:rPr>
              <a:t>и</a:t>
            </a:r>
            <a:r>
              <a:rPr sz="2400" spc="-5" dirty="0">
                <a:solidFill>
                  <a:srgbClr val="252525"/>
                </a:solidFill>
                <a:latin typeface="Arial"/>
                <a:cs typeface="Arial"/>
              </a:rPr>
              <a:t> Leos </a:t>
            </a:r>
            <a:r>
              <a:rPr lang="bg-BG" sz="2400" spc="-5" dirty="0">
                <a:solidFill>
                  <a:srgbClr val="252525"/>
                </a:solidFill>
                <a:latin typeface="Arial"/>
                <a:cs typeface="Arial"/>
              </a:rPr>
              <a:t>отговарят за задоволяването им</a:t>
            </a:r>
            <a:r>
              <a:rPr sz="2400" spc="-5" dirty="0">
                <a:solidFill>
                  <a:srgbClr val="252525"/>
                </a:solidFill>
                <a:latin typeface="Arial"/>
                <a:cs typeface="Arial"/>
              </a:rPr>
              <a:t>. </a:t>
            </a:r>
            <a:r>
              <a:rPr lang="bg-BG" sz="2400" spc="-5" dirty="0">
                <a:solidFill>
                  <a:srgbClr val="252525"/>
                </a:solidFill>
                <a:latin typeface="Arial"/>
                <a:cs typeface="Arial"/>
              </a:rPr>
              <a:t>Отчитането предава знания и добри практики на бъдещите лидери на клуба ви</a:t>
            </a:r>
            <a:r>
              <a:rPr sz="2400" spc="-5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299085" marR="327660" indent="-287020">
              <a:lnSpc>
                <a:spcPct val="105000"/>
              </a:lnSpc>
              <a:spcBef>
                <a:spcPts val="600"/>
              </a:spcBef>
            </a:pPr>
            <a:r>
              <a:rPr sz="1900" dirty="0">
                <a:solidFill>
                  <a:srgbClr val="EBB700"/>
                </a:solidFill>
                <a:latin typeface="Segoe UI Emoji"/>
                <a:cs typeface="Segoe UI Emoji"/>
              </a:rPr>
              <a:t>▶</a:t>
            </a:r>
            <a:r>
              <a:rPr lang="bg-BG" sz="2400" dirty="0">
                <a:solidFill>
                  <a:srgbClr val="252525"/>
                </a:solidFill>
                <a:latin typeface="Arial"/>
                <a:cs typeface="Arial"/>
              </a:rPr>
              <a:t>Данните помагат на </a:t>
            </a:r>
            <a:r>
              <a:rPr sz="2400" spc="-5" dirty="0">
                <a:solidFill>
                  <a:srgbClr val="252525"/>
                </a:solidFill>
                <a:latin typeface="Arial"/>
                <a:cs typeface="Arial"/>
              </a:rPr>
              <a:t>Lions Clubs International </a:t>
            </a:r>
            <a:r>
              <a:rPr lang="bg-BG" sz="2400" spc="-5" dirty="0">
                <a:solidFill>
                  <a:srgbClr val="252525"/>
                </a:solidFill>
                <a:latin typeface="Arial"/>
                <a:cs typeface="Arial"/>
              </a:rPr>
              <a:t>да установи най-добрите практики, за да бъдат споделени глобално</a:t>
            </a:r>
            <a:r>
              <a:rPr sz="2400" spc="-25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299085" marR="294640" indent="-287020">
              <a:lnSpc>
                <a:spcPct val="105000"/>
              </a:lnSpc>
              <a:spcBef>
                <a:spcPts val="605"/>
              </a:spcBef>
            </a:pPr>
            <a:r>
              <a:rPr sz="1900" dirty="0">
                <a:solidFill>
                  <a:srgbClr val="EBB700"/>
                </a:solidFill>
                <a:latin typeface="Segoe UI Emoji"/>
                <a:cs typeface="Segoe UI Emoji"/>
              </a:rPr>
              <a:t>▶</a:t>
            </a:r>
            <a:r>
              <a:rPr lang="bg-BG" sz="2400" dirty="0">
                <a:solidFill>
                  <a:srgbClr val="252525"/>
                </a:solidFill>
                <a:latin typeface="Arial"/>
                <a:cs typeface="Arial"/>
              </a:rPr>
              <a:t>Отчетите за дейности показват как </a:t>
            </a:r>
            <a:r>
              <a:rPr sz="2400" spc="-5" dirty="0">
                <a:solidFill>
                  <a:srgbClr val="252525"/>
                </a:solidFill>
                <a:latin typeface="Arial"/>
                <a:cs typeface="Arial"/>
              </a:rPr>
              <a:t>Lions </a:t>
            </a:r>
            <a:r>
              <a:rPr lang="bg-BG" sz="2400" spc="-5" dirty="0">
                <a:solidFill>
                  <a:srgbClr val="252525"/>
                </a:solidFill>
                <a:latin typeface="Arial"/>
                <a:cs typeface="Arial"/>
              </a:rPr>
              <a:t>и </a:t>
            </a:r>
            <a:r>
              <a:rPr sz="2400" spc="-5" dirty="0">
                <a:solidFill>
                  <a:srgbClr val="252525"/>
                </a:solidFill>
                <a:latin typeface="Arial"/>
                <a:cs typeface="Arial"/>
              </a:rPr>
              <a:t>Leos </a:t>
            </a:r>
            <a:r>
              <a:rPr lang="bg-BG" sz="2400" spc="-5" dirty="0">
                <a:solidFill>
                  <a:srgbClr val="252525"/>
                </a:solidFill>
                <a:latin typeface="Arial"/>
                <a:cs typeface="Arial"/>
              </a:rPr>
              <a:t>ползват средствата от грантовете на Фондацията на </a:t>
            </a:r>
            <a:r>
              <a:rPr lang="en-US" sz="2400" spc="-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252525"/>
                </a:solidFill>
                <a:latin typeface="Arial"/>
                <a:cs typeface="Arial"/>
              </a:rPr>
              <a:t>ions Clubs International </a:t>
            </a:r>
            <a:r>
              <a:rPr lang="bg-BG" sz="2400" dirty="0">
                <a:solidFill>
                  <a:srgbClr val="252525"/>
                </a:solidFill>
                <a:latin typeface="Arial"/>
                <a:cs typeface="Arial"/>
              </a:rPr>
              <a:t>в полза на общностите си</a:t>
            </a:r>
            <a:r>
              <a:rPr sz="2400" spc="-5" dirty="0">
                <a:solidFill>
                  <a:srgbClr val="252525"/>
                </a:solidFill>
                <a:latin typeface="Arial"/>
                <a:cs typeface="Arial"/>
              </a:rPr>
              <a:t>.  </a:t>
            </a:r>
            <a:r>
              <a:rPr lang="bg-BG" sz="2400" spc="-5" dirty="0">
                <a:solidFill>
                  <a:srgbClr val="252525"/>
                </a:solidFill>
                <a:latin typeface="Arial"/>
                <a:cs typeface="Arial"/>
              </a:rPr>
              <a:t>Тази прозрачност насърчава </a:t>
            </a:r>
            <a:r>
              <a:rPr lang="en-US" sz="2400" spc="-5" dirty="0">
                <a:solidFill>
                  <a:srgbClr val="252525"/>
                </a:solidFill>
                <a:latin typeface="Arial"/>
                <a:cs typeface="Arial"/>
              </a:rPr>
              <a:t>Li</a:t>
            </a:r>
            <a:r>
              <a:rPr sz="2400" spc="-5" dirty="0">
                <a:solidFill>
                  <a:srgbClr val="252525"/>
                </a:solidFill>
                <a:latin typeface="Arial"/>
                <a:cs typeface="Arial"/>
              </a:rPr>
              <a:t>ons </a:t>
            </a:r>
            <a:r>
              <a:rPr lang="bg-BG" sz="2400" spc="-5" dirty="0">
                <a:solidFill>
                  <a:srgbClr val="252525"/>
                </a:solidFill>
                <a:latin typeface="Arial"/>
                <a:cs typeface="Arial"/>
              </a:rPr>
              <a:t>и</a:t>
            </a:r>
            <a:r>
              <a:rPr sz="2400" spc="-5" dirty="0">
                <a:solidFill>
                  <a:srgbClr val="252525"/>
                </a:solidFill>
                <a:latin typeface="Arial"/>
                <a:cs typeface="Arial"/>
              </a:rPr>
              <a:t> Leos </a:t>
            </a:r>
            <a:r>
              <a:rPr lang="bg-BG" sz="2400" dirty="0">
                <a:solidFill>
                  <a:srgbClr val="252525"/>
                </a:solidFill>
                <a:latin typeface="Arial"/>
                <a:cs typeface="Arial"/>
              </a:rPr>
              <a:t>да са креативни и с нови проекти да кандидатстват за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bg-BG" sz="2400" dirty="0">
                <a:solidFill>
                  <a:srgbClr val="252525"/>
                </a:solidFill>
                <a:latin typeface="Arial"/>
                <a:cs typeface="Arial"/>
              </a:rPr>
              <a:t>грантове от </a:t>
            </a:r>
            <a:r>
              <a:rPr sz="2400" spc="-5" dirty="0">
                <a:solidFill>
                  <a:srgbClr val="252525"/>
                </a:solidFill>
                <a:latin typeface="Arial"/>
                <a:cs typeface="Arial"/>
              </a:rPr>
              <a:t>LCIF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24400" y="1511808"/>
            <a:ext cx="2743200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200" y="0"/>
                </a:lnTo>
              </a:path>
            </a:pathLst>
          </a:custGeom>
          <a:ln w="73151">
            <a:solidFill>
              <a:srgbClr val="FAC5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799" y="5942427"/>
            <a:ext cx="781510" cy="740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17579" y="6431991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0" y="585322"/>
            <a:ext cx="88150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pc="-5" dirty="0"/>
              <a:t>Отчитането също е вид Дейност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42289" y="2152363"/>
            <a:ext cx="5048911" cy="36002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5000"/>
              </a:lnSpc>
              <a:spcBef>
                <a:spcPts val="95"/>
              </a:spcBef>
            </a:pPr>
            <a:r>
              <a:rPr lang="bg-BG" sz="2800" spc="-5" dirty="0">
                <a:solidFill>
                  <a:srgbClr val="FFC000"/>
                </a:solidFill>
                <a:latin typeface="Arial"/>
                <a:cs typeface="Arial"/>
              </a:rPr>
              <a:t>Отчитането се счита за дейност само по себе си</a:t>
            </a:r>
            <a:r>
              <a:rPr sz="2800" dirty="0">
                <a:solidFill>
                  <a:srgbClr val="FFC000"/>
                </a:solidFill>
                <a:latin typeface="Arial"/>
                <a:cs typeface="Arial"/>
              </a:rPr>
              <a:t>. </a:t>
            </a:r>
            <a:r>
              <a:rPr lang="bg-BG" sz="2800" spc="-5" dirty="0">
                <a:solidFill>
                  <a:srgbClr val="FFC000"/>
                </a:solidFill>
                <a:latin typeface="Arial"/>
                <a:cs typeface="Arial"/>
              </a:rPr>
              <a:t>Времето, което клубовете и дистриктите влагат за отчитане на дейностите си, се смята за доброволчески часове и може да се отчита в</a:t>
            </a:r>
            <a:r>
              <a:rPr sz="2800" spc="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C000"/>
                </a:solidFill>
                <a:latin typeface="Arial"/>
                <a:cs typeface="Arial"/>
              </a:rPr>
              <a:t>MyLion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24400" y="1400555"/>
            <a:ext cx="2743200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200" y="0"/>
                </a:lnTo>
              </a:path>
            </a:pathLst>
          </a:custGeom>
          <a:ln w="73151">
            <a:solidFill>
              <a:srgbClr val="FAC5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799" y="5942427"/>
            <a:ext cx="781510" cy="740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38400" y="6167583"/>
            <a:ext cx="718337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1800" spc="-5" dirty="0">
                <a:solidFill>
                  <a:srgbClr val="252525"/>
                </a:solidFill>
                <a:latin typeface="Arial"/>
                <a:cs typeface="Arial"/>
              </a:rPr>
              <a:t>Повече информация в ръководството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u="heavy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Arial"/>
                <a:cs typeface="Arial"/>
                <a:hlinkClick r:id="rId3"/>
              </a:rPr>
              <a:t>Why </a:t>
            </a:r>
            <a:r>
              <a:rPr sz="1800" u="heavy" spc="-5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Arial"/>
                <a:cs typeface="Arial"/>
                <a:hlinkClick r:id="rId3"/>
              </a:rPr>
              <a:t>Report Service</a:t>
            </a:r>
            <a:r>
              <a:rPr sz="1800" u="heavy" spc="55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heavy" spc="-5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Arial"/>
                <a:cs typeface="Arial"/>
                <a:hlinkClick r:id="rId3"/>
              </a:rPr>
              <a:t>Guide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62442" y="1562352"/>
            <a:ext cx="3381757" cy="43050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D2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6000" y="0"/>
            <a:ext cx="22860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2285999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967" y="3197351"/>
            <a:ext cx="1178560" cy="0"/>
          </a:xfrm>
          <a:custGeom>
            <a:avLst/>
            <a:gdLst/>
            <a:ahLst/>
            <a:cxnLst/>
            <a:rect l="l" t="t" r="r" b="b"/>
            <a:pathLst>
              <a:path w="1178560">
                <a:moveTo>
                  <a:pt x="0" y="0"/>
                </a:moveTo>
                <a:lnTo>
                  <a:pt x="1178052" y="0"/>
                </a:lnTo>
              </a:path>
            </a:pathLst>
          </a:custGeom>
          <a:ln w="73151">
            <a:solidFill>
              <a:srgbClr val="EBB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0739" y="2328494"/>
            <a:ext cx="853186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3600" b="1" dirty="0">
                <a:solidFill>
                  <a:srgbClr val="FFFFFF"/>
                </a:solidFill>
                <a:latin typeface="Arial"/>
                <a:cs typeface="Arial"/>
              </a:rPr>
              <a:t>Измерване на ефекта от Дейностите 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17579" y="6431991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2795" y="6114288"/>
            <a:ext cx="2756916" cy="464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0739" y="3409315"/>
            <a:ext cx="482854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sz="3300" spc="-5" dirty="0">
                <a:solidFill>
                  <a:srgbClr val="FFFFFF"/>
                </a:solidFill>
                <a:latin typeface="Arial"/>
                <a:cs typeface="Arial"/>
              </a:rPr>
              <a:t>Ръководство за отчитане на дейностите</a:t>
            </a:r>
            <a:endParaRPr sz="3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9599" y="3248406"/>
            <a:ext cx="4874260" cy="26995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5" dirty="0">
                <a:solidFill>
                  <a:srgbClr val="EBB700"/>
                </a:solidFill>
                <a:latin typeface="Segoe UI Emoji"/>
                <a:cs typeface="Segoe UI Emoji"/>
              </a:rPr>
              <a:t>▶</a:t>
            </a:r>
            <a:r>
              <a:rPr lang="bg-BG" sz="2000" b="1" spc="5" dirty="0">
                <a:solidFill>
                  <a:srgbClr val="252525"/>
                </a:solidFill>
                <a:latin typeface="Arial"/>
                <a:cs typeface="Arial"/>
              </a:rPr>
              <a:t>Сервизни Дейности</a:t>
            </a:r>
            <a:r>
              <a:rPr sz="2000" b="1" spc="-5" dirty="0">
                <a:solidFill>
                  <a:srgbClr val="252525"/>
                </a:solidFill>
                <a:latin typeface="Arial"/>
                <a:cs typeface="Arial"/>
              </a:rPr>
              <a:t>: </a:t>
            </a:r>
            <a:r>
              <a:rPr lang="bg-BG" sz="2000" spc="-65" dirty="0">
                <a:solidFill>
                  <a:srgbClr val="252525"/>
                </a:solidFill>
                <a:latin typeface="Arial"/>
                <a:cs typeface="Arial"/>
              </a:rPr>
              <a:t>Активности с реално участие</a:t>
            </a:r>
            <a:endParaRPr lang="bg-BG" sz="2000" dirty="0">
              <a:latin typeface="Arial"/>
              <a:cs typeface="Arial"/>
            </a:endParaRPr>
          </a:p>
          <a:p>
            <a:pPr marL="299085" marR="360045" indent="-287020">
              <a:lnSpc>
                <a:spcPct val="105000"/>
              </a:lnSpc>
              <a:spcBef>
                <a:spcPts val="605"/>
              </a:spcBef>
            </a:pPr>
            <a:r>
              <a:rPr sz="1600" dirty="0">
                <a:solidFill>
                  <a:srgbClr val="EBB700"/>
                </a:solidFill>
                <a:latin typeface="Segoe UI Emoji"/>
                <a:cs typeface="Segoe UI Emoji"/>
              </a:rPr>
              <a:t>▶</a:t>
            </a:r>
            <a:r>
              <a:rPr lang="bg-BG" sz="2000" b="1" dirty="0">
                <a:solidFill>
                  <a:srgbClr val="252525"/>
                </a:solidFill>
                <a:latin typeface="Arial"/>
                <a:cs typeface="Arial"/>
              </a:rPr>
              <a:t>Подкрепа и промотиране</a:t>
            </a:r>
            <a:r>
              <a:rPr sz="2000" b="1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r>
              <a:rPr lang="bg-BG" sz="2000" b="1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bg-BG" sz="2000" dirty="0">
                <a:solidFill>
                  <a:srgbClr val="252525"/>
                </a:solidFill>
                <a:latin typeface="Arial"/>
                <a:cs typeface="Arial"/>
              </a:rPr>
              <a:t>Повишаване на осведомеността кои са важните за</a:t>
            </a:r>
            <a:r>
              <a:rPr sz="2000" spc="-1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Lions</a:t>
            </a:r>
            <a:r>
              <a:rPr lang="bg-BG" sz="2000" dirty="0">
                <a:solidFill>
                  <a:srgbClr val="252525"/>
                </a:solidFill>
                <a:latin typeface="Arial"/>
                <a:cs typeface="Arial"/>
              </a:rPr>
              <a:t> каузи</a:t>
            </a:r>
            <a:endParaRPr sz="2000" dirty="0">
              <a:latin typeface="Arial"/>
              <a:cs typeface="Arial"/>
            </a:endParaRPr>
          </a:p>
          <a:p>
            <a:pPr marL="299085" marR="5080" indent="-287020" algn="just">
              <a:lnSpc>
                <a:spcPct val="105100"/>
              </a:lnSpc>
              <a:spcBef>
                <a:spcPts val="595"/>
              </a:spcBef>
            </a:pPr>
            <a:r>
              <a:rPr sz="1600" spc="5" dirty="0">
                <a:solidFill>
                  <a:srgbClr val="EBB700"/>
                </a:solidFill>
                <a:latin typeface="Segoe UI Emoji"/>
                <a:cs typeface="Segoe UI Emoji"/>
              </a:rPr>
              <a:t>▶</a:t>
            </a:r>
            <a:r>
              <a:rPr lang="bg-BG" sz="2000" b="1" spc="5" dirty="0">
                <a:solidFill>
                  <a:srgbClr val="252525"/>
                </a:solidFill>
                <a:latin typeface="Arial"/>
                <a:cs typeface="Arial"/>
              </a:rPr>
              <a:t>Дарения</a:t>
            </a:r>
            <a:r>
              <a:rPr sz="2000" b="1" spc="5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r>
              <a:rPr lang="bg-BG" sz="2000" b="1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bg-BG" sz="2000" dirty="0">
                <a:solidFill>
                  <a:srgbClr val="252525"/>
                </a:solidFill>
                <a:latin typeface="Arial"/>
                <a:cs typeface="Arial"/>
              </a:rPr>
              <a:t>Предоставяне на дарения на индивиди или организации, включително на Фондацията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 LCIF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83553" y="3248406"/>
            <a:ext cx="5012055" cy="29457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5" dirty="0">
                <a:solidFill>
                  <a:srgbClr val="EBB700"/>
                </a:solidFill>
                <a:latin typeface="Segoe UI Emoji"/>
                <a:cs typeface="Segoe UI Emoji"/>
              </a:rPr>
              <a:t>▶</a:t>
            </a:r>
            <a:r>
              <a:rPr lang="bg-BG" sz="2000" b="1" spc="5" dirty="0">
                <a:solidFill>
                  <a:srgbClr val="252525"/>
                </a:solidFill>
                <a:latin typeface="Arial"/>
                <a:cs typeface="Arial"/>
              </a:rPr>
              <a:t>Привличане на средства</a:t>
            </a:r>
            <a:r>
              <a:rPr sz="2000" b="1" spc="5" dirty="0">
                <a:solidFill>
                  <a:srgbClr val="252525"/>
                </a:solidFill>
                <a:latin typeface="Arial"/>
                <a:cs typeface="Arial"/>
              </a:rPr>
              <a:t>: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bg-BG" sz="2000" dirty="0">
                <a:solidFill>
                  <a:srgbClr val="252525"/>
                </a:solidFill>
                <a:latin typeface="Arial"/>
                <a:cs typeface="Arial"/>
              </a:rPr>
              <a:t>Събиране на средства, нужни за нашите дейности</a:t>
            </a:r>
            <a:endParaRPr sz="2000" dirty="0">
              <a:latin typeface="Arial"/>
              <a:cs typeface="Arial"/>
            </a:endParaRPr>
          </a:p>
          <a:p>
            <a:pPr marL="299085" marR="230504" indent="-287020">
              <a:lnSpc>
                <a:spcPct val="105000"/>
              </a:lnSpc>
              <a:spcBef>
                <a:spcPts val="605"/>
              </a:spcBef>
            </a:pPr>
            <a:r>
              <a:rPr sz="1600" spc="5" dirty="0">
                <a:solidFill>
                  <a:srgbClr val="EBB700"/>
                </a:solidFill>
                <a:latin typeface="Segoe UI Emoji"/>
                <a:cs typeface="Segoe UI Emoji"/>
              </a:rPr>
              <a:t>▶</a:t>
            </a:r>
            <a:r>
              <a:rPr lang="bg-BG" sz="2000" b="1" spc="5" dirty="0">
                <a:solidFill>
                  <a:srgbClr val="252525"/>
                </a:solidFill>
                <a:latin typeface="Arial"/>
                <a:cs typeface="Arial"/>
              </a:rPr>
              <a:t> Спомагателни Дейности</a:t>
            </a:r>
            <a:r>
              <a:rPr sz="2000" b="1" spc="-5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r>
              <a:rPr lang="bg-BG" sz="2000" b="1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bg-BG" sz="2000" dirty="0">
                <a:solidFill>
                  <a:srgbClr val="252525"/>
                </a:solidFill>
                <a:latin typeface="Arial"/>
                <a:cs typeface="Arial"/>
              </a:rPr>
              <a:t>Провеждане на сбирки и срещи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, </a:t>
            </a:r>
            <a:r>
              <a:rPr lang="bg-BG" sz="2000" dirty="0">
                <a:solidFill>
                  <a:srgbClr val="252525"/>
                </a:solidFill>
                <a:latin typeface="Arial"/>
                <a:cs typeface="Arial"/>
              </a:rPr>
              <a:t>изпълнение на административни задачи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,  </a:t>
            </a:r>
            <a:r>
              <a:rPr lang="bg-BG" sz="2000" dirty="0">
                <a:solidFill>
                  <a:srgbClr val="252525"/>
                </a:solidFill>
                <a:latin typeface="Arial"/>
                <a:cs typeface="Arial"/>
              </a:rPr>
              <a:t>Участие в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 Lions </a:t>
            </a:r>
            <a:r>
              <a:rPr lang="bg-BG" sz="2000" dirty="0">
                <a:solidFill>
                  <a:srgbClr val="252525"/>
                </a:solidFill>
                <a:latin typeface="Arial"/>
                <a:cs typeface="Arial"/>
              </a:rPr>
              <a:t>събития и други активности за поддържане на приятелство и забавление с други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Lions</a:t>
            </a:r>
            <a:r>
              <a:rPr lang="bg-BG" sz="2000" dirty="0">
                <a:solidFill>
                  <a:srgbClr val="252525"/>
                </a:solidFill>
                <a:latin typeface="Arial"/>
                <a:cs typeface="Arial"/>
              </a:rPr>
              <a:t> приятели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17579" y="6431991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3000" y="802640"/>
            <a:ext cx="10058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bg-BG" dirty="0"/>
              <a:t>Какво означава за </a:t>
            </a:r>
            <a:r>
              <a:rPr dirty="0"/>
              <a:t>Lions </a:t>
            </a:r>
            <a:r>
              <a:rPr lang="bg-BG" dirty="0"/>
              <a:t>и </a:t>
            </a:r>
            <a:r>
              <a:rPr dirty="0"/>
              <a:t>Leos</a:t>
            </a:r>
            <a:r>
              <a:rPr lang="bg-BG" dirty="0"/>
              <a:t> Да Служим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3446145" y="1971801"/>
            <a:ext cx="600265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bg-BG" sz="3200" spc="-5" dirty="0">
                <a:solidFill>
                  <a:srgbClr val="FFC000"/>
                </a:solidFill>
                <a:latin typeface="Arial"/>
                <a:cs typeface="Arial"/>
              </a:rPr>
              <a:t>Какво е Служба или Дейност</a:t>
            </a:r>
            <a:r>
              <a:rPr sz="3200" dirty="0">
                <a:solidFill>
                  <a:srgbClr val="FFC000"/>
                </a:solidFill>
                <a:latin typeface="Arial"/>
                <a:cs typeface="Arial"/>
              </a:rPr>
              <a:t>?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24400" y="1495805"/>
            <a:ext cx="2743200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200" y="0"/>
                </a:lnTo>
              </a:path>
            </a:pathLst>
          </a:custGeom>
          <a:ln w="71627">
            <a:solidFill>
              <a:srgbClr val="FAC5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3799" y="5942427"/>
            <a:ext cx="781510" cy="740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17579" y="6431991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76200" y="443229"/>
            <a:ext cx="12115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8760" marR="5080" indent="-979169">
              <a:lnSpc>
                <a:spcPct val="100000"/>
              </a:lnSpc>
              <a:spcBef>
                <a:spcPts val="100"/>
              </a:spcBef>
            </a:pPr>
            <a:r>
              <a:rPr lang="bg-BG" spc="-5" dirty="0"/>
              <a:t>Как </a:t>
            </a:r>
            <a:r>
              <a:rPr spc="-5" dirty="0"/>
              <a:t>Lions </a:t>
            </a:r>
            <a:r>
              <a:rPr lang="bg-BG" spc="-5" dirty="0"/>
              <a:t>и</a:t>
            </a:r>
            <a:r>
              <a:rPr dirty="0"/>
              <a:t> Leos</a:t>
            </a:r>
            <a:r>
              <a:rPr spc="-45" dirty="0"/>
              <a:t> </a:t>
            </a:r>
            <a:r>
              <a:rPr lang="bg-BG" spc="-5" dirty="0"/>
              <a:t>измерват</a:t>
            </a:r>
            <a:r>
              <a:rPr spc="-5" dirty="0"/>
              <a:t>  </a:t>
            </a:r>
            <a:r>
              <a:rPr lang="bg-BG" spc="-5" dirty="0"/>
              <a:t>ефекта от Службата си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81000" y="1580750"/>
            <a:ext cx="11430000" cy="16731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065" marR="5080" indent="85090" algn="ctr">
              <a:lnSpc>
                <a:spcPts val="3279"/>
              </a:lnSpc>
              <a:spcBef>
                <a:spcPts val="80"/>
              </a:spcBef>
            </a:pPr>
            <a:r>
              <a:rPr lang="bg-BG" sz="2600" dirty="0">
                <a:solidFill>
                  <a:srgbClr val="FFC000"/>
                </a:solidFill>
                <a:latin typeface="Arial"/>
                <a:cs typeface="Arial"/>
              </a:rPr>
              <a:t>Измерването позволява на</a:t>
            </a:r>
            <a:r>
              <a:rPr sz="2600" dirty="0">
                <a:solidFill>
                  <a:srgbClr val="FFC000"/>
                </a:solidFill>
                <a:latin typeface="Arial"/>
                <a:cs typeface="Arial"/>
              </a:rPr>
              <a:t> Lions </a:t>
            </a:r>
            <a:r>
              <a:rPr lang="bg-BG" sz="2600" spc="5" dirty="0">
                <a:solidFill>
                  <a:srgbClr val="FFC000"/>
                </a:solidFill>
                <a:latin typeface="Arial"/>
                <a:cs typeface="Arial"/>
              </a:rPr>
              <a:t>и</a:t>
            </a:r>
            <a:r>
              <a:rPr sz="2600" spc="5" dirty="0">
                <a:solidFill>
                  <a:srgbClr val="FFC000"/>
                </a:solidFill>
                <a:latin typeface="Arial"/>
                <a:cs typeface="Arial"/>
              </a:rPr>
              <a:t> Leos </a:t>
            </a:r>
            <a:r>
              <a:rPr lang="bg-BG" sz="2600" spc="5" dirty="0">
                <a:solidFill>
                  <a:srgbClr val="FFC000"/>
                </a:solidFill>
                <a:latin typeface="Arial"/>
                <a:cs typeface="Arial"/>
              </a:rPr>
              <a:t>по света да отчитат дейностите и да виждат как активностите им на местно ниво, взети заедно допринасят за голям ефект в глобален мащаб. Показателите, използвани за измерване на успеха, зависят от типа дейност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24400" y="1295400"/>
            <a:ext cx="2743200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200" y="0"/>
                </a:lnTo>
              </a:path>
            </a:pathLst>
          </a:custGeom>
          <a:ln w="73151">
            <a:solidFill>
              <a:srgbClr val="FAC5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799" y="5942427"/>
            <a:ext cx="781510" cy="740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DF3BA53-8432-485C-A5F7-0D9E481351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333849"/>
              </p:ext>
            </p:extLst>
          </p:nvPr>
        </p:nvGraphicFramePr>
        <p:xfrm>
          <a:off x="1106750" y="3368192"/>
          <a:ext cx="10204174" cy="3196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Worksheet" r:id="rId4" imgW="11150718" imgH="3492605" progId="Excel.Sheet.12">
                  <p:embed/>
                </p:oleObj>
              </mc:Choice>
              <mc:Fallback>
                <p:oleObj name="Worksheet" r:id="rId4" imgW="11150718" imgH="349260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6750" y="3368192"/>
                        <a:ext cx="10204174" cy="3196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471C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1196</Words>
  <Application>Microsoft Office PowerPoint</Application>
  <PresentationFormat>Widescreen</PresentationFormat>
  <Paragraphs>109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Segoe UI Emoji</vt:lpstr>
      <vt:lpstr>Office Theme</vt:lpstr>
      <vt:lpstr>Microsoft Excel Worksheet</vt:lpstr>
      <vt:lpstr>PowerPoint Presentation</vt:lpstr>
      <vt:lpstr>ЗАЩО да отчитаме дейностите?</vt:lpstr>
      <vt:lpstr>Ползите от отчитането</vt:lpstr>
      <vt:lpstr>Ползите от отчитането</vt:lpstr>
      <vt:lpstr>Ползите от отчитането</vt:lpstr>
      <vt:lpstr>Отчитането също е вид Дейност</vt:lpstr>
      <vt:lpstr>PowerPoint Presentation</vt:lpstr>
      <vt:lpstr>Какво означава за Lions и Leos Да Служим</vt:lpstr>
      <vt:lpstr>Как Lions и Leos измерват  ефекта от Службата си</vt:lpstr>
      <vt:lpstr>Изчисляване на Брой Обслужени Хора</vt:lpstr>
      <vt:lpstr>Изчисляване на Брой Обслужени Хора</vt:lpstr>
      <vt:lpstr>PowerPoint Presentation</vt:lpstr>
      <vt:lpstr>MyLion</vt:lpstr>
      <vt:lpstr> Как да се регистрирате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Как да отчитате   дейностите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Научете повече от  www.lionsclubs.org/service-reporting</vt:lpstr>
      <vt:lpstr>Благодаря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Jason</dc:creator>
  <cp:lastModifiedBy>Aneliya Kaneva</cp:lastModifiedBy>
  <cp:revision>22</cp:revision>
  <dcterms:created xsi:type="dcterms:W3CDTF">2020-04-21T07:12:08Z</dcterms:created>
  <dcterms:modified xsi:type="dcterms:W3CDTF">2020-04-21T14:02:17Z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2020-04-20T00:00:00Z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2020-04-21T00:00:00Z</vt:filetime>
  </property>
</Properties>
</file>