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19.jpg" ContentType="image/jp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857" r:id="rId6"/>
    <p:sldMasterId id="2147483831" r:id="rId7"/>
    <p:sldMasterId id="2147483861" r:id="rId8"/>
    <p:sldMasterId id="2147483889" r:id="rId9"/>
    <p:sldMasterId id="2147483887" r:id="rId10"/>
    <p:sldMasterId id="2147483891" r:id="rId11"/>
  </p:sldMasterIdLst>
  <p:notesMasterIdLst>
    <p:notesMasterId r:id="rId37"/>
  </p:notesMasterIdLst>
  <p:handoutMasterIdLst>
    <p:handoutMasterId r:id="rId38"/>
  </p:handoutMasterIdLst>
  <p:sldIdLst>
    <p:sldId id="1090" r:id="rId12"/>
    <p:sldId id="1061" r:id="rId13"/>
    <p:sldId id="1064" r:id="rId14"/>
    <p:sldId id="1082" r:id="rId15"/>
    <p:sldId id="1083" r:id="rId16"/>
    <p:sldId id="1062" r:id="rId17"/>
    <p:sldId id="1093" r:id="rId18"/>
    <p:sldId id="256" r:id="rId19"/>
    <p:sldId id="1065" r:id="rId20"/>
    <p:sldId id="1073" r:id="rId21"/>
    <p:sldId id="1091" r:id="rId22"/>
    <p:sldId id="1068" r:id="rId23"/>
    <p:sldId id="1074" r:id="rId24"/>
    <p:sldId id="1075" r:id="rId25"/>
    <p:sldId id="1077" r:id="rId26"/>
    <p:sldId id="1078" r:id="rId27"/>
    <p:sldId id="1081" r:id="rId28"/>
    <p:sldId id="1085" r:id="rId29"/>
    <p:sldId id="1066" r:id="rId30"/>
    <p:sldId id="1086" r:id="rId31"/>
    <p:sldId id="1087" r:id="rId32"/>
    <p:sldId id="1088" r:id="rId33"/>
    <p:sldId id="1089" r:id="rId34"/>
    <p:sldId id="1017" r:id="rId35"/>
    <p:sldId id="1220" r:id="rId36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3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1248" userDrawn="1">
          <p15:clr>
            <a:srgbClr val="A4A3A4"/>
          </p15:clr>
        </p15:guide>
        <p15:guide id="6" orient="horz" pos="864" userDrawn="1">
          <p15:clr>
            <a:srgbClr val="A4A3A4"/>
          </p15:clr>
        </p15:guide>
        <p15:guide id="7" orient="horz" pos="3696" userDrawn="1">
          <p15:clr>
            <a:srgbClr val="A4A3A4"/>
          </p15:clr>
        </p15:guide>
        <p15:guide id="8" pos="640" userDrawn="1">
          <p15:clr>
            <a:srgbClr val="A4A3A4"/>
          </p15:clr>
        </p15:guide>
        <p15:guide id="9" pos="7008" userDrawn="1">
          <p15:clr>
            <a:srgbClr val="A4A3A4"/>
          </p15:clr>
        </p15:guide>
        <p15:guide id="10" orient="horz" pos="1920" userDrawn="1">
          <p15:clr>
            <a:srgbClr val="A4A3A4"/>
          </p15:clr>
        </p15:guide>
        <p15:guide id="11" orient="horz" pos="1392" userDrawn="1">
          <p15:clr>
            <a:srgbClr val="A4A3A4"/>
          </p15:clr>
        </p15:guide>
        <p15:guide id="12" pos="3360" userDrawn="1">
          <p15:clr>
            <a:srgbClr val="A4A3A4"/>
          </p15:clr>
        </p15:guide>
        <p15:guide id="13" pos="4080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  <p15:guide id="15" orient="horz" pos="576" userDrawn="1">
          <p15:clr>
            <a:srgbClr val="A4A3A4"/>
          </p15:clr>
        </p15:guide>
        <p15:guide id="16" pos="624" userDrawn="1">
          <p15:clr>
            <a:srgbClr val="A4A3A4"/>
          </p15:clr>
        </p15:guide>
        <p15:guide id="17" pos="432" userDrawn="1">
          <p15:clr>
            <a:srgbClr val="A4A3A4"/>
          </p15:clr>
        </p15:guide>
        <p15:guide id="18" orient="horz" pos="2208" userDrawn="1">
          <p15:clr>
            <a:srgbClr val="A4A3A4"/>
          </p15:clr>
        </p15:guide>
        <p15:guide id="19" pos="4848" userDrawn="1">
          <p15:clr>
            <a:srgbClr val="A4A3A4"/>
          </p15:clr>
        </p15:guide>
        <p15:guide id="20" orient="horz" pos="25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1" name="Burns, Andrea" initials="BA [55]" lastIdx="1" clrIdx="70"/>
  <p:cmAuthor id="1" name="Tamara" initials="TO" lastIdx="2" clrIdx="0"/>
  <p:cmAuthor id="72" name="Burns, Andrea" initials="BA [56]" lastIdx="1" clrIdx="71"/>
  <p:cmAuthor id="2" name="Tamara Osheroff" initials="TO" lastIdx="2" clrIdx="1"/>
  <p:cmAuthor id="73" name="Burns, Andrea" initials="BA [57]" lastIdx="1" clrIdx="72"/>
  <p:cmAuthor id="3" name="Tamara Osheroff" initials="TO [2]" lastIdx="1" clrIdx="2"/>
  <p:cmAuthor id="74" name="Burns, Andrea" initials="BA [58]" lastIdx="1" clrIdx="73"/>
  <p:cmAuthor id="4" name="Tamara Osheroff" initials="TO [3]" lastIdx="1" clrIdx="3"/>
  <p:cmAuthor id="75" name="Burns, Andrea" initials="BA [59]" lastIdx="1" clrIdx="74"/>
  <p:cmAuthor id="5" name="Tamara Osheroff" initials="TO [4]" lastIdx="1" clrIdx="4"/>
  <p:cmAuthor id="76" name="Burns, Andrea" initials="BA [60]" lastIdx="1" clrIdx="75"/>
  <p:cmAuthor id="6" name="Tamara Osheroff" initials="TO [5]" lastIdx="1" clrIdx="5"/>
  <p:cmAuthor id="77" name="Burns, Andrea" initials="BA [61]" lastIdx="1" clrIdx="76"/>
  <p:cmAuthor id="7" name="Tamara Osheroff" initials="TO [6]" lastIdx="1" clrIdx="6"/>
  <p:cmAuthor id="78" name="Burns, Andrea" initials="BA [62]" lastIdx="1" clrIdx="77"/>
  <p:cmAuthor id="8" name="Tamara Osheroff" initials="TO [7]" lastIdx="1" clrIdx="7"/>
  <p:cmAuthor id="79" name="Burns, Andrea" initials="BA [63]" lastIdx="1" clrIdx="78"/>
  <p:cmAuthor id="9" name="Tamara Osheroff" initials="TO [8]" lastIdx="1" clrIdx="8"/>
  <p:cmAuthor id="80" name="Burns, Andrea" initials="BA [64]" lastIdx="1" clrIdx="79"/>
  <p:cmAuthor id="10" name="Tamara Osheroff" initials="TO [9]" lastIdx="1" clrIdx="9"/>
  <p:cmAuthor id="81" name="Burns, Andrea" initials="BA [65]" lastIdx="1" clrIdx="80"/>
  <p:cmAuthor id="11" name="Tamara Osheroff" initials="TO [10]" lastIdx="1" clrIdx="10"/>
  <p:cmAuthor id="12" name="Tamara Osheroff" initials="TO [11]" lastIdx="1" clrIdx="11"/>
  <p:cmAuthor id="13" name="Tamara Osheroff" initials="TO [12]" lastIdx="1" clrIdx="12"/>
  <p:cmAuthor id="14" name="Tamara Osheroff" initials="TO [13]" lastIdx="1" clrIdx="13"/>
  <p:cmAuthor id="15" name="Tamara Osheroff" initials="TO [14]" lastIdx="1" clrIdx="14"/>
  <p:cmAuthor id="16" name="Tamara Osheroff" initials="TO [14] [2]" lastIdx="1" clrIdx="15"/>
  <p:cmAuthor id="17" name="Burns, Andrea" initials="BA" lastIdx="1" clrIdx="16"/>
  <p:cmAuthor id="18" name="Burns, Andrea" initials="BA [2]" lastIdx="1" clrIdx="17"/>
  <p:cmAuthor id="19" name="Burns, Andrea" initials="BA [3]" lastIdx="1" clrIdx="18"/>
  <p:cmAuthor id="20" name="Burns, Andrea" initials="BA [4]" lastIdx="1" clrIdx="19"/>
  <p:cmAuthor id="21" name="Burns, Andrea" initials="BA [5]" lastIdx="1" clrIdx="20"/>
  <p:cmAuthor id="22" name="Burns, Andrea" initials="BA [6]" lastIdx="1" clrIdx="21"/>
  <p:cmAuthor id="23" name="Burns, Andrea" initials="BA [7]" lastIdx="1" clrIdx="22"/>
  <p:cmAuthor id="24" name="Burns, Andrea" initials="BA [8]" lastIdx="1" clrIdx="23"/>
  <p:cmAuthor id="25" name="Burns, Andrea" initials="BA [9]" lastIdx="1" clrIdx="24"/>
  <p:cmAuthor id="26" name="Burns, Andrea" initials="BA [10]" lastIdx="1" clrIdx="25"/>
  <p:cmAuthor id="27" name="Burns, Andrea" initials="BA [11]" lastIdx="1" clrIdx="26"/>
  <p:cmAuthor id="28" name="Burns, Andrea" initials="BA [12]" lastIdx="1" clrIdx="27"/>
  <p:cmAuthor id="29" name="Burns, Andrea" initials="BA [13]" lastIdx="1" clrIdx="28"/>
  <p:cmAuthor id="30" name="Burns, Andrea" initials="BA [14]" lastIdx="1" clrIdx="29"/>
  <p:cmAuthor id="31" name="Burns, Andrea" initials="BA [15]" lastIdx="1" clrIdx="30"/>
  <p:cmAuthor id="32" name="Burns, Andrea" initials="BA [16]" lastIdx="1" clrIdx="31"/>
  <p:cmAuthor id="33" name="Burns, Andrea" initials="BA [17]" lastIdx="1" clrIdx="32"/>
  <p:cmAuthor id="34" name="Burns, Andrea" initials="BA [18]" lastIdx="1" clrIdx="33"/>
  <p:cmAuthor id="35" name="Burns, Andrea" initials="BA [19]" lastIdx="1" clrIdx="34"/>
  <p:cmAuthor id="36" name="Burns, Andrea" initials="BA [20]" lastIdx="1" clrIdx="35"/>
  <p:cmAuthor id="37" name="Burns, Andrea" initials="BA [21]" lastIdx="1" clrIdx="36"/>
  <p:cmAuthor id="38" name="Burns, Andrea" initials="BA [22]" lastIdx="1" clrIdx="37"/>
  <p:cmAuthor id="39" name="Burns, Andrea" initials="BA [23]" lastIdx="1" clrIdx="38"/>
  <p:cmAuthor id="40" name="Burns, Andrea" initials="BA [24]" lastIdx="1" clrIdx="39"/>
  <p:cmAuthor id="41" name="Burns, Andrea" initials="BA [25]" lastIdx="1" clrIdx="40"/>
  <p:cmAuthor id="42" name="Burns, Andrea" initials="BA [26]" lastIdx="1" clrIdx="41"/>
  <p:cmAuthor id="43" name="Burns, Andrea" initials="BA [27]" lastIdx="1" clrIdx="42"/>
  <p:cmAuthor id="44" name="Burns, Andrea" initials="BA [28]" lastIdx="1" clrIdx="43"/>
  <p:cmAuthor id="45" name="Burns, Andrea" initials="BA [29]" lastIdx="1" clrIdx="44"/>
  <p:cmAuthor id="46" name="Burns, Andrea" initials="BA [30]" lastIdx="1" clrIdx="45"/>
  <p:cmAuthor id="47" name="Burns, Andrea" initials="BA [31]" lastIdx="1" clrIdx="46"/>
  <p:cmAuthor id="48" name="Burns, Andrea" initials="BA [32]" lastIdx="1" clrIdx="47"/>
  <p:cmAuthor id="49" name="Burns, Andrea" initials="BA [33]" lastIdx="1" clrIdx="48"/>
  <p:cmAuthor id="50" name="Burns, Andrea" initials="BA [34]" lastIdx="1" clrIdx="49"/>
  <p:cmAuthor id="51" name="Burns, Andrea" initials="BA [35]" lastIdx="0" clrIdx="50"/>
  <p:cmAuthor id="52" name="Burns, Andrea" initials="BA [36]" lastIdx="1" clrIdx="51"/>
  <p:cmAuthor id="53" name="Burns, Andrea" initials="BA [37]" lastIdx="1" clrIdx="52"/>
  <p:cmAuthor id="54" name="Burns, Andrea" initials="BA [38]" lastIdx="1" clrIdx="53"/>
  <p:cmAuthor id="55" name="Burns, Andrea" initials="BA [39]" lastIdx="1" clrIdx="54"/>
  <p:cmAuthor id="56" name="Burns, Andrea" initials="BA [40]" lastIdx="1" clrIdx="55"/>
  <p:cmAuthor id="57" name="Burns, Andrea" initials="BA [41]" lastIdx="1" clrIdx="56"/>
  <p:cmAuthor id="58" name="Burns, Andrea" initials="BA [42]" lastIdx="1" clrIdx="57"/>
  <p:cmAuthor id="59" name="Burns, Andrea" initials="BA [43]" lastIdx="1" clrIdx="58"/>
  <p:cmAuthor id="60" name="Burns, Andrea" initials="BA [44]" lastIdx="1" clrIdx="59"/>
  <p:cmAuthor id="61" name="Burns, Andrea" initials="BA [45]" lastIdx="1" clrIdx="60"/>
  <p:cmAuthor id="62" name="Burns, Andrea" initials="BA [46]" lastIdx="1" clrIdx="61"/>
  <p:cmAuthor id="63" name="Burns, Andrea" initials="BA [47]" lastIdx="1" clrIdx="62"/>
  <p:cmAuthor id="64" name="Burns, Andrea" initials="BA [48]" lastIdx="1" clrIdx="63"/>
  <p:cmAuthor id="65" name="Burns, Andrea" initials="BA [49]" lastIdx="1" clrIdx="64"/>
  <p:cmAuthor id="66" name="Burns, Andrea" initials="BA [50]" lastIdx="1" clrIdx="65"/>
  <p:cmAuthor id="67" name="Burns, Andrea" initials="BA [51]" lastIdx="1" clrIdx="66"/>
  <p:cmAuthor id="68" name="Burns, Andrea" initials="BA [52]" lastIdx="1" clrIdx="67"/>
  <p:cmAuthor id="69" name="Burns, Andrea" initials="BA [53]" lastIdx="1" clrIdx="68"/>
  <p:cmAuthor id="70" name="Burns, Andrea" initials="BA [54]" lastIdx="1" clrIdx="6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  <a:srgbClr val="732E81"/>
    <a:srgbClr val="457DC8"/>
    <a:srgbClr val="0047C8"/>
    <a:srgbClr val="374CD6"/>
    <a:srgbClr val="10233F"/>
    <a:srgbClr val="004BF5"/>
    <a:srgbClr val="0A5496"/>
    <a:srgbClr val="082E87"/>
    <a:srgbClr val="F0C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6437" autoAdjust="0"/>
  </p:normalViewPr>
  <p:slideViewPr>
    <p:cSldViewPr showGuides="1">
      <p:cViewPr varScale="1">
        <p:scale>
          <a:sx n="100" d="100"/>
          <a:sy n="100" d="100"/>
        </p:scale>
        <p:origin x="192" y="90"/>
      </p:cViewPr>
      <p:guideLst>
        <p:guide orient="horz" pos="1536"/>
        <p:guide pos="3840"/>
        <p:guide orient="horz" pos="1248"/>
        <p:guide orient="horz" pos="864"/>
        <p:guide orient="horz" pos="3696"/>
        <p:guide pos="640"/>
        <p:guide pos="7008"/>
        <p:guide orient="horz" pos="1920"/>
        <p:guide orient="horz" pos="1392"/>
        <p:guide pos="3360"/>
        <p:guide pos="4080"/>
        <p:guide orient="horz" pos="192"/>
        <p:guide orient="horz" pos="576"/>
        <p:guide pos="624"/>
        <p:guide pos="432"/>
        <p:guide orient="horz" pos="2208"/>
        <p:guide pos="4848"/>
        <p:guide orient="horz" pos="25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788"/>
    </p:cViewPr>
  </p:sorterViewPr>
  <p:notesViewPr>
    <p:cSldViewPr showGuides="1">
      <p:cViewPr varScale="1">
        <p:scale>
          <a:sx n="91" d="100"/>
          <a:sy n="91" d="100"/>
        </p:scale>
        <p:origin x="247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3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Master" Target="slideMasters/slideMaster6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5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4"/>
            <a:ext cx="2946275" cy="497187"/>
          </a:xfrm>
          <a:prstGeom prst="rect">
            <a:avLst/>
          </a:prstGeom>
        </p:spPr>
        <p:txBody>
          <a:bodyPr vert="horz" lIns="91840" tIns="45920" rIns="91840" bIns="459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9427748"/>
            <a:ext cx="2946275" cy="497187"/>
          </a:xfrm>
          <a:prstGeom prst="rect">
            <a:avLst/>
          </a:prstGeom>
        </p:spPr>
        <p:txBody>
          <a:bodyPr vert="horz" lIns="91840" tIns="45920" rIns="91840" bIns="459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862" y="9427748"/>
            <a:ext cx="2946275" cy="497187"/>
          </a:xfrm>
          <a:prstGeom prst="rect">
            <a:avLst/>
          </a:prstGeom>
        </p:spPr>
        <p:txBody>
          <a:bodyPr vert="horz" wrap="square" lIns="91840" tIns="45920" rIns="91840" bIns="4592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4"/>
            <a:ext cx="2946275" cy="497187"/>
          </a:xfrm>
          <a:prstGeom prst="rect">
            <a:avLst/>
          </a:prstGeom>
        </p:spPr>
        <p:txBody>
          <a:bodyPr vert="horz" lIns="92852" tIns="46425" rIns="92852" bIns="4642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862" y="4"/>
            <a:ext cx="2946275" cy="497187"/>
          </a:xfrm>
          <a:prstGeom prst="rect">
            <a:avLst/>
          </a:prstGeom>
        </p:spPr>
        <p:txBody>
          <a:bodyPr vert="horz" wrap="square" lIns="92852" tIns="46425" rIns="92852" bIns="46425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DA1377C3-FA04-4196-A641-E871B28A80A8}" type="datetimeFigureOut">
              <a:rPr lang="en-US"/>
              <a:pPr>
                <a:defRPr/>
              </a:pPr>
              <a:t>10/2/2023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15113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52" tIns="46425" rIns="92852" bIns="46425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383" y="4715581"/>
            <a:ext cx="5436909" cy="4466133"/>
          </a:xfrm>
          <a:prstGeom prst="rect">
            <a:avLst/>
          </a:prstGeom>
        </p:spPr>
        <p:txBody>
          <a:bodyPr vert="horz" lIns="92852" tIns="46425" rIns="92852" bIns="46425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427748"/>
            <a:ext cx="2946275" cy="497187"/>
          </a:xfrm>
          <a:prstGeom prst="rect">
            <a:avLst/>
          </a:prstGeom>
        </p:spPr>
        <p:txBody>
          <a:bodyPr vert="horz" lIns="92852" tIns="46425" rIns="92852" bIns="4642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862" y="9427748"/>
            <a:ext cx="2946275" cy="497187"/>
          </a:xfrm>
          <a:prstGeom prst="rect">
            <a:avLst/>
          </a:prstGeom>
        </p:spPr>
        <p:txBody>
          <a:bodyPr vert="horz" wrap="square" lIns="92852" tIns="46425" rIns="92852" bIns="46425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627F33C-24D4-41C1-BFA2-68160C39F8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834D-8B5C-4E6B-A3BC-D72999FAF05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599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869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087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355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777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834D-8B5C-4E6B-A3BC-D72999FAF05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205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1412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2774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2815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4045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834D-8B5C-4E6B-A3BC-D72999FAF05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913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062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834D-8B5C-4E6B-A3BC-D72999FAF05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237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834D-8B5C-4E6B-A3BC-D72999FAF05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675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141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881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834D-8B5C-4E6B-A3BC-D72999FAF05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930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703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739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19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184663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02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316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406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280878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225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9750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900005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04811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480404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51036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1114108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1688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654796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0759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140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792491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064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3196589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1675386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37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36495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01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67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F16A505C-0D08-8E47-8830-B555CF827AD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-1998308" y="-685800"/>
            <a:ext cx="15333308" cy="9757400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368" tIns="24684" rIns="49368" bIns="24684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739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5" name="Picture 2" descr="http://www.lionsclubs.org/cs-assets/_files/images/logos/lionlogo_2c.jpg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521" y="5701738"/>
            <a:ext cx="886508" cy="83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5815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54407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0338D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54323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0338D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8227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0338D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67121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4947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2DF117E6-43E8-154D-8E0B-E4E4B3089F5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681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4105772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8060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10252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4611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55281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82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80" r:id="rId12"/>
    <p:sldLayoutId id="2147483875" r:id="rId13"/>
    <p:sldLayoutId id="2147483878" r:id="rId14"/>
    <p:sldLayoutId id="2147483879" r:id="rId15"/>
    <p:sldLayoutId id="2147483876" r:id="rId16"/>
    <p:sldLayoutId id="2147483886" r:id="rId17"/>
    <p:sldLayoutId id="2147483890" r:id="rId18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0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3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6" r:id="rId2"/>
    <p:sldLayoutId id="2147483844" r:id="rId3"/>
    <p:sldLayoutId id="2147483845" r:id="rId4"/>
    <p:sldLayoutId id="2147483846" r:id="rId5"/>
    <p:sldLayoutId id="2147483867" r:id="rId6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45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63" r:id="rId2"/>
    <p:sldLayoutId id="2147483865" r:id="rId3"/>
    <p:sldLayoutId id="2147483866" r:id="rId4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6872" y="99679"/>
            <a:ext cx="4629784" cy="9188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00338D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629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onsclubs.org/en/resources-for-members/resource-center/zone-region-chairpersons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jpeg"/><Relationship Id="rId2" Type="http://schemas.openxmlformats.org/officeDocument/2006/relationships/image" Target="../media/image19.jp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id="{EE3AF1F3-18D9-3440-8175-06C7FDC28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64EEA7D3-3EFE-CE4D-AE89-2B7DA6B416D9}"/>
              </a:ext>
            </a:extLst>
          </p:cNvPr>
          <p:cNvSpPr/>
          <p:nvPr/>
        </p:nvSpPr>
        <p:spPr>
          <a:xfrm>
            <a:off x="5506829" y="335624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9" name="Emblem - White" descr="lionlogo_white.eps">
            <a:extLst>
              <a:ext uri="{FF2B5EF4-FFF2-40B4-BE49-F238E27FC236}">
                <a16:creationId xmlns:a16="http://schemas.microsoft.com/office/drawing/2014/main" id="{1EADB74F-C5D5-A94A-9986-74C53C0606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780472" y="41148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bg-BG" sz="6000" kern="0" dirty="0">
                <a:solidFill>
                  <a:srgbClr val="EBB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Роля</a:t>
            </a:r>
            <a:r>
              <a:rPr lang="en-US" sz="6000" kern="0" dirty="0">
                <a:solidFill>
                  <a:srgbClr val="EBB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bg-BG" sz="6000" kern="0" dirty="0">
                <a:solidFill>
                  <a:srgbClr val="EBB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Отговорности на Председателите на Зони</a:t>
            </a:r>
            <a:endParaRPr lang="en-US" sz="6000" kern="0" dirty="0">
              <a:solidFill>
                <a:srgbClr val="EBB7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0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533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308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2438400"/>
            <a:ext cx="4636067" cy="26572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600" dirty="0">
                <a:solidFill>
                  <a:schemeClr val="bg1"/>
                </a:solidFill>
              </a:rPr>
              <a:t>Можете ли да изброите всички отговорности?</a:t>
            </a:r>
            <a:endParaRPr lang="en-US" sz="3600" dirty="0">
              <a:solidFill>
                <a:schemeClr val="bg1"/>
              </a:solidFill>
            </a:endParaRPr>
          </a:p>
          <a:p>
            <a:pPr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93720" y="160020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49757" y="827027"/>
            <a:ext cx="8794903" cy="54457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chemeClr val="bg1"/>
                </a:solidFill>
              </a:rPr>
              <a:t>Отговорности на ЗП</a:t>
            </a:r>
            <a:endParaRPr lang="en-US" sz="4000" kern="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0E952B-BED4-45E5-8D97-052108DAE6F6}"/>
              </a:ext>
            </a:extLst>
          </p:cNvPr>
          <p:cNvSpPr txBox="1"/>
          <p:nvPr/>
        </p:nvSpPr>
        <p:spPr>
          <a:xfrm>
            <a:off x="2895600" y="5909909"/>
            <a:ext cx="8915400" cy="338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*</a:t>
            </a:r>
            <a:r>
              <a:rPr lang="bg-BG" sz="1400" i="1" dirty="0">
                <a:solidFill>
                  <a:schemeClr val="bg1"/>
                </a:solidFill>
              </a:rPr>
              <a:t>Както са посочени в Устав и Правила за Дистрикт от </a:t>
            </a:r>
            <a:r>
              <a:rPr lang="en-US" sz="1400" i="1" dirty="0">
                <a:solidFill>
                  <a:schemeClr val="bg1"/>
                </a:solidFill>
              </a:rPr>
              <a:t>LCI</a:t>
            </a:r>
            <a:endParaRPr lang="en-US" sz="3600" i="1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E0B3B3-0255-4CE6-B645-8CD36586D4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2" r="15084"/>
          <a:stretch/>
        </p:blipFill>
        <p:spPr>
          <a:xfrm>
            <a:off x="8153400" y="2209800"/>
            <a:ext cx="2971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12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943600" y="76200"/>
            <a:ext cx="5638800" cy="1135464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18000"/>
              </a:lnSpc>
            </a:pPr>
            <a:r>
              <a:rPr lang="bg-BG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Упражнение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5562600" y="1447800"/>
            <a:ext cx="6324600" cy="548640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bg-BG" sz="4200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Опишете всички отговорности на Зоналния председател, за които се сещате</a:t>
            </a:r>
            <a:r>
              <a:rPr lang="en-US" sz="4200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– 3 </a:t>
            </a:r>
            <a:r>
              <a:rPr lang="bg-BG" sz="4200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мин.</a:t>
            </a:r>
            <a:endParaRPr lang="en-US" sz="4200" kern="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4200" kern="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bg-BG" sz="4200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Сравнете записаното с групата и оформете общ списък </a:t>
            </a:r>
            <a:r>
              <a:rPr lang="en-US" sz="4200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 </a:t>
            </a:r>
            <a:r>
              <a:rPr lang="bg-BG" sz="4200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3</a:t>
            </a:r>
            <a:r>
              <a:rPr lang="en-US" sz="4200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bg-BG" sz="4200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мин.</a:t>
            </a:r>
            <a:endParaRPr lang="en-US" sz="4200" kern="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4200" kern="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bg-BG" sz="4200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Докато инструктора Ви изброи всички отговорности, отбележете колко от тях са във Вашия списък</a:t>
            </a:r>
            <a:r>
              <a:rPr lang="en-US" sz="4200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981200"/>
            <a:ext cx="4114800" cy="2743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400" y="4940807"/>
            <a:ext cx="38026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000" b="1" i="1" kern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На стр.</a:t>
            </a:r>
            <a:r>
              <a:rPr lang="en-US" sz="2000" b="1" i="1" kern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2-3 </a:t>
            </a:r>
            <a:r>
              <a:rPr lang="bg-BG" sz="2000" b="1" i="1" kern="0" dirty="0">
                <a:latin typeface="Arial" charset="0"/>
                <a:ea typeface="Arial" charset="0"/>
                <a:cs typeface="Arial" charset="0"/>
              </a:rPr>
              <a:t>от Помагалото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2745978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7883" y="0"/>
            <a:ext cx="12192000" cy="693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27265" y="1436640"/>
            <a:ext cx="6973735" cy="499410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bg-BG" sz="2400" b="1" dirty="0"/>
              <a:t>Съгласно формулировката в Стандартния Устав за Дистрикт</a:t>
            </a:r>
            <a:r>
              <a:rPr lang="en-US" sz="2400" b="1" dirty="0"/>
              <a:t>: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bg-BG" sz="2400" b="1" i="1" dirty="0"/>
              <a:t>Раздел</a:t>
            </a:r>
            <a:r>
              <a:rPr lang="en-US" sz="2400" b="1" i="1" dirty="0"/>
              <a:t> 1</a:t>
            </a:r>
            <a:r>
              <a:rPr lang="bg-BG" sz="2400" b="1" i="1" dirty="0"/>
              <a:t>3</a:t>
            </a:r>
            <a:r>
              <a:rPr lang="en-US" sz="2400" b="1" i="1" dirty="0"/>
              <a:t>. </a:t>
            </a:r>
            <a:r>
              <a:rPr lang="bg-BG" sz="2400" b="1" i="1" dirty="0"/>
              <a:t>ПРЕДСЕДАТЕЛ НА ЗОНА</a:t>
            </a:r>
            <a:r>
              <a:rPr lang="en-US" sz="2400" b="1" i="1" dirty="0"/>
              <a:t>.</a:t>
            </a:r>
            <a:r>
              <a:rPr lang="en-US" sz="2400" dirty="0"/>
              <a:t> </a:t>
            </a:r>
            <a:endParaRPr lang="bg-BG" sz="2400" dirty="0"/>
          </a:p>
          <a:p>
            <a:r>
              <a:rPr lang="ru-RU" sz="2800" dirty="0"/>
              <a:t>Председателят на зоната, подчинен на надзора и ръководството на Дистрикт управителя (ДУ) и/или председателя на региона (РП), е главният административен служител в своята зона. Председателят на Зона е член на Екипа за действие </a:t>
            </a:r>
            <a:r>
              <a:rPr lang="en-US" sz="2800" dirty="0"/>
              <a:t>(GAT)</a:t>
            </a:r>
          </a:p>
          <a:p>
            <a:pPr marL="463550">
              <a:spcBef>
                <a:spcPts val="0"/>
              </a:spcBef>
            </a:pPr>
            <a:endParaRPr lang="en-US" sz="600" kern="0" dirty="0">
              <a:solidFill>
                <a:srgbClr val="55565A"/>
              </a:solidFill>
            </a:endParaRPr>
          </a:p>
          <a:p>
            <a:pPr marL="463550">
              <a:spcBef>
                <a:spcPts val="0"/>
              </a:spcBef>
            </a:pPr>
            <a:endParaRPr lang="en-US" sz="400" kern="0" dirty="0">
              <a:solidFill>
                <a:srgbClr val="55565A"/>
              </a:solidFill>
            </a:endParaRPr>
          </a:p>
          <a:p>
            <a:endParaRPr lang="en-US" sz="1800" kern="0" dirty="0">
              <a:solidFill>
                <a:srgbClr val="55565A"/>
              </a:solidFill>
            </a:endParaRP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108177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27265" y="304800"/>
            <a:ext cx="10504067" cy="65575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Роля на Зоналния председател</a:t>
            </a:r>
            <a:endParaRPr lang="en-US" sz="4000" kern="0" dirty="0">
              <a:solidFill>
                <a:srgbClr val="00338D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E5C6D4-BD41-4CBF-9C85-944683160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225532" cy="237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8304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2729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841054" y="1293282"/>
            <a:ext cx="10509891" cy="51816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63550">
              <a:spcBef>
                <a:spcPts val="0"/>
              </a:spcBef>
            </a:pPr>
            <a:endParaRPr lang="en-US" sz="600" kern="0" dirty="0">
              <a:solidFill>
                <a:srgbClr val="55565A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bg-BG" sz="3200" dirty="0"/>
              <a:t>Работи за изпълнение </a:t>
            </a:r>
            <a:r>
              <a:rPr lang="bg-BG" sz="3200" b="1" dirty="0"/>
              <a:t>целите</a:t>
            </a:r>
            <a:r>
              <a:rPr lang="bg-BG" sz="3200" dirty="0"/>
              <a:t> на </a:t>
            </a:r>
            <a:r>
              <a:rPr lang="en-US" sz="3200" b="1" dirty="0"/>
              <a:t>LCI</a:t>
            </a:r>
            <a:r>
              <a:rPr lang="en-US" sz="3200" dirty="0"/>
              <a:t> </a:t>
            </a:r>
            <a:r>
              <a:rPr lang="bg-BG" sz="3200" dirty="0"/>
              <a:t>и </a:t>
            </a:r>
            <a:r>
              <a:rPr lang="bg-BG" sz="3200" b="1" dirty="0"/>
              <a:t>ръст на членството в Зоната</a:t>
            </a:r>
            <a:r>
              <a:rPr lang="en-US" sz="3200" b="1" dirty="0"/>
              <a:t>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bg-BG" sz="3200" dirty="0"/>
              <a:t>Служи като </a:t>
            </a:r>
            <a:r>
              <a:rPr lang="bg-BG" sz="3200" b="1" dirty="0"/>
              <a:t>председател на Консултативния комитет </a:t>
            </a:r>
            <a:r>
              <a:rPr lang="bg-BG" sz="3200" dirty="0"/>
              <a:t>на ДУ в своята Зона и като такъв </a:t>
            </a:r>
            <a:r>
              <a:rPr lang="bg-BG" sz="3200" b="1" dirty="0"/>
              <a:t>свиква регулярни срещи </a:t>
            </a:r>
            <a:r>
              <a:rPr lang="bg-BG" sz="3200" dirty="0"/>
              <a:t>на този комитет </a:t>
            </a:r>
            <a:r>
              <a:rPr lang="en-US" sz="3200" dirty="0"/>
              <a:t>(</a:t>
            </a:r>
            <a:r>
              <a:rPr lang="bg-BG" sz="3200" dirty="0"/>
              <a:t>ДУ, клубни президенти, ЗП,РП</a:t>
            </a:r>
            <a:r>
              <a:rPr lang="en-US" sz="3200" dirty="0"/>
              <a:t>, GAT </a:t>
            </a:r>
            <a:r>
              <a:rPr lang="bg-BG" sz="3200" dirty="0"/>
              <a:t>координатори</a:t>
            </a:r>
            <a:r>
              <a:rPr lang="en-US" sz="3200" dirty="0"/>
              <a:t>)</a:t>
            </a:r>
            <a:r>
              <a:rPr lang="bg-BG" sz="3200" dirty="0"/>
              <a:t>. Изготвя и изпраща протокол.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bg-BG" sz="3200" b="1" kern="0" dirty="0"/>
              <a:t>Комуникира</a:t>
            </a:r>
            <a:r>
              <a:rPr lang="bg-BG" sz="3200" kern="0" dirty="0"/>
              <a:t> редовно с клубовете, подкрепя новите.</a:t>
            </a:r>
            <a:endParaRPr lang="en-US" sz="1800" kern="0" dirty="0"/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106680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27265" y="304800"/>
            <a:ext cx="10509891" cy="65575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Отговорности на Зоналния Председател</a:t>
            </a:r>
            <a:endParaRPr lang="en-US" sz="4000" kern="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137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2729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609600" y="1371600"/>
            <a:ext cx="11353800" cy="46482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63550">
              <a:spcBef>
                <a:spcPts val="0"/>
              </a:spcBef>
            </a:pPr>
            <a:endParaRPr lang="en-US" sz="600" kern="0" dirty="0">
              <a:solidFill>
                <a:srgbClr val="55565A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bg-BG" sz="3200" b="1" dirty="0"/>
              <a:t>Работи активно за успеха на Плана за действие на Дистрикта </a:t>
            </a:r>
            <a:r>
              <a:rPr lang="en-US" sz="3200" dirty="0"/>
              <a:t>(</a:t>
            </a:r>
            <a:r>
              <a:rPr lang="bg-BG" sz="3200" dirty="0"/>
              <a:t>за ръст на членство, отчитане на дейности, обучения</a:t>
            </a:r>
            <a:r>
              <a:rPr lang="en-US" sz="3200" dirty="0"/>
              <a:t>) </a:t>
            </a:r>
            <a:r>
              <a:rPr lang="bg-BG" sz="3200" dirty="0"/>
              <a:t>и насърчава участието на клубовете.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Подкрепя </a:t>
            </a:r>
            <a:r>
              <a:rPr lang="ru-RU" sz="3200" b="1" dirty="0"/>
              <a:t>добрия статус на клубовете</a:t>
            </a:r>
            <a:r>
              <a:rPr lang="ru-RU" sz="3200" dirty="0"/>
              <a:t>, като </a:t>
            </a:r>
            <a:r>
              <a:rPr lang="ru-RU" sz="3200" b="1" dirty="0"/>
              <a:t>идентифицира</a:t>
            </a:r>
            <a:r>
              <a:rPr lang="ru-RU" sz="3200" dirty="0"/>
              <a:t> силните и слабите страни и </a:t>
            </a:r>
            <a:r>
              <a:rPr lang="ru-RU" sz="3200" b="1" dirty="0"/>
              <a:t>насърчава</a:t>
            </a:r>
            <a:r>
              <a:rPr lang="ru-RU" sz="3200" dirty="0"/>
              <a:t> растежа, отличните лидерски постижения и значимите дейности.</a:t>
            </a:r>
            <a:endParaRPr lang="en-US" sz="3200" dirty="0"/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106680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27265" y="304800"/>
            <a:ext cx="10631335" cy="65575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Отговорности на Зоналния Председател</a:t>
            </a:r>
            <a:endParaRPr lang="en-US" sz="4000" kern="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342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2729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838201" y="1371600"/>
            <a:ext cx="11049000" cy="500182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bg-BG" sz="3200" dirty="0"/>
              <a:t>Координирано с дистрикт Координаторите по Членство и Нови клубове има активна роля за </a:t>
            </a:r>
            <a:r>
              <a:rPr lang="bg-BG" sz="3200" b="1" dirty="0"/>
              <a:t>организиране на нови клубове </a:t>
            </a:r>
            <a:r>
              <a:rPr lang="bg-BG" sz="3200" dirty="0"/>
              <a:t>и привличане на </a:t>
            </a:r>
            <a:r>
              <a:rPr lang="bg-BG" sz="3200" b="1" dirty="0"/>
              <a:t>нови членове</a:t>
            </a:r>
            <a:r>
              <a:rPr lang="en-US" sz="3200" dirty="0"/>
              <a:t>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bg-BG" sz="3200" dirty="0"/>
              <a:t>Координирано с дистрикт Координатора по Лидерство има активна роля </a:t>
            </a:r>
            <a:r>
              <a:rPr lang="bg-BG" sz="3200" b="1" dirty="0"/>
              <a:t>да информира </a:t>
            </a:r>
            <a:r>
              <a:rPr lang="bg-BG" sz="3200" dirty="0"/>
              <a:t>членовете в зоната за възможности за </a:t>
            </a:r>
            <a:r>
              <a:rPr lang="bg-BG" sz="3200" b="1" dirty="0"/>
              <a:t>обучения</a:t>
            </a:r>
            <a:r>
              <a:rPr lang="bg-BG" sz="3200" dirty="0"/>
              <a:t> и развитие на лидерите на ниво Дистрикт или международно.</a:t>
            </a:r>
            <a:r>
              <a:rPr lang="en-US" sz="3200" dirty="0"/>
              <a:t> 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106680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27265" y="304800"/>
            <a:ext cx="10631335" cy="65575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Отговорности на Зоналния Председател</a:t>
            </a:r>
            <a:endParaRPr lang="en-US" sz="4000" kern="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64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2729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15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609601" y="1371600"/>
            <a:ext cx="11277600" cy="500182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bg-BG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Съвместно с дистрикт Координатора по Дейностите има активна роля в промотиране на глобалните инициативи и дейности, като информира клубовете в своята зона за възможностите за дейности.</a:t>
            </a:r>
            <a:endParaRPr lang="en-US" sz="18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bg-BG" sz="3200" dirty="0"/>
              <a:t>Представлява всеки клуб от своята зона при проблеми</a:t>
            </a:r>
            <a:r>
              <a:rPr lang="en-US" sz="3200" dirty="0"/>
              <a:t>. </a:t>
            </a:r>
            <a:endParaRPr lang="bg-BG" sz="32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3200" dirty="0"/>
              <a:t>Да посети всеки клуб в своята зона веднъж или повече по време на мандата си, като докладва констатациите си на ДУ и РП, особено по отношение на слабостите, които може да са открити.</a:t>
            </a:r>
            <a:endParaRPr lang="en-US" sz="3200" dirty="0"/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106680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27265" y="304800"/>
            <a:ext cx="10631335" cy="65575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Отговорности на Зоналния Председател</a:t>
            </a:r>
            <a:endParaRPr lang="en-US" sz="4000" kern="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223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461792" y="1579609"/>
            <a:ext cx="11430000" cy="33639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bg-B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rPr>
              <a:t>Полага усилия всеки клуб в зоната да приеме и работи с клубен Устав и правила, съгласно препоръките на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rPr>
              <a:t>LCI. </a:t>
            </a:r>
          </a:p>
          <a:p>
            <a:pPr lvl="0"/>
            <a:endParaRPr lang="en-US" sz="16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bg-BG" sz="3200" dirty="0"/>
              <a:t>Изпълнява и други задачи и дейности, възложени или изисквани от ръководството на Дистрикта и директивите на Международния Борд на Директорите на </a:t>
            </a:r>
            <a:r>
              <a:rPr lang="en-US" sz="3200" dirty="0"/>
              <a:t>LCI.  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108177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27265" y="334850"/>
            <a:ext cx="10509891" cy="65575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Отговорности на Зоналния Председател</a:t>
            </a:r>
            <a:endParaRPr lang="en-US" sz="4000" kern="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199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308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743201" y="2209800"/>
            <a:ext cx="4800600" cy="26572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600" dirty="0">
                <a:solidFill>
                  <a:schemeClr val="bg1"/>
                </a:solidFill>
              </a:rPr>
              <a:t>Колко от отговорностите посочихте правилно в своите записки?</a:t>
            </a:r>
            <a:endParaRPr lang="en-US" sz="3600" dirty="0">
              <a:solidFill>
                <a:schemeClr val="bg1"/>
              </a:solidFill>
            </a:endParaRPr>
          </a:p>
          <a:p>
            <a:pPr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17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93720" y="160020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49757" y="827027"/>
            <a:ext cx="8794903" cy="54457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chemeClr val="bg1"/>
                </a:solidFill>
              </a:rPr>
              <a:t>Отговорности на ЗП</a:t>
            </a:r>
            <a:endParaRPr lang="en-US" sz="4000" kern="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30DAEB-A877-48F0-986D-8BAAE4D668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2" r="15084"/>
          <a:stretch/>
        </p:blipFill>
        <p:spPr>
          <a:xfrm>
            <a:off x="8153400" y="2209800"/>
            <a:ext cx="2971800" cy="2743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0E952B-BED4-45E5-8D97-052108DAE6F6}"/>
              </a:ext>
            </a:extLst>
          </p:cNvPr>
          <p:cNvSpPr txBox="1"/>
          <p:nvPr/>
        </p:nvSpPr>
        <p:spPr>
          <a:xfrm>
            <a:off x="2895600" y="5909909"/>
            <a:ext cx="8915400" cy="338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*</a:t>
            </a:r>
            <a:r>
              <a:rPr lang="en-US" sz="1400" i="1" dirty="0">
                <a:solidFill>
                  <a:schemeClr val="bg1"/>
                </a:solidFill>
              </a:rPr>
              <a:t>As outlined in the Standard Form District Constitution and By Laws</a:t>
            </a:r>
            <a:endParaRPr lang="en-US" sz="3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560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" t="8212" r="474" b="82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2032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1448975" y="2819400"/>
            <a:ext cx="9664503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bg-BG" sz="4800" kern="0" dirty="0"/>
              <a:t>Намиране и ползване на Ресурси за ЗП</a:t>
            </a:r>
            <a:endParaRPr lang="en-US" sz="4800" kern="0" dirty="0"/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FB4D99EA-85AC-2A49-AB05-6DBA783E0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18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4132B06-5C36-C044-AC2D-1C222AC7C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304C1A-EC23-2843-9F16-B1E11DC6D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87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308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773339" y="2324567"/>
            <a:ext cx="9418661" cy="178580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indent="-228600" fontAlgn="auto">
              <a:lnSpc>
                <a:spcPct val="108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bg-BG" sz="3200" dirty="0">
                <a:solidFill>
                  <a:schemeClr val="bg1"/>
                </a:solidFill>
              </a:rPr>
              <a:t>Да разберем ролята на Зоналния председател</a:t>
            </a:r>
            <a:endParaRPr lang="en-US" sz="3200" dirty="0">
              <a:solidFill>
                <a:schemeClr val="bg1"/>
              </a:solidFill>
            </a:endParaRPr>
          </a:p>
          <a:p>
            <a:pPr indent="-228600" fontAlgn="auto">
              <a:lnSpc>
                <a:spcPct val="108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bg-BG" sz="3200" dirty="0">
                <a:solidFill>
                  <a:schemeClr val="bg1"/>
                </a:solidFill>
              </a:rPr>
              <a:t>Да научим какви са отговорностите</a:t>
            </a:r>
            <a:endParaRPr lang="en-US" sz="3200" dirty="0">
              <a:solidFill>
                <a:schemeClr val="bg1"/>
              </a:solidFill>
            </a:endParaRPr>
          </a:p>
          <a:p>
            <a:pPr lvl="0" indent="-228600"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bg-BG" sz="3200" dirty="0">
                <a:solidFill>
                  <a:schemeClr val="bg1"/>
                </a:solidFill>
              </a:rPr>
              <a:t>Къде и какви налични ресурси в помощ на ЗП?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81101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598895" y="914400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5400" kern="0" dirty="0">
                <a:solidFill>
                  <a:schemeClr val="bg1"/>
                </a:solidFill>
              </a:rPr>
              <a:t>Цели на сесията</a:t>
            </a:r>
            <a:endParaRPr lang="en-US" sz="5400" kern="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1DDC9F-658D-49B8-E7BD-3E53EB0FE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084" y="403350"/>
            <a:ext cx="1474716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55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-152400"/>
            <a:ext cx="121920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19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91440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27265" y="152400"/>
            <a:ext cx="10631335" cy="65575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Център за Зонални и Регионални Председатели</a:t>
            </a:r>
            <a:endParaRPr lang="en-US" sz="4000" kern="0" dirty="0">
              <a:solidFill>
                <a:srgbClr val="00338D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A96BB0-1C48-4E0F-9DCF-97AF3FB4AD54}"/>
              </a:ext>
            </a:extLst>
          </p:cNvPr>
          <p:cNvSpPr/>
          <p:nvPr/>
        </p:nvSpPr>
        <p:spPr>
          <a:xfrm>
            <a:off x="1051548" y="1066800"/>
            <a:ext cx="7101851" cy="481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800" b="1" dirty="0">
                <a:solidFill>
                  <a:srgbClr val="0A5496"/>
                </a:solidFill>
                <a:cs typeface="Arial" panose="020B0604020202020204" pitchFamily="34" charset="0"/>
              </a:rPr>
              <a:t>Специални Награди на Президента</a:t>
            </a:r>
            <a:endParaRPr lang="en-US" sz="2800" b="1" dirty="0">
              <a:solidFill>
                <a:srgbClr val="0A5496"/>
              </a:solidFill>
              <a:cs typeface="Arial" panose="020B0604020202020204" pitchFamily="34" charset="0"/>
            </a:endParaRPr>
          </a:p>
          <a:p>
            <a:r>
              <a:rPr lang="bg-BG" sz="2800" dirty="0">
                <a:cs typeface="Arial" panose="020B0604020202020204" pitchFamily="34" charset="0"/>
              </a:rPr>
              <a:t>Отличия за Председатели на Зони и Региони като ключови служители в Дистрикта</a:t>
            </a:r>
            <a:r>
              <a:rPr lang="en-US" sz="2800" dirty="0">
                <a:cs typeface="Arial" panose="020B0604020202020204" pitchFamily="34" charset="0"/>
              </a:rPr>
              <a:t>.</a:t>
            </a:r>
          </a:p>
          <a:p>
            <a:endParaRPr lang="en-US" sz="1200" dirty="0">
              <a:cs typeface="Arial" panose="020B0604020202020204" pitchFamily="34" charset="0"/>
            </a:endParaRPr>
          </a:p>
          <a:p>
            <a:r>
              <a:rPr lang="bg-BG" sz="2800" b="1" dirty="0">
                <a:solidFill>
                  <a:srgbClr val="0A5496"/>
                </a:solidFill>
                <a:cs typeface="Arial" panose="020B0604020202020204" pitchFamily="34" charset="0"/>
              </a:rPr>
              <a:t>Ресурси</a:t>
            </a:r>
            <a:endParaRPr lang="en-US" sz="2800" b="1" dirty="0">
              <a:solidFill>
                <a:srgbClr val="0A5496"/>
              </a:solidFill>
              <a:cs typeface="Arial" panose="020B0604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cs typeface="Arial" panose="020B0604020202020204" pitchFamily="34" charset="0"/>
              </a:rPr>
              <a:t>eBook</a:t>
            </a:r>
            <a:r>
              <a:rPr lang="bg-BG" sz="2800" dirty="0">
                <a:cs typeface="Arial" panose="020B0604020202020204" pitchFamily="34" charset="0"/>
              </a:rPr>
              <a:t> – Е-помагало </a:t>
            </a:r>
            <a:endParaRPr lang="en-US" sz="2800" dirty="0">
              <a:cs typeface="Arial" panose="020B0604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2800" dirty="0">
                <a:cs typeface="Arial" panose="020B0604020202020204" pitchFamily="34" charset="0"/>
              </a:rPr>
              <a:t>Карта за обучение на ЗП</a:t>
            </a:r>
            <a:endParaRPr lang="en-US" sz="2800" dirty="0">
              <a:cs typeface="Arial" panose="020B0604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2800" dirty="0">
                <a:cs typeface="Arial" panose="020B0604020202020204" pitchFamily="34" charset="0"/>
              </a:rPr>
              <a:t>Модели на структури на стандартен Клуб, Дистрикт и Мултипъл Дистрикт</a:t>
            </a:r>
            <a:endParaRPr lang="en-US" sz="2800" dirty="0"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bg-BG" sz="2800" dirty="0">
                <a:cs typeface="Arial" panose="020B0604020202020204" pitchFamily="34" charset="0"/>
              </a:rPr>
              <a:t>Оценка на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bg-BG" sz="2800" dirty="0">
                <a:cs typeface="Arial" panose="020B0604020202020204" pitchFamily="34" charset="0"/>
              </a:rPr>
              <a:t>състоянието на Клуб</a:t>
            </a:r>
            <a:r>
              <a:rPr lang="en-US" sz="2800" dirty="0">
                <a:cs typeface="Arial" panose="020B0604020202020204" pitchFamily="34" charset="0"/>
              </a:rPr>
              <a:t>a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9C200F82-6958-4B8C-A5E5-A60ABA9C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422755"/>
            <a:ext cx="4324698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664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7620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20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106680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27265" y="304800"/>
            <a:ext cx="10631335" cy="65575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Център за Зонални и Регионални Председатели</a:t>
            </a:r>
            <a:endParaRPr lang="en-US" sz="4000" kern="0" dirty="0">
              <a:solidFill>
                <a:srgbClr val="00338D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9C200F82-6958-4B8C-A5E5-A60ABA9C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038" y="2209800"/>
            <a:ext cx="31644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B311196-8268-4DD9-A6DD-850BB08CE224}"/>
              </a:ext>
            </a:extLst>
          </p:cNvPr>
          <p:cNvSpPr txBox="1">
            <a:spLocks/>
          </p:cNvSpPr>
          <p:nvPr/>
        </p:nvSpPr>
        <p:spPr>
          <a:xfrm>
            <a:off x="990600" y="1189150"/>
            <a:ext cx="7086600" cy="53339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bg-BG" b="1" dirty="0">
                <a:solidFill>
                  <a:srgbClr val="0A5496"/>
                </a:solidFill>
              </a:rPr>
              <a:t>Срещи в Зони и Региони</a:t>
            </a:r>
            <a:endParaRPr lang="en-US" b="1" dirty="0">
              <a:solidFill>
                <a:srgbClr val="0A5496"/>
              </a:solidFill>
            </a:endParaRPr>
          </a:p>
          <a:p>
            <a:pPr marL="342900" indent="-342900" fontAlgn="auto">
              <a:spcAft>
                <a:spcPts val="0"/>
              </a:spcAft>
            </a:pP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Пример за срещи на Консултативния комитет на ДУ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</a:pP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Протокол от срещи на КК на ДУ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</a:pP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Списък за подготовка на срещи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</a:pP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Форма за протокол от срещи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</a:pP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Формуляр Предизвикателства и Възможности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None/>
            </a:pPr>
            <a:r>
              <a:rPr lang="en-US" b="1" dirty="0">
                <a:solidFill>
                  <a:srgbClr val="0A5496"/>
                </a:solidFill>
              </a:rPr>
              <a:t>MyLCI </a:t>
            </a:r>
            <a:r>
              <a:rPr lang="bg-BG" b="1" dirty="0">
                <a:solidFill>
                  <a:srgbClr val="0A5496"/>
                </a:solidFill>
              </a:rPr>
              <a:t>Отчети</a:t>
            </a:r>
            <a:endParaRPr lang="en-US" b="1" dirty="0">
              <a:solidFill>
                <a:srgbClr val="0A5496"/>
              </a:solidFill>
            </a:endParaRPr>
          </a:p>
          <a:p>
            <a:pPr marL="346075" indent="-342900" fontAlgn="auto">
              <a:spcBef>
                <a:spcPts val="0"/>
              </a:spcBef>
              <a:spcAft>
                <a:spcPts val="0"/>
              </a:spcAft>
            </a:pP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Достъп до основните клубни данни</a:t>
            </a:r>
            <a:endParaRPr lang="en-US" i="1" dirty="0">
              <a:solidFill>
                <a:srgbClr val="374C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endParaRPr lang="en-US" b="1" i="1" dirty="0">
              <a:solidFill>
                <a:srgbClr val="374CD6"/>
              </a:solidFill>
              <a:latin typeface="Century Gothic" panose="020B0502020202020204" pitchFamily="34" charset="0"/>
            </a:endParaRPr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992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7620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21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106680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27265" y="304800"/>
            <a:ext cx="10631335" cy="65575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Център за Зонални и Регионални Председатели</a:t>
            </a:r>
            <a:endParaRPr lang="en-US" sz="4000" kern="0" dirty="0">
              <a:solidFill>
                <a:srgbClr val="00338D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9C200F82-6958-4B8C-A5E5-A60ABA9C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865" y="1600200"/>
            <a:ext cx="358633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CBF530A-D087-402B-A3CA-D0C895BB8FD3}"/>
              </a:ext>
            </a:extLst>
          </p:cNvPr>
          <p:cNvSpPr txBox="1">
            <a:spLocks/>
          </p:cNvSpPr>
          <p:nvPr/>
        </p:nvSpPr>
        <p:spPr>
          <a:xfrm>
            <a:off x="977202" y="1212596"/>
            <a:ext cx="7328598" cy="42738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bg-BG" b="1" dirty="0">
                <a:solidFill>
                  <a:srgbClr val="0A5496"/>
                </a:solidFill>
              </a:rPr>
              <a:t>Полезни инструменти за по-здрави клубове</a:t>
            </a:r>
            <a:endParaRPr lang="en-US" b="1" dirty="0">
              <a:solidFill>
                <a:srgbClr val="0A5496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srgbClr val="00338D"/>
              </a:solidFill>
            </a:endParaRPr>
          </a:p>
          <a:p>
            <a:pPr marL="342900" indent="-342900" fontAlgn="auto"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Your Club, Your Way  </a:t>
            </a:r>
          </a:p>
          <a:p>
            <a:pPr marL="342900" indent="-342900" fontAlgn="auto"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Blueprint for a Stronger Club </a:t>
            </a:r>
          </a:p>
          <a:p>
            <a:pPr marL="342900" indent="-342900" fontAlgn="auto"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Club Quality Initiative </a:t>
            </a:r>
          </a:p>
          <a:p>
            <a:pPr marL="342900" indent="-342900" fontAlgn="auto"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Certified Guiding Lion Program</a:t>
            </a:r>
          </a:p>
          <a:p>
            <a:pPr fontAlgn="auto">
              <a:spcAft>
                <a:spcPts val="0"/>
              </a:spcAft>
            </a:pPr>
            <a:endParaRPr lang="en-US" i="1" dirty="0">
              <a:solidFill>
                <a:srgbClr val="374C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endParaRPr lang="en-US" i="1" dirty="0">
              <a:solidFill>
                <a:srgbClr val="374C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endParaRPr lang="en-US" sz="1600" i="1" dirty="0">
              <a:solidFill>
                <a:srgbClr val="374CD6"/>
              </a:solidFill>
              <a:latin typeface="Century Gothic" panose="020B0502020202020204" pitchFamily="34" charset="0"/>
            </a:endParaRPr>
          </a:p>
          <a:p>
            <a:pPr fontAlgn="auto">
              <a:spcAft>
                <a:spcPts val="0"/>
              </a:spcAft>
            </a:pPr>
            <a:endParaRPr lang="en-US" sz="1600" i="1" dirty="0">
              <a:solidFill>
                <a:srgbClr val="374CD6"/>
              </a:solidFill>
              <a:latin typeface="Century Gothic" panose="020B0502020202020204" pitchFamily="34" charset="0"/>
            </a:endParaRPr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762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1524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22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106680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685800" y="304800"/>
            <a:ext cx="10631335" cy="65575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solidFill>
                  <a:srgbClr val="00338D"/>
                </a:solidFill>
              </a:rPr>
              <a:t>eBook</a:t>
            </a:r>
            <a:r>
              <a:rPr lang="bg-BG" sz="4000" kern="0" dirty="0">
                <a:solidFill>
                  <a:srgbClr val="00338D"/>
                </a:solidFill>
              </a:rPr>
              <a:t> – еПомагало за ЗП/РП</a:t>
            </a:r>
            <a:endParaRPr lang="en-US" sz="4000" kern="0" dirty="0">
              <a:solidFill>
                <a:srgbClr val="00338D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364369D-1F7B-452D-994B-41111706C5D8}"/>
              </a:ext>
            </a:extLst>
          </p:cNvPr>
          <p:cNvSpPr txBox="1">
            <a:spLocks/>
          </p:cNvSpPr>
          <p:nvPr/>
        </p:nvSpPr>
        <p:spPr>
          <a:xfrm>
            <a:off x="834890" y="1417587"/>
            <a:ext cx="8690110" cy="33830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auto">
              <a:spcAft>
                <a:spcPts val="600"/>
              </a:spcAft>
            </a:pP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С директни връзки към полезна информация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600"/>
              </a:spcAft>
            </a:pP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Указания за достъп в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MyLCI </a:t>
            </a: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и налични данни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600"/>
              </a:spcAft>
            </a:pP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Планиране на графика ви за Лайънс годината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600"/>
              </a:spcAft>
            </a:pP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Ресурси за Качествен Клуб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</a:pP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Насърчаване хармонията между Клубовете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0020" fontAlgn="auto">
              <a:spcBef>
                <a:spcPts val="0"/>
              </a:spcBef>
              <a:spcAft>
                <a:spcPts val="0"/>
              </a:spcAft>
            </a:pPr>
            <a:endParaRPr lang="en-US" i="1" dirty="0">
              <a:solidFill>
                <a:srgbClr val="374CD6"/>
              </a:solidFill>
            </a:endParaRPr>
          </a:p>
          <a:p>
            <a:pPr marL="160020" fontAlgn="auto">
              <a:spcBef>
                <a:spcPts val="0"/>
              </a:spcBef>
              <a:spcAft>
                <a:spcPts val="0"/>
              </a:spcAft>
            </a:pPr>
            <a:endParaRPr lang="en-US" i="1" dirty="0">
              <a:solidFill>
                <a:srgbClr val="374CD6"/>
              </a:solidFill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>
                <a:solidFill>
                  <a:srgbClr val="374CD6"/>
                </a:solidFill>
                <a:hlinkClick r:id="rId3"/>
              </a:rPr>
              <a:t>https://www.lionsclubs.org/en/resources-for-members/resource-center/zone-region-chairpersons</a:t>
            </a:r>
            <a:r>
              <a:rPr lang="en-US" i="1" dirty="0">
                <a:solidFill>
                  <a:srgbClr val="374CD6"/>
                </a:solidFill>
              </a:rPr>
              <a:t> </a:t>
            </a:r>
          </a:p>
          <a:p>
            <a:pPr marL="160020" fontAlgn="auto">
              <a:spcBef>
                <a:spcPts val="0"/>
              </a:spcBef>
              <a:spcAft>
                <a:spcPts val="0"/>
              </a:spcAft>
            </a:pPr>
            <a:endParaRPr lang="en-US" i="1" dirty="0">
              <a:solidFill>
                <a:srgbClr val="374CD6"/>
              </a:solidFill>
            </a:endParaRPr>
          </a:p>
          <a:p>
            <a:pPr marL="160020" fontAlgn="auto">
              <a:spcBef>
                <a:spcPts val="0"/>
              </a:spcBef>
              <a:spcAft>
                <a:spcPts val="0"/>
              </a:spcAft>
            </a:pPr>
            <a:endParaRPr lang="en-US" i="1" dirty="0">
              <a:solidFill>
                <a:srgbClr val="374CD6"/>
              </a:solidFill>
              <a:latin typeface="Century Gothic" panose="020B0502020202020204" pitchFamily="34" charset="0"/>
            </a:endParaRPr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EFC0C1-3CAF-4990-BA5C-09B410154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065" y="1432560"/>
            <a:ext cx="1869335" cy="237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71309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600200" y="3886200"/>
            <a:ext cx="8915400" cy="445043"/>
          </a:xfrm>
        </p:spPr>
        <p:txBody>
          <a:bodyPr/>
          <a:lstStyle/>
          <a:p>
            <a:r>
              <a:rPr lang="bg-BG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Вашите Колеги – ЗП, РП, Кабинет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895600" y="5105400"/>
            <a:ext cx="6209629" cy="445043"/>
          </a:xfrm>
        </p:spPr>
        <p:txBody>
          <a:bodyPr/>
          <a:lstStyle/>
          <a:p>
            <a:r>
              <a:rPr lang="bg-BG" sz="36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Като Ресурс </a:t>
            </a:r>
            <a:endParaRPr lang="en-US" sz="3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93949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308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773339" y="2324567"/>
            <a:ext cx="9418661" cy="178580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indent="-228600" fontAlgn="auto">
              <a:lnSpc>
                <a:spcPct val="108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bg-BG" sz="3200" dirty="0">
                <a:solidFill>
                  <a:schemeClr val="bg1"/>
                </a:solidFill>
              </a:rPr>
              <a:t>Да разберем ролята на Зоналния председател</a:t>
            </a:r>
            <a:endParaRPr lang="en-US" sz="3200" dirty="0">
              <a:solidFill>
                <a:schemeClr val="bg1"/>
              </a:solidFill>
            </a:endParaRPr>
          </a:p>
          <a:p>
            <a:pPr indent="-228600" fontAlgn="auto">
              <a:lnSpc>
                <a:spcPct val="108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bg-BG" sz="3200" dirty="0">
                <a:solidFill>
                  <a:schemeClr val="bg1"/>
                </a:solidFill>
              </a:rPr>
              <a:t>Да научим какви са отговорностите</a:t>
            </a:r>
            <a:endParaRPr lang="en-US" sz="3200" dirty="0">
              <a:solidFill>
                <a:schemeClr val="bg1"/>
              </a:solidFill>
            </a:endParaRPr>
          </a:p>
          <a:p>
            <a:pPr lvl="0" indent="-228600"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bg-BG" sz="3200" dirty="0">
                <a:solidFill>
                  <a:schemeClr val="bg1"/>
                </a:solidFill>
              </a:rPr>
              <a:t>Къде и какви налични ресурси в помощ на ЗП?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24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81101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598895" y="914400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5400" kern="0" dirty="0">
                <a:solidFill>
                  <a:schemeClr val="bg1"/>
                </a:solidFill>
              </a:rPr>
              <a:t>Цели на сесията</a:t>
            </a:r>
            <a:endParaRPr lang="en-US" sz="5400" kern="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62406F-E18A-34B3-E70A-D1279929F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084" y="403350"/>
            <a:ext cx="1474716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17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59" r="936" b="80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2001520" y="2057401"/>
            <a:ext cx="8158479" cy="11430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bg-BG" sz="4800" kern="0" dirty="0"/>
              <a:t>Ролите на Председателите на Зони</a:t>
            </a:r>
            <a:endParaRPr lang="en-US" sz="4800" kern="0" dirty="0"/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32F9EF3D-342F-B44E-B679-6B19F4FC8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129129-D69E-474F-93F9-A060C0A1F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7696C6-B7AF-2A4E-93D5-D5EF0FB98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45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0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93720" y="160020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49757" y="381000"/>
            <a:ext cx="8794903" cy="14478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chemeClr val="bg1"/>
                </a:solidFill>
              </a:rPr>
              <a:t>Председателите на Зони</a:t>
            </a:r>
            <a:endParaRPr lang="en-US" sz="4000" kern="0" dirty="0">
              <a:solidFill>
                <a:schemeClr val="bg1"/>
              </a:solidFill>
            </a:endParaRPr>
          </a:p>
          <a:p>
            <a:r>
              <a:rPr lang="en-US" sz="4000" kern="0" dirty="0">
                <a:solidFill>
                  <a:schemeClr val="bg1"/>
                </a:solidFill>
              </a:rPr>
              <a:t> </a:t>
            </a:r>
            <a:r>
              <a:rPr lang="bg-BG" sz="4000" kern="0" dirty="0">
                <a:solidFill>
                  <a:schemeClr val="bg1"/>
                </a:solidFill>
              </a:rPr>
              <a:t>и Региони</a:t>
            </a:r>
            <a:endParaRPr lang="en-US" sz="4000" kern="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F7EF744-6406-4A2B-8127-15D4A6DBE3F4}"/>
              </a:ext>
            </a:extLst>
          </p:cNvPr>
          <p:cNvSpPr txBox="1"/>
          <p:nvPr/>
        </p:nvSpPr>
        <p:spPr>
          <a:xfrm>
            <a:off x="2060203" y="2802023"/>
            <a:ext cx="704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dirty="0">
                <a:solidFill>
                  <a:schemeClr val="bg1"/>
                </a:solidFill>
                <a:cs typeface="Arial" panose="020B0604020202020204" pitchFamily="34" charset="0"/>
              </a:rPr>
              <a:t>Сте връзката между Клубове и Дистрикт</a:t>
            </a:r>
            <a:endParaRPr lang="en-US" sz="3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026" name="Picture 2" descr="Team, Friendship, Group, Hands">
            <a:extLst>
              <a:ext uri="{FF2B5EF4-FFF2-40B4-BE49-F238E27FC236}">
                <a16:creationId xmlns:a16="http://schemas.microsoft.com/office/drawing/2014/main" id="{2FA5F9D9-A3BB-4F53-9C84-8E6F50A6E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752" y="2409282"/>
            <a:ext cx="3015477" cy="2010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53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308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93720" y="169137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39897" y="369827"/>
            <a:ext cx="8794903" cy="132154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chemeClr val="bg1"/>
                </a:solidFill>
              </a:rPr>
              <a:t>ЗП/РП и</a:t>
            </a:r>
            <a:r>
              <a:rPr lang="en-US" sz="4000" kern="0" dirty="0">
                <a:solidFill>
                  <a:schemeClr val="bg1"/>
                </a:solidFill>
              </a:rPr>
              <a:t> Global Action Team – </a:t>
            </a:r>
            <a:r>
              <a:rPr lang="bg-BG" sz="4000" kern="0" dirty="0">
                <a:solidFill>
                  <a:schemeClr val="bg1"/>
                </a:solidFill>
              </a:rPr>
              <a:t>Екипа за действие</a:t>
            </a:r>
            <a:endParaRPr lang="en-US" sz="4000" kern="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DAFF6F-2E15-4E40-8D27-D8759789599F}"/>
              </a:ext>
            </a:extLst>
          </p:cNvPr>
          <p:cNvSpPr txBox="1"/>
          <p:nvPr/>
        </p:nvSpPr>
        <p:spPr>
          <a:xfrm>
            <a:off x="2438401" y="2545140"/>
            <a:ext cx="5410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dirty="0">
                <a:solidFill>
                  <a:schemeClr val="bg1"/>
                </a:solidFill>
                <a:cs typeface="Arial" panose="020B0604020202020204" pitchFamily="34" charset="0"/>
              </a:rPr>
              <a:t>Председателите на Зони и Региони също са част от Екипа за Действие</a:t>
            </a:r>
            <a:endParaRPr lang="en-US" sz="3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028" name="Picture 9">
            <a:extLst>
              <a:ext uri="{FF2B5EF4-FFF2-40B4-BE49-F238E27FC236}">
                <a16:creationId xmlns:a16="http://schemas.microsoft.com/office/drawing/2014/main" id="{B4EC06E5-D3CE-4EEE-9763-C4373865A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1" b="-880"/>
          <a:stretch>
            <a:fillRect/>
          </a:stretch>
        </p:blipFill>
        <p:spPr bwMode="auto">
          <a:xfrm>
            <a:off x="8710561" y="1803053"/>
            <a:ext cx="31242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116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2729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843CCEA-EC68-49C8-BF64-3AB441361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78" y="300624"/>
            <a:ext cx="11277600" cy="625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82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2729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515C9A-79C7-D52D-3105-C67D437794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75" t="20000" r="4189" b="3333"/>
          <a:stretch/>
        </p:blipFill>
        <p:spPr>
          <a:xfrm>
            <a:off x="40481" y="184710"/>
            <a:ext cx="11658600" cy="664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99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6489240" y="973241"/>
            <a:ext cx="4455849" cy="3464957"/>
            <a:chOff x="6496811" y="1013177"/>
            <a:chExt cx="4300866" cy="3564919"/>
          </a:xfrm>
        </p:grpSpPr>
        <p:sp>
          <p:nvSpPr>
            <p:cNvPr id="4" name="object 4"/>
            <p:cNvSpPr/>
            <p:nvPr/>
          </p:nvSpPr>
          <p:spPr>
            <a:xfrm>
              <a:off x="8571207" y="1013177"/>
              <a:ext cx="2226470" cy="3366770"/>
            </a:xfrm>
            <a:custGeom>
              <a:avLst/>
              <a:gdLst/>
              <a:ahLst/>
              <a:cxnLst/>
              <a:rect l="l" t="t" r="r" b="b"/>
              <a:pathLst>
                <a:path w="2554604" h="3366770">
                  <a:moveTo>
                    <a:pt x="2554224" y="2740152"/>
                  </a:moveTo>
                  <a:lnTo>
                    <a:pt x="2554224" y="3366643"/>
                  </a:lnTo>
                </a:path>
                <a:path w="2554604" h="3366770">
                  <a:moveTo>
                    <a:pt x="2554224" y="0"/>
                  </a:moveTo>
                  <a:lnTo>
                    <a:pt x="2554224" y="2561844"/>
                  </a:lnTo>
                </a:path>
                <a:path w="2554604" h="3366770">
                  <a:moveTo>
                    <a:pt x="0" y="3198876"/>
                  </a:moveTo>
                  <a:lnTo>
                    <a:pt x="759587" y="3209544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6496811" y="4578096"/>
              <a:ext cx="2122805" cy="0"/>
            </a:xfrm>
            <a:custGeom>
              <a:avLst/>
              <a:gdLst/>
              <a:ahLst/>
              <a:cxnLst/>
              <a:rect l="l" t="t" r="r" b="b"/>
              <a:pathLst>
                <a:path w="2122804">
                  <a:moveTo>
                    <a:pt x="0" y="0"/>
                  </a:moveTo>
                  <a:lnTo>
                    <a:pt x="2122423" y="0"/>
                  </a:lnTo>
                </a:path>
              </a:pathLst>
            </a:custGeom>
            <a:ln w="15875">
              <a:solidFill>
                <a:srgbClr val="54555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100216" y="2879809"/>
            <a:ext cx="1678413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400" b="0" i="0" u="none" strike="noStrike" kern="0" cap="none" spc="-10" normalizeH="0" baseline="0" noProof="0" dirty="0">
                <a:ln>
                  <a:noFill/>
                </a:ln>
                <a:solidFill>
                  <a:srgbClr val="095395"/>
                </a:solidFill>
                <a:effectLst/>
                <a:uLnTx/>
                <a:uFillTx/>
                <a:latin typeface="Calibri Light"/>
                <a:cs typeface="Calibri Light"/>
              </a:rPr>
              <a:t>Дистрикт Комисии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41157" y="1511077"/>
            <a:ext cx="739352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0" algn="just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rgbClr val="095395"/>
                </a:solidFill>
                <a:effectLst/>
                <a:uLnTx/>
                <a:uFillTx/>
                <a:latin typeface="Calibri Light"/>
                <a:cs typeface="Calibri Light"/>
              </a:rPr>
              <a:t>Global Action Team</a:t>
            </a:r>
            <a:r>
              <a:rPr kumimoji="0" lang="bg-BG" sz="1400" b="0" i="0" u="none" strike="noStrike" kern="0" cap="none" spc="-20" normalizeH="0" baseline="0" noProof="0" dirty="0">
                <a:ln>
                  <a:noFill/>
                </a:ln>
                <a:solidFill>
                  <a:srgbClr val="095395"/>
                </a:solidFill>
                <a:effectLst/>
                <a:uLnTx/>
                <a:uFillTx/>
                <a:latin typeface="Calibri Light"/>
                <a:cs typeface="Calibri Light"/>
              </a:rPr>
              <a:t>*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03612" y="2181924"/>
            <a:ext cx="934593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rgbClr val="095395"/>
                </a:solidFill>
                <a:effectLst/>
                <a:uLnTx/>
                <a:uFillTx/>
                <a:latin typeface="Calibri Light"/>
                <a:cs typeface="Calibri Light"/>
              </a:rPr>
              <a:t>*</a:t>
            </a:r>
            <a:r>
              <a:rPr kumimoji="0" lang="bg-BG" sz="900" b="0" i="0" u="none" strike="noStrike" kern="0" cap="none" spc="-10" normalizeH="0" baseline="0" noProof="0" dirty="0">
                <a:ln>
                  <a:noFill/>
                </a:ln>
                <a:solidFill>
                  <a:srgbClr val="095395"/>
                </a:solidFill>
                <a:effectLst/>
                <a:uLnTx/>
                <a:uFillTx/>
                <a:latin typeface="Calibri Light"/>
                <a:cs typeface="Calibri Light"/>
              </a:rPr>
              <a:t>Съветници на Кабинета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584642" y="769429"/>
            <a:ext cx="7902575" cy="5431790"/>
            <a:chOff x="1584642" y="769429"/>
            <a:chExt cx="7902575" cy="5431790"/>
          </a:xfrm>
        </p:grpSpPr>
        <p:sp>
          <p:nvSpPr>
            <p:cNvPr id="11" name="object 11"/>
            <p:cNvSpPr/>
            <p:nvPr/>
          </p:nvSpPr>
          <p:spPr>
            <a:xfrm>
              <a:off x="1592580" y="1031747"/>
              <a:ext cx="7512684" cy="3451860"/>
            </a:xfrm>
            <a:custGeom>
              <a:avLst/>
              <a:gdLst/>
              <a:ahLst/>
              <a:cxnLst/>
              <a:rect l="l" t="t" r="r" b="b"/>
              <a:pathLst>
                <a:path w="7512684" h="3451860">
                  <a:moveTo>
                    <a:pt x="6752844" y="2499360"/>
                  </a:moveTo>
                  <a:lnTo>
                    <a:pt x="7512431" y="2510028"/>
                  </a:lnTo>
                </a:path>
                <a:path w="7512684" h="3451860">
                  <a:moveTo>
                    <a:pt x="7036308" y="239267"/>
                  </a:moveTo>
                  <a:lnTo>
                    <a:pt x="7043801" y="3451352"/>
                  </a:lnTo>
                </a:path>
                <a:path w="7512684" h="3451860">
                  <a:moveTo>
                    <a:pt x="5385816" y="18287"/>
                  </a:moveTo>
                  <a:lnTo>
                    <a:pt x="5385816" y="644778"/>
                  </a:lnTo>
                </a:path>
                <a:path w="7512684" h="3451860">
                  <a:moveTo>
                    <a:pt x="0" y="23622"/>
                  </a:moveTo>
                  <a:lnTo>
                    <a:pt x="6544437" y="0"/>
                  </a:lnTo>
                </a:path>
                <a:path w="7512684" h="3451860">
                  <a:moveTo>
                    <a:pt x="0" y="15239"/>
                  </a:moveTo>
                  <a:lnTo>
                    <a:pt x="3556" y="2049779"/>
                  </a:lnTo>
                </a:path>
                <a:path w="7512684" h="3451860">
                  <a:moveTo>
                    <a:pt x="3329940" y="24384"/>
                  </a:moveTo>
                  <a:lnTo>
                    <a:pt x="3348735" y="2804541"/>
                  </a:lnTo>
                </a:path>
              </a:pathLst>
            </a:custGeom>
            <a:ln w="15875">
              <a:solidFill>
                <a:srgbClr val="54555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8057388" y="774191"/>
              <a:ext cx="1285240" cy="620395"/>
            </a:xfrm>
            <a:custGeom>
              <a:avLst/>
              <a:gdLst/>
              <a:ahLst/>
              <a:cxnLst/>
              <a:rect l="l" t="t" r="r" b="b"/>
              <a:pathLst>
                <a:path w="1285240" h="620394">
                  <a:moveTo>
                    <a:pt x="1181353" y="0"/>
                  </a:moveTo>
                  <a:lnTo>
                    <a:pt x="103377" y="0"/>
                  </a:lnTo>
                  <a:lnTo>
                    <a:pt x="63115" y="8116"/>
                  </a:lnTo>
                  <a:lnTo>
                    <a:pt x="30257" y="30257"/>
                  </a:lnTo>
                  <a:lnTo>
                    <a:pt x="8116" y="63115"/>
                  </a:lnTo>
                  <a:lnTo>
                    <a:pt x="0" y="103378"/>
                  </a:lnTo>
                  <a:lnTo>
                    <a:pt x="0" y="516890"/>
                  </a:lnTo>
                  <a:lnTo>
                    <a:pt x="8116" y="557152"/>
                  </a:lnTo>
                  <a:lnTo>
                    <a:pt x="30257" y="590010"/>
                  </a:lnTo>
                  <a:lnTo>
                    <a:pt x="63115" y="612151"/>
                  </a:lnTo>
                  <a:lnTo>
                    <a:pt x="103377" y="620268"/>
                  </a:lnTo>
                  <a:lnTo>
                    <a:pt x="1181353" y="620268"/>
                  </a:lnTo>
                  <a:lnTo>
                    <a:pt x="1221616" y="612151"/>
                  </a:lnTo>
                  <a:lnTo>
                    <a:pt x="1254474" y="590010"/>
                  </a:lnTo>
                  <a:lnTo>
                    <a:pt x="1276615" y="557152"/>
                  </a:lnTo>
                  <a:lnTo>
                    <a:pt x="1284731" y="516890"/>
                  </a:lnTo>
                  <a:lnTo>
                    <a:pt x="1284731" y="103378"/>
                  </a:lnTo>
                  <a:lnTo>
                    <a:pt x="1276615" y="63115"/>
                  </a:lnTo>
                  <a:lnTo>
                    <a:pt x="1254474" y="30257"/>
                  </a:lnTo>
                  <a:lnTo>
                    <a:pt x="1221616" y="8116"/>
                  </a:lnTo>
                  <a:lnTo>
                    <a:pt x="1181353" y="0"/>
                  </a:lnTo>
                  <a:close/>
                </a:path>
              </a:pathLst>
            </a:custGeom>
            <a:solidFill>
              <a:srgbClr val="407BC9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8057388" y="774191"/>
              <a:ext cx="1285240" cy="620395"/>
            </a:xfrm>
            <a:custGeom>
              <a:avLst/>
              <a:gdLst/>
              <a:ahLst/>
              <a:cxnLst/>
              <a:rect l="l" t="t" r="r" b="b"/>
              <a:pathLst>
                <a:path w="1285240" h="620394">
                  <a:moveTo>
                    <a:pt x="0" y="103378"/>
                  </a:moveTo>
                  <a:lnTo>
                    <a:pt x="8116" y="63115"/>
                  </a:lnTo>
                  <a:lnTo>
                    <a:pt x="30257" y="30257"/>
                  </a:lnTo>
                  <a:lnTo>
                    <a:pt x="63115" y="8116"/>
                  </a:lnTo>
                  <a:lnTo>
                    <a:pt x="103377" y="0"/>
                  </a:lnTo>
                  <a:lnTo>
                    <a:pt x="1181353" y="0"/>
                  </a:lnTo>
                  <a:lnTo>
                    <a:pt x="1221616" y="8116"/>
                  </a:lnTo>
                  <a:lnTo>
                    <a:pt x="1254474" y="30257"/>
                  </a:lnTo>
                  <a:lnTo>
                    <a:pt x="1276615" y="63115"/>
                  </a:lnTo>
                  <a:lnTo>
                    <a:pt x="1284731" y="103378"/>
                  </a:lnTo>
                  <a:lnTo>
                    <a:pt x="1284731" y="516890"/>
                  </a:lnTo>
                  <a:lnTo>
                    <a:pt x="1276615" y="557152"/>
                  </a:lnTo>
                  <a:lnTo>
                    <a:pt x="1254474" y="590010"/>
                  </a:lnTo>
                  <a:lnTo>
                    <a:pt x="1221616" y="612151"/>
                  </a:lnTo>
                  <a:lnTo>
                    <a:pt x="1181353" y="620268"/>
                  </a:lnTo>
                  <a:lnTo>
                    <a:pt x="103377" y="620268"/>
                  </a:lnTo>
                  <a:lnTo>
                    <a:pt x="63115" y="612151"/>
                  </a:lnTo>
                  <a:lnTo>
                    <a:pt x="30257" y="590010"/>
                  </a:lnTo>
                  <a:lnTo>
                    <a:pt x="8116" y="557152"/>
                  </a:lnTo>
                  <a:lnTo>
                    <a:pt x="0" y="516890"/>
                  </a:lnTo>
                  <a:lnTo>
                    <a:pt x="0" y="103378"/>
                  </a:lnTo>
                  <a:close/>
                </a:path>
              </a:pathLst>
            </a:custGeom>
            <a:ln w="9525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991868" y="3064763"/>
              <a:ext cx="2082164" cy="2026920"/>
            </a:xfrm>
            <a:custGeom>
              <a:avLst/>
              <a:gdLst/>
              <a:ahLst/>
              <a:cxnLst/>
              <a:rect l="l" t="t" r="r" b="b"/>
              <a:pathLst>
                <a:path w="2082164" h="2026920">
                  <a:moveTo>
                    <a:pt x="0" y="6096"/>
                  </a:moveTo>
                  <a:lnTo>
                    <a:pt x="5842" y="597788"/>
                  </a:lnTo>
                </a:path>
                <a:path w="2082164" h="2026920">
                  <a:moveTo>
                    <a:pt x="1399032" y="553212"/>
                  </a:moveTo>
                  <a:lnTo>
                    <a:pt x="2072894" y="553847"/>
                  </a:lnTo>
                </a:path>
                <a:path w="2082164" h="2026920">
                  <a:moveTo>
                    <a:pt x="2081657" y="0"/>
                  </a:moveTo>
                  <a:lnTo>
                    <a:pt x="2074164" y="2026539"/>
                  </a:lnTo>
                </a:path>
              </a:pathLst>
            </a:custGeom>
            <a:ln w="15875">
              <a:solidFill>
                <a:srgbClr val="54555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421630" y="2501646"/>
              <a:ext cx="2099310" cy="0"/>
            </a:xfrm>
            <a:custGeom>
              <a:avLst/>
              <a:gdLst/>
              <a:ahLst/>
              <a:cxnLst/>
              <a:rect l="l" t="t" r="r" b="b"/>
              <a:pathLst>
                <a:path w="2099309">
                  <a:moveTo>
                    <a:pt x="0" y="0"/>
                  </a:moveTo>
                  <a:lnTo>
                    <a:pt x="2099310" y="0"/>
                  </a:lnTo>
                </a:path>
              </a:pathLst>
            </a:custGeom>
            <a:ln w="25400">
              <a:solidFill>
                <a:srgbClr val="6F2F9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6496812" y="4596383"/>
              <a:ext cx="0" cy="1148715"/>
            </a:xfrm>
            <a:custGeom>
              <a:avLst/>
              <a:gdLst/>
              <a:ahLst/>
              <a:cxnLst/>
              <a:rect l="l" t="t" r="r" b="b"/>
              <a:pathLst>
                <a:path h="1148714">
                  <a:moveTo>
                    <a:pt x="0" y="0"/>
                  </a:moveTo>
                  <a:lnTo>
                    <a:pt x="0" y="1148156"/>
                  </a:lnTo>
                </a:path>
              </a:pathLst>
            </a:custGeom>
            <a:ln w="15875">
              <a:solidFill>
                <a:srgbClr val="54555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20684" y="5286756"/>
              <a:ext cx="966216" cy="91440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8157932" y="775149"/>
            <a:ext cx="2771092" cy="6264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>
                <a:tab pos="1101725" algn="l"/>
                <a:tab pos="2623185" algn="l"/>
              </a:tabLst>
              <a:defRPr/>
            </a:pPr>
            <a:r>
              <a:rPr kumimoji="0" lang="bg-BG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Дистрикт Управител </a:t>
            </a: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>
                <a:tab pos="1101725" algn="l"/>
                <a:tab pos="2623185" algn="l"/>
              </a:tabLst>
              <a:defRPr/>
            </a:pPr>
            <a:r>
              <a:rPr kumimoji="0" lang="bg-BG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Цвети Шопова  </a:t>
            </a:r>
            <a:endParaRPr kumimoji="0" lang="bg-BG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38100" marR="1716405" lvl="0" indent="111125" algn="l" defTabSz="91440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(Лидер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Global Action Team</a:t>
            </a:r>
            <a:r>
              <a:rPr kumimoji="0" lang="en-US" sz="9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)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479613" y="3285553"/>
            <a:ext cx="1045844" cy="2249761"/>
            <a:chOff x="1479613" y="3285553"/>
            <a:chExt cx="1045844" cy="2668905"/>
          </a:xfrm>
        </p:grpSpPr>
        <p:sp>
          <p:nvSpPr>
            <p:cNvPr id="20" name="object 20"/>
            <p:cNvSpPr/>
            <p:nvPr/>
          </p:nvSpPr>
          <p:spPr>
            <a:xfrm>
              <a:off x="1484375" y="3290315"/>
              <a:ext cx="1036319" cy="2659380"/>
            </a:xfrm>
            <a:custGeom>
              <a:avLst/>
              <a:gdLst/>
              <a:ahLst/>
              <a:cxnLst/>
              <a:rect l="l" t="t" r="r" b="b"/>
              <a:pathLst>
                <a:path w="1036319" h="2659379">
                  <a:moveTo>
                    <a:pt x="863600" y="0"/>
                  </a:moveTo>
                  <a:lnTo>
                    <a:pt x="172719" y="0"/>
                  </a:lnTo>
                  <a:lnTo>
                    <a:pt x="126808" y="6170"/>
                  </a:lnTo>
                  <a:lnTo>
                    <a:pt x="85550" y="23584"/>
                  </a:lnTo>
                  <a:lnTo>
                    <a:pt x="50593" y="50593"/>
                  </a:lnTo>
                  <a:lnTo>
                    <a:pt x="23584" y="85550"/>
                  </a:lnTo>
                  <a:lnTo>
                    <a:pt x="6170" y="126808"/>
                  </a:lnTo>
                  <a:lnTo>
                    <a:pt x="0" y="172720"/>
                  </a:lnTo>
                  <a:lnTo>
                    <a:pt x="0" y="2486660"/>
                  </a:lnTo>
                  <a:lnTo>
                    <a:pt x="6170" y="2532575"/>
                  </a:lnTo>
                  <a:lnTo>
                    <a:pt x="23584" y="2573834"/>
                  </a:lnTo>
                  <a:lnTo>
                    <a:pt x="50593" y="2608791"/>
                  </a:lnTo>
                  <a:lnTo>
                    <a:pt x="85550" y="2635798"/>
                  </a:lnTo>
                  <a:lnTo>
                    <a:pt x="126808" y="2653210"/>
                  </a:lnTo>
                  <a:lnTo>
                    <a:pt x="172719" y="2659380"/>
                  </a:lnTo>
                  <a:lnTo>
                    <a:pt x="863600" y="2659380"/>
                  </a:lnTo>
                  <a:lnTo>
                    <a:pt x="909511" y="2653210"/>
                  </a:lnTo>
                  <a:lnTo>
                    <a:pt x="950769" y="2635798"/>
                  </a:lnTo>
                  <a:lnTo>
                    <a:pt x="985726" y="2608791"/>
                  </a:lnTo>
                  <a:lnTo>
                    <a:pt x="1012735" y="2573834"/>
                  </a:lnTo>
                  <a:lnTo>
                    <a:pt x="1030149" y="2532575"/>
                  </a:lnTo>
                  <a:lnTo>
                    <a:pt x="1036319" y="2486660"/>
                  </a:lnTo>
                  <a:lnTo>
                    <a:pt x="1036319" y="172720"/>
                  </a:lnTo>
                  <a:lnTo>
                    <a:pt x="1030149" y="126808"/>
                  </a:lnTo>
                  <a:lnTo>
                    <a:pt x="1012735" y="85550"/>
                  </a:lnTo>
                  <a:lnTo>
                    <a:pt x="985726" y="50593"/>
                  </a:lnTo>
                  <a:lnTo>
                    <a:pt x="950769" y="23584"/>
                  </a:lnTo>
                  <a:lnTo>
                    <a:pt x="909511" y="6170"/>
                  </a:lnTo>
                  <a:lnTo>
                    <a:pt x="863600" y="0"/>
                  </a:lnTo>
                  <a:close/>
                </a:path>
              </a:pathLst>
            </a:custGeom>
            <a:solidFill>
              <a:srgbClr val="0D214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1484375" y="3290315"/>
              <a:ext cx="1036319" cy="2659380"/>
            </a:xfrm>
            <a:custGeom>
              <a:avLst/>
              <a:gdLst/>
              <a:ahLst/>
              <a:cxnLst/>
              <a:rect l="l" t="t" r="r" b="b"/>
              <a:pathLst>
                <a:path w="1036319" h="2659379">
                  <a:moveTo>
                    <a:pt x="0" y="172720"/>
                  </a:moveTo>
                  <a:lnTo>
                    <a:pt x="6170" y="126808"/>
                  </a:lnTo>
                  <a:lnTo>
                    <a:pt x="23584" y="85550"/>
                  </a:lnTo>
                  <a:lnTo>
                    <a:pt x="50593" y="50593"/>
                  </a:lnTo>
                  <a:lnTo>
                    <a:pt x="85550" y="23584"/>
                  </a:lnTo>
                  <a:lnTo>
                    <a:pt x="126808" y="6170"/>
                  </a:lnTo>
                  <a:lnTo>
                    <a:pt x="172719" y="0"/>
                  </a:lnTo>
                  <a:lnTo>
                    <a:pt x="863600" y="0"/>
                  </a:lnTo>
                  <a:lnTo>
                    <a:pt x="909511" y="6170"/>
                  </a:lnTo>
                  <a:lnTo>
                    <a:pt x="950769" y="23584"/>
                  </a:lnTo>
                  <a:lnTo>
                    <a:pt x="985726" y="50593"/>
                  </a:lnTo>
                  <a:lnTo>
                    <a:pt x="1012735" y="85550"/>
                  </a:lnTo>
                  <a:lnTo>
                    <a:pt x="1030149" y="126808"/>
                  </a:lnTo>
                  <a:lnTo>
                    <a:pt x="1036319" y="172720"/>
                  </a:lnTo>
                  <a:lnTo>
                    <a:pt x="1036319" y="2486660"/>
                  </a:lnTo>
                  <a:lnTo>
                    <a:pt x="1030149" y="2532575"/>
                  </a:lnTo>
                  <a:lnTo>
                    <a:pt x="1012735" y="2573834"/>
                  </a:lnTo>
                  <a:lnTo>
                    <a:pt x="985726" y="2608791"/>
                  </a:lnTo>
                  <a:lnTo>
                    <a:pt x="950769" y="2635798"/>
                  </a:lnTo>
                  <a:lnTo>
                    <a:pt x="909511" y="2653210"/>
                  </a:lnTo>
                  <a:lnTo>
                    <a:pt x="863600" y="2659380"/>
                  </a:lnTo>
                  <a:lnTo>
                    <a:pt x="172719" y="2659380"/>
                  </a:lnTo>
                  <a:lnTo>
                    <a:pt x="126808" y="2653210"/>
                  </a:lnTo>
                  <a:lnTo>
                    <a:pt x="85550" y="2635798"/>
                  </a:lnTo>
                  <a:lnTo>
                    <a:pt x="50593" y="2608791"/>
                  </a:lnTo>
                  <a:lnTo>
                    <a:pt x="23584" y="2573834"/>
                  </a:lnTo>
                  <a:lnTo>
                    <a:pt x="6170" y="2532575"/>
                  </a:lnTo>
                  <a:lnTo>
                    <a:pt x="0" y="2486660"/>
                  </a:lnTo>
                  <a:lnTo>
                    <a:pt x="0" y="172720"/>
                  </a:lnTo>
                  <a:close/>
                </a:path>
              </a:pathLst>
            </a:custGeom>
            <a:ln w="9525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680717" y="3366592"/>
            <a:ext cx="643255" cy="4738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209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Комисии за Конвенции и ОС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507529" y="3937318"/>
            <a:ext cx="1068257" cy="13971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8580" marR="0" lvl="0" indent="-56515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69215" algn="l"/>
              </a:tabLst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По Номинациите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68580" marR="0" lvl="0" indent="-5651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69215" algn="l"/>
              </a:tabLst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По легитимност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68580" marR="0" lvl="0" indent="-5651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69215" algn="l"/>
              </a:tabLst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По Решенията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70485" marR="0" lvl="0" indent="-58419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71120" algn="l"/>
              </a:tabLst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По Избори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70485" marR="38735" lvl="0" indent="-58419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71120" algn="l"/>
              </a:tabLst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По Устав и Правила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70485" marR="0" lvl="0" indent="-58419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71120" algn="l"/>
              </a:tabLst>
              <a:defRPr/>
            </a:pPr>
            <a:r>
              <a:rPr kumimoji="0" lang="bg-BG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По Процедурите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70485" marR="5080" lvl="0" indent="-58419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71120" algn="l"/>
              </a:tabLst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Международна Конвенция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578863" y="1457962"/>
            <a:ext cx="5942077" cy="1624582"/>
            <a:chOff x="1578863" y="1492274"/>
            <a:chExt cx="5823712" cy="1590269"/>
          </a:xfrm>
        </p:grpSpPr>
        <p:sp>
          <p:nvSpPr>
            <p:cNvPr id="25" name="object 25"/>
            <p:cNvSpPr/>
            <p:nvPr/>
          </p:nvSpPr>
          <p:spPr>
            <a:xfrm>
              <a:off x="1578863" y="3064763"/>
              <a:ext cx="2489200" cy="17780"/>
            </a:xfrm>
            <a:custGeom>
              <a:avLst/>
              <a:gdLst/>
              <a:ahLst/>
              <a:cxnLst/>
              <a:rect l="l" t="t" r="r" b="b"/>
              <a:pathLst>
                <a:path w="2489200" h="17780">
                  <a:moveTo>
                    <a:pt x="0" y="0"/>
                  </a:moveTo>
                  <a:lnTo>
                    <a:pt x="2488946" y="17780"/>
                  </a:lnTo>
                </a:path>
              </a:pathLst>
            </a:custGeom>
            <a:ln w="15875">
              <a:solidFill>
                <a:srgbClr val="54555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6546217" y="1492274"/>
              <a:ext cx="856358" cy="683271"/>
            </a:xfrm>
            <a:custGeom>
              <a:avLst/>
              <a:gdLst/>
              <a:ahLst/>
              <a:cxnLst/>
              <a:rect l="l" t="t" r="r" b="b"/>
              <a:pathLst>
                <a:path w="850900" h="607060">
                  <a:moveTo>
                    <a:pt x="749300" y="0"/>
                  </a:moveTo>
                  <a:lnTo>
                    <a:pt x="101092" y="0"/>
                  </a:lnTo>
                  <a:lnTo>
                    <a:pt x="61722" y="7937"/>
                  </a:lnTo>
                  <a:lnTo>
                    <a:pt x="29591" y="29591"/>
                  </a:lnTo>
                  <a:lnTo>
                    <a:pt x="7937" y="61722"/>
                  </a:lnTo>
                  <a:lnTo>
                    <a:pt x="0" y="101091"/>
                  </a:lnTo>
                  <a:lnTo>
                    <a:pt x="0" y="505460"/>
                  </a:lnTo>
                  <a:lnTo>
                    <a:pt x="7937" y="544830"/>
                  </a:lnTo>
                  <a:lnTo>
                    <a:pt x="29591" y="576961"/>
                  </a:lnTo>
                  <a:lnTo>
                    <a:pt x="61722" y="598614"/>
                  </a:lnTo>
                  <a:lnTo>
                    <a:pt x="101092" y="606551"/>
                  </a:lnTo>
                  <a:lnTo>
                    <a:pt x="749300" y="606551"/>
                  </a:lnTo>
                  <a:lnTo>
                    <a:pt x="788670" y="598614"/>
                  </a:lnTo>
                  <a:lnTo>
                    <a:pt x="820801" y="576960"/>
                  </a:lnTo>
                  <a:lnTo>
                    <a:pt x="842454" y="544829"/>
                  </a:lnTo>
                  <a:lnTo>
                    <a:pt x="850392" y="505460"/>
                  </a:lnTo>
                  <a:lnTo>
                    <a:pt x="850392" y="101091"/>
                  </a:lnTo>
                  <a:lnTo>
                    <a:pt x="842454" y="61721"/>
                  </a:lnTo>
                  <a:lnTo>
                    <a:pt x="820801" y="29590"/>
                  </a:lnTo>
                  <a:lnTo>
                    <a:pt x="788670" y="7937"/>
                  </a:lnTo>
                  <a:lnTo>
                    <a:pt x="749300" y="0"/>
                  </a:lnTo>
                  <a:close/>
                </a:path>
              </a:pathLst>
            </a:custGeom>
            <a:solidFill>
              <a:srgbClr val="407BC9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6551675" y="1510283"/>
              <a:ext cx="850900" cy="607060"/>
            </a:xfrm>
            <a:custGeom>
              <a:avLst/>
              <a:gdLst/>
              <a:ahLst/>
              <a:cxnLst/>
              <a:rect l="l" t="t" r="r" b="b"/>
              <a:pathLst>
                <a:path w="850900" h="607060">
                  <a:moveTo>
                    <a:pt x="0" y="101091"/>
                  </a:moveTo>
                  <a:lnTo>
                    <a:pt x="7937" y="61722"/>
                  </a:lnTo>
                  <a:lnTo>
                    <a:pt x="29591" y="29591"/>
                  </a:lnTo>
                  <a:lnTo>
                    <a:pt x="61722" y="7937"/>
                  </a:lnTo>
                  <a:lnTo>
                    <a:pt x="101092" y="0"/>
                  </a:lnTo>
                  <a:lnTo>
                    <a:pt x="749300" y="0"/>
                  </a:lnTo>
                  <a:lnTo>
                    <a:pt x="788670" y="7937"/>
                  </a:lnTo>
                  <a:lnTo>
                    <a:pt x="820801" y="29590"/>
                  </a:lnTo>
                  <a:lnTo>
                    <a:pt x="842454" y="61721"/>
                  </a:lnTo>
                  <a:lnTo>
                    <a:pt x="850392" y="101091"/>
                  </a:lnTo>
                  <a:lnTo>
                    <a:pt x="850392" y="505460"/>
                  </a:lnTo>
                  <a:lnTo>
                    <a:pt x="842454" y="544829"/>
                  </a:lnTo>
                  <a:lnTo>
                    <a:pt x="820801" y="576960"/>
                  </a:lnTo>
                  <a:lnTo>
                    <a:pt x="788670" y="598614"/>
                  </a:lnTo>
                  <a:lnTo>
                    <a:pt x="749300" y="606551"/>
                  </a:lnTo>
                  <a:lnTo>
                    <a:pt x="101092" y="606551"/>
                  </a:lnTo>
                  <a:lnTo>
                    <a:pt x="61722" y="598614"/>
                  </a:lnTo>
                  <a:lnTo>
                    <a:pt x="29591" y="576961"/>
                  </a:lnTo>
                  <a:lnTo>
                    <a:pt x="7937" y="544830"/>
                  </a:lnTo>
                  <a:lnTo>
                    <a:pt x="0" y="505460"/>
                  </a:lnTo>
                  <a:lnTo>
                    <a:pt x="0" y="101091"/>
                  </a:lnTo>
                  <a:close/>
                </a:path>
              </a:pathLst>
            </a:custGeom>
            <a:ln w="9525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6600931" y="1503834"/>
            <a:ext cx="966004" cy="5110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0" algn="ctr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Първи Вице ДУ</a:t>
            </a:r>
          </a:p>
          <a:p>
            <a:pPr marL="12700" marR="5080" lvl="0" indent="0" algn="ctr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Д-р Любомир Димитров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4411342" y="1406138"/>
            <a:ext cx="1142365" cy="606535"/>
            <a:chOff x="4428553" y="1478089"/>
            <a:chExt cx="1142365" cy="675640"/>
          </a:xfrm>
        </p:grpSpPr>
        <p:sp>
          <p:nvSpPr>
            <p:cNvPr id="30" name="object 30"/>
            <p:cNvSpPr/>
            <p:nvPr/>
          </p:nvSpPr>
          <p:spPr>
            <a:xfrm>
              <a:off x="4433315" y="1482852"/>
              <a:ext cx="1132840" cy="666115"/>
            </a:xfrm>
            <a:custGeom>
              <a:avLst/>
              <a:gdLst/>
              <a:ahLst/>
              <a:cxnLst/>
              <a:rect l="l" t="t" r="r" b="b"/>
              <a:pathLst>
                <a:path w="1132839" h="666114">
                  <a:moveTo>
                    <a:pt x="1021334" y="0"/>
                  </a:moveTo>
                  <a:lnTo>
                    <a:pt x="110998" y="0"/>
                  </a:lnTo>
                  <a:lnTo>
                    <a:pt x="67776" y="8717"/>
                  </a:lnTo>
                  <a:lnTo>
                    <a:pt x="32496" y="32496"/>
                  </a:lnTo>
                  <a:lnTo>
                    <a:pt x="8717" y="67776"/>
                  </a:lnTo>
                  <a:lnTo>
                    <a:pt x="0" y="110998"/>
                  </a:lnTo>
                  <a:lnTo>
                    <a:pt x="0" y="554989"/>
                  </a:lnTo>
                  <a:lnTo>
                    <a:pt x="8717" y="598211"/>
                  </a:lnTo>
                  <a:lnTo>
                    <a:pt x="32496" y="633491"/>
                  </a:lnTo>
                  <a:lnTo>
                    <a:pt x="67776" y="657270"/>
                  </a:lnTo>
                  <a:lnTo>
                    <a:pt x="110998" y="665988"/>
                  </a:lnTo>
                  <a:lnTo>
                    <a:pt x="1021334" y="665988"/>
                  </a:lnTo>
                  <a:lnTo>
                    <a:pt x="1064555" y="657270"/>
                  </a:lnTo>
                  <a:lnTo>
                    <a:pt x="1099835" y="633491"/>
                  </a:lnTo>
                  <a:lnTo>
                    <a:pt x="1123614" y="598211"/>
                  </a:lnTo>
                  <a:lnTo>
                    <a:pt x="1132332" y="554989"/>
                  </a:lnTo>
                  <a:lnTo>
                    <a:pt x="1132332" y="110998"/>
                  </a:lnTo>
                  <a:lnTo>
                    <a:pt x="1123614" y="67776"/>
                  </a:lnTo>
                  <a:lnTo>
                    <a:pt x="1099835" y="32496"/>
                  </a:lnTo>
                  <a:lnTo>
                    <a:pt x="1064555" y="8717"/>
                  </a:lnTo>
                  <a:lnTo>
                    <a:pt x="1021334" y="0"/>
                  </a:lnTo>
                  <a:close/>
                </a:path>
              </a:pathLst>
            </a:custGeom>
            <a:solidFill>
              <a:srgbClr val="407BC9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4433315" y="1482852"/>
              <a:ext cx="1132840" cy="666115"/>
            </a:xfrm>
            <a:custGeom>
              <a:avLst/>
              <a:gdLst/>
              <a:ahLst/>
              <a:cxnLst/>
              <a:rect l="l" t="t" r="r" b="b"/>
              <a:pathLst>
                <a:path w="1132839" h="666114">
                  <a:moveTo>
                    <a:pt x="0" y="110998"/>
                  </a:moveTo>
                  <a:lnTo>
                    <a:pt x="8717" y="67776"/>
                  </a:lnTo>
                  <a:lnTo>
                    <a:pt x="32496" y="32496"/>
                  </a:lnTo>
                  <a:lnTo>
                    <a:pt x="67776" y="8717"/>
                  </a:lnTo>
                  <a:lnTo>
                    <a:pt x="110998" y="0"/>
                  </a:lnTo>
                  <a:lnTo>
                    <a:pt x="1021334" y="0"/>
                  </a:lnTo>
                  <a:lnTo>
                    <a:pt x="1064555" y="8717"/>
                  </a:lnTo>
                  <a:lnTo>
                    <a:pt x="1099835" y="32496"/>
                  </a:lnTo>
                  <a:lnTo>
                    <a:pt x="1123614" y="67776"/>
                  </a:lnTo>
                  <a:lnTo>
                    <a:pt x="1132332" y="110998"/>
                  </a:lnTo>
                  <a:lnTo>
                    <a:pt x="1132332" y="554989"/>
                  </a:lnTo>
                  <a:lnTo>
                    <a:pt x="1123614" y="598211"/>
                  </a:lnTo>
                  <a:lnTo>
                    <a:pt x="1099835" y="633491"/>
                  </a:lnTo>
                  <a:lnTo>
                    <a:pt x="1064555" y="657270"/>
                  </a:lnTo>
                  <a:lnTo>
                    <a:pt x="1021334" y="665988"/>
                  </a:lnTo>
                  <a:lnTo>
                    <a:pt x="110998" y="665988"/>
                  </a:lnTo>
                  <a:lnTo>
                    <a:pt x="67776" y="657270"/>
                  </a:lnTo>
                  <a:lnTo>
                    <a:pt x="32496" y="633491"/>
                  </a:lnTo>
                  <a:lnTo>
                    <a:pt x="8717" y="598211"/>
                  </a:lnTo>
                  <a:lnTo>
                    <a:pt x="0" y="554989"/>
                  </a:lnTo>
                  <a:lnTo>
                    <a:pt x="0" y="110998"/>
                  </a:lnTo>
                  <a:close/>
                </a:path>
              </a:pathLst>
            </a:custGeom>
            <a:ln w="9524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4392214" y="1444363"/>
            <a:ext cx="1154490" cy="3366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-1270" algn="ctr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5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Председатели на Региони Север и Юг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4443793" y="3114865"/>
            <a:ext cx="1033780" cy="716915"/>
            <a:chOff x="4443793" y="3114865"/>
            <a:chExt cx="1033780" cy="716915"/>
          </a:xfrm>
        </p:grpSpPr>
        <p:sp>
          <p:nvSpPr>
            <p:cNvPr id="34" name="object 34"/>
            <p:cNvSpPr/>
            <p:nvPr/>
          </p:nvSpPr>
          <p:spPr>
            <a:xfrm>
              <a:off x="4448555" y="3119627"/>
              <a:ext cx="1024255" cy="707390"/>
            </a:xfrm>
            <a:custGeom>
              <a:avLst/>
              <a:gdLst/>
              <a:ahLst/>
              <a:cxnLst/>
              <a:rect l="l" t="t" r="r" b="b"/>
              <a:pathLst>
                <a:path w="1024254" h="707389">
                  <a:moveTo>
                    <a:pt x="906272" y="0"/>
                  </a:moveTo>
                  <a:lnTo>
                    <a:pt x="117856" y="0"/>
                  </a:lnTo>
                  <a:lnTo>
                    <a:pt x="71955" y="9253"/>
                  </a:lnTo>
                  <a:lnTo>
                    <a:pt x="34496" y="34496"/>
                  </a:lnTo>
                  <a:lnTo>
                    <a:pt x="9253" y="71955"/>
                  </a:lnTo>
                  <a:lnTo>
                    <a:pt x="0" y="117856"/>
                  </a:lnTo>
                  <a:lnTo>
                    <a:pt x="0" y="589280"/>
                  </a:lnTo>
                  <a:lnTo>
                    <a:pt x="9253" y="635180"/>
                  </a:lnTo>
                  <a:lnTo>
                    <a:pt x="34496" y="672639"/>
                  </a:lnTo>
                  <a:lnTo>
                    <a:pt x="71955" y="697882"/>
                  </a:lnTo>
                  <a:lnTo>
                    <a:pt x="117856" y="707136"/>
                  </a:lnTo>
                  <a:lnTo>
                    <a:pt x="906272" y="707136"/>
                  </a:lnTo>
                  <a:lnTo>
                    <a:pt x="952172" y="697882"/>
                  </a:lnTo>
                  <a:lnTo>
                    <a:pt x="989631" y="672639"/>
                  </a:lnTo>
                  <a:lnTo>
                    <a:pt x="1014874" y="635180"/>
                  </a:lnTo>
                  <a:lnTo>
                    <a:pt x="1024128" y="589280"/>
                  </a:lnTo>
                  <a:lnTo>
                    <a:pt x="1024128" y="117856"/>
                  </a:lnTo>
                  <a:lnTo>
                    <a:pt x="1014874" y="71955"/>
                  </a:lnTo>
                  <a:lnTo>
                    <a:pt x="989631" y="34496"/>
                  </a:lnTo>
                  <a:lnTo>
                    <a:pt x="952172" y="9253"/>
                  </a:lnTo>
                  <a:lnTo>
                    <a:pt x="906272" y="0"/>
                  </a:lnTo>
                  <a:close/>
                </a:path>
              </a:pathLst>
            </a:custGeom>
            <a:solidFill>
              <a:srgbClr val="0D214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4448555" y="3119627"/>
              <a:ext cx="1024255" cy="707390"/>
            </a:xfrm>
            <a:custGeom>
              <a:avLst/>
              <a:gdLst/>
              <a:ahLst/>
              <a:cxnLst/>
              <a:rect l="l" t="t" r="r" b="b"/>
              <a:pathLst>
                <a:path w="1024254" h="707389">
                  <a:moveTo>
                    <a:pt x="0" y="117856"/>
                  </a:moveTo>
                  <a:lnTo>
                    <a:pt x="9253" y="71955"/>
                  </a:lnTo>
                  <a:lnTo>
                    <a:pt x="34496" y="34496"/>
                  </a:lnTo>
                  <a:lnTo>
                    <a:pt x="71955" y="9253"/>
                  </a:lnTo>
                  <a:lnTo>
                    <a:pt x="117856" y="0"/>
                  </a:lnTo>
                  <a:lnTo>
                    <a:pt x="906272" y="0"/>
                  </a:lnTo>
                  <a:lnTo>
                    <a:pt x="952172" y="9253"/>
                  </a:lnTo>
                  <a:lnTo>
                    <a:pt x="989631" y="34496"/>
                  </a:lnTo>
                  <a:lnTo>
                    <a:pt x="1014874" y="71955"/>
                  </a:lnTo>
                  <a:lnTo>
                    <a:pt x="1024128" y="117856"/>
                  </a:lnTo>
                  <a:lnTo>
                    <a:pt x="1024128" y="589280"/>
                  </a:lnTo>
                  <a:lnTo>
                    <a:pt x="1014874" y="635180"/>
                  </a:lnTo>
                  <a:lnTo>
                    <a:pt x="989631" y="672639"/>
                  </a:lnTo>
                  <a:lnTo>
                    <a:pt x="952172" y="697882"/>
                  </a:lnTo>
                  <a:lnTo>
                    <a:pt x="906272" y="707136"/>
                  </a:lnTo>
                  <a:lnTo>
                    <a:pt x="117856" y="707136"/>
                  </a:lnTo>
                  <a:lnTo>
                    <a:pt x="71955" y="697882"/>
                  </a:lnTo>
                  <a:lnTo>
                    <a:pt x="34496" y="672639"/>
                  </a:lnTo>
                  <a:lnTo>
                    <a:pt x="9253" y="635180"/>
                  </a:lnTo>
                  <a:lnTo>
                    <a:pt x="0" y="589280"/>
                  </a:lnTo>
                  <a:lnTo>
                    <a:pt x="0" y="117856"/>
                  </a:lnTo>
                  <a:close/>
                </a:path>
              </a:pathLst>
            </a:custGeom>
            <a:ln w="9525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4559088" y="3235175"/>
            <a:ext cx="845149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2540" algn="ct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Консултативен Съвет на ДУ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4447115" y="2434700"/>
            <a:ext cx="1134745" cy="498213"/>
            <a:chOff x="4440745" y="2247709"/>
            <a:chExt cx="1134745" cy="506730"/>
          </a:xfrm>
        </p:grpSpPr>
        <p:sp>
          <p:nvSpPr>
            <p:cNvPr id="38" name="object 38"/>
            <p:cNvSpPr/>
            <p:nvPr/>
          </p:nvSpPr>
          <p:spPr>
            <a:xfrm>
              <a:off x="4445508" y="2252472"/>
              <a:ext cx="1125220" cy="497205"/>
            </a:xfrm>
            <a:custGeom>
              <a:avLst/>
              <a:gdLst/>
              <a:ahLst/>
              <a:cxnLst/>
              <a:rect l="l" t="t" r="r" b="b"/>
              <a:pathLst>
                <a:path w="1125220" h="497205">
                  <a:moveTo>
                    <a:pt x="1041907" y="0"/>
                  </a:moveTo>
                  <a:lnTo>
                    <a:pt x="82803" y="0"/>
                  </a:lnTo>
                  <a:lnTo>
                    <a:pt x="50577" y="6508"/>
                  </a:lnTo>
                  <a:lnTo>
                    <a:pt x="24256" y="24256"/>
                  </a:lnTo>
                  <a:lnTo>
                    <a:pt x="6508" y="50577"/>
                  </a:lnTo>
                  <a:lnTo>
                    <a:pt x="0" y="82803"/>
                  </a:lnTo>
                  <a:lnTo>
                    <a:pt x="0" y="414019"/>
                  </a:lnTo>
                  <a:lnTo>
                    <a:pt x="6508" y="446246"/>
                  </a:lnTo>
                  <a:lnTo>
                    <a:pt x="24256" y="472567"/>
                  </a:lnTo>
                  <a:lnTo>
                    <a:pt x="50577" y="490315"/>
                  </a:lnTo>
                  <a:lnTo>
                    <a:pt x="82803" y="496824"/>
                  </a:lnTo>
                  <a:lnTo>
                    <a:pt x="1041907" y="496824"/>
                  </a:lnTo>
                  <a:lnTo>
                    <a:pt x="1074134" y="490315"/>
                  </a:lnTo>
                  <a:lnTo>
                    <a:pt x="1100455" y="472566"/>
                  </a:lnTo>
                  <a:lnTo>
                    <a:pt x="1118203" y="446246"/>
                  </a:lnTo>
                  <a:lnTo>
                    <a:pt x="1124712" y="414019"/>
                  </a:lnTo>
                  <a:lnTo>
                    <a:pt x="1124712" y="82803"/>
                  </a:lnTo>
                  <a:lnTo>
                    <a:pt x="1118203" y="50577"/>
                  </a:lnTo>
                  <a:lnTo>
                    <a:pt x="1100454" y="24256"/>
                  </a:lnTo>
                  <a:lnTo>
                    <a:pt x="1074134" y="6508"/>
                  </a:lnTo>
                  <a:lnTo>
                    <a:pt x="1041907" y="0"/>
                  </a:lnTo>
                  <a:close/>
                </a:path>
              </a:pathLst>
            </a:custGeom>
            <a:solidFill>
              <a:srgbClr val="407BC9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4445508" y="2252472"/>
              <a:ext cx="1125220" cy="497205"/>
            </a:xfrm>
            <a:custGeom>
              <a:avLst/>
              <a:gdLst/>
              <a:ahLst/>
              <a:cxnLst/>
              <a:rect l="l" t="t" r="r" b="b"/>
              <a:pathLst>
                <a:path w="1125220" h="497205">
                  <a:moveTo>
                    <a:pt x="0" y="82803"/>
                  </a:moveTo>
                  <a:lnTo>
                    <a:pt x="6508" y="50577"/>
                  </a:lnTo>
                  <a:lnTo>
                    <a:pt x="24256" y="24256"/>
                  </a:lnTo>
                  <a:lnTo>
                    <a:pt x="50577" y="6508"/>
                  </a:lnTo>
                  <a:lnTo>
                    <a:pt x="82803" y="0"/>
                  </a:lnTo>
                  <a:lnTo>
                    <a:pt x="1041907" y="0"/>
                  </a:lnTo>
                  <a:lnTo>
                    <a:pt x="1074134" y="6508"/>
                  </a:lnTo>
                  <a:lnTo>
                    <a:pt x="1100454" y="24256"/>
                  </a:lnTo>
                  <a:lnTo>
                    <a:pt x="1118203" y="50577"/>
                  </a:lnTo>
                  <a:lnTo>
                    <a:pt x="1124712" y="82803"/>
                  </a:lnTo>
                  <a:lnTo>
                    <a:pt x="1124712" y="414019"/>
                  </a:lnTo>
                  <a:lnTo>
                    <a:pt x="1118203" y="446246"/>
                  </a:lnTo>
                  <a:lnTo>
                    <a:pt x="1100455" y="472566"/>
                  </a:lnTo>
                  <a:lnTo>
                    <a:pt x="1074134" y="490315"/>
                  </a:lnTo>
                  <a:lnTo>
                    <a:pt x="1041907" y="496824"/>
                  </a:lnTo>
                  <a:lnTo>
                    <a:pt x="82803" y="496824"/>
                  </a:lnTo>
                  <a:lnTo>
                    <a:pt x="50577" y="490315"/>
                  </a:lnTo>
                  <a:lnTo>
                    <a:pt x="24256" y="472567"/>
                  </a:lnTo>
                  <a:lnTo>
                    <a:pt x="6508" y="446246"/>
                  </a:lnTo>
                  <a:lnTo>
                    <a:pt x="0" y="414019"/>
                  </a:lnTo>
                  <a:lnTo>
                    <a:pt x="0" y="82803"/>
                  </a:lnTo>
                  <a:close/>
                </a:path>
              </a:pathLst>
            </a:custGeom>
            <a:ln w="9525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4405396" y="2549176"/>
            <a:ext cx="1081405" cy="3366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217804" algn="ctr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5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Председатели на Зони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xfrm>
            <a:off x="708421" y="157096"/>
            <a:ext cx="9061050" cy="538609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840"/>
              </a:spcBef>
            </a:pPr>
            <a:r>
              <a:rPr lang="bg-BG" sz="2800" spc="-10" dirty="0"/>
              <a:t>Структура Кабинет 2023-2024 на Дистрикт 130</a:t>
            </a:r>
            <a:endParaRPr sz="2800" spc="-10" dirty="0"/>
          </a:p>
        </p:txBody>
      </p:sp>
      <p:grpSp>
        <p:nvGrpSpPr>
          <p:cNvPr id="42" name="object 42"/>
          <p:cNvGrpSpPr/>
          <p:nvPr/>
        </p:nvGrpSpPr>
        <p:grpSpPr>
          <a:xfrm>
            <a:off x="2734074" y="3267115"/>
            <a:ext cx="1124902" cy="764953"/>
            <a:chOff x="2941129" y="3285553"/>
            <a:chExt cx="974725" cy="697230"/>
          </a:xfrm>
        </p:grpSpPr>
        <p:sp>
          <p:nvSpPr>
            <p:cNvPr id="43" name="object 43"/>
            <p:cNvSpPr/>
            <p:nvPr/>
          </p:nvSpPr>
          <p:spPr>
            <a:xfrm>
              <a:off x="2945892" y="3290315"/>
              <a:ext cx="965200" cy="687705"/>
            </a:xfrm>
            <a:custGeom>
              <a:avLst/>
              <a:gdLst/>
              <a:ahLst/>
              <a:cxnLst/>
              <a:rect l="l" t="t" r="r" b="b"/>
              <a:pathLst>
                <a:path w="965200" h="687704">
                  <a:moveTo>
                    <a:pt x="850137" y="0"/>
                  </a:moveTo>
                  <a:lnTo>
                    <a:pt x="114553" y="0"/>
                  </a:lnTo>
                  <a:lnTo>
                    <a:pt x="69973" y="9005"/>
                  </a:lnTo>
                  <a:lnTo>
                    <a:pt x="33559" y="33559"/>
                  </a:lnTo>
                  <a:lnTo>
                    <a:pt x="9005" y="69973"/>
                  </a:lnTo>
                  <a:lnTo>
                    <a:pt x="0" y="114554"/>
                  </a:lnTo>
                  <a:lnTo>
                    <a:pt x="0" y="572770"/>
                  </a:lnTo>
                  <a:lnTo>
                    <a:pt x="9005" y="617350"/>
                  </a:lnTo>
                  <a:lnTo>
                    <a:pt x="33559" y="653764"/>
                  </a:lnTo>
                  <a:lnTo>
                    <a:pt x="69973" y="678318"/>
                  </a:lnTo>
                  <a:lnTo>
                    <a:pt x="114553" y="687324"/>
                  </a:lnTo>
                  <a:lnTo>
                    <a:pt x="850137" y="687324"/>
                  </a:lnTo>
                  <a:lnTo>
                    <a:pt x="894718" y="678318"/>
                  </a:lnTo>
                  <a:lnTo>
                    <a:pt x="931132" y="653764"/>
                  </a:lnTo>
                  <a:lnTo>
                    <a:pt x="955686" y="617350"/>
                  </a:lnTo>
                  <a:lnTo>
                    <a:pt x="964692" y="572770"/>
                  </a:lnTo>
                  <a:lnTo>
                    <a:pt x="964692" y="114554"/>
                  </a:lnTo>
                  <a:lnTo>
                    <a:pt x="955686" y="69973"/>
                  </a:lnTo>
                  <a:lnTo>
                    <a:pt x="931132" y="33559"/>
                  </a:lnTo>
                  <a:lnTo>
                    <a:pt x="894718" y="9005"/>
                  </a:lnTo>
                  <a:lnTo>
                    <a:pt x="850137" y="0"/>
                  </a:lnTo>
                  <a:close/>
                </a:path>
              </a:pathLst>
            </a:custGeom>
            <a:solidFill>
              <a:srgbClr val="0D214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2945892" y="3290315"/>
              <a:ext cx="965200" cy="687705"/>
            </a:xfrm>
            <a:custGeom>
              <a:avLst/>
              <a:gdLst/>
              <a:ahLst/>
              <a:cxnLst/>
              <a:rect l="l" t="t" r="r" b="b"/>
              <a:pathLst>
                <a:path w="965200" h="687704">
                  <a:moveTo>
                    <a:pt x="0" y="114554"/>
                  </a:moveTo>
                  <a:lnTo>
                    <a:pt x="9005" y="69973"/>
                  </a:lnTo>
                  <a:lnTo>
                    <a:pt x="33559" y="33559"/>
                  </a:lnTo>
                  <a:lnTo>
                    <a:pt x="69973" y="9005"/>
                  </a:lnTo>
                  <a:lnTo>
                    <a:pt x="114553" y="0"/>
                  </a:lnTo>
                  <a:lnTo>
                    <a:pt x="850137" y="0"/>
                  </a:lnTo>
                  <a:lnTo>
                    <a:pt x="894718" y="9005"/>
                  </a:lnTo>
                  <a:lnTo>
                    <a:pt x="931132" y="33559"/>
                  </a:lnTo>
                  <a:lnTo>
                    <a:pt x="955686" y="69973"/>
                  </a:lnTo>
                  <a:lnTo>
                    <a:pt x="964692" y="114554"/>
                  </a:lnTo>
                  <a:lnTo>
                    <a:pt x="964692" y="572770"/>
                  </a:lnTo>
                  <a:lnTo>
                    <a:pt x="955686" y="617350"/>
                  </a:lnTo>
                  <a:lnTo>
                    <a:pt x="931132" y="653764"/>
                  </a:lnTo>
                  <a:lnTo>
                    <a:pt x="894718" y="678318"/>
                  </a:lnTo>
                  <a:lnTo>
                    <a:pt x="850137" y="687324"/>
                  </a:lnTo>
                  <a:lnTo>
                    <a:pt x="114553" y="687324"/>
                  </a:lnTo>
                  <a:lnTo>
                    <a:pt x="69973" y="678318"/>
                  </a:lnTo>
                  <a:lnTo>
                    <a:pt x="33559" y="653764"/>
                  </a:lnTo>
                  <a:lnTo>
                    <a:pt x="9005" y="617350"/>
                  </a:lnTo>
                  <a:lnTo>
                    <a:pt x="0" y="572770"/>
                  </a:lnTo>
                  <a:lnTo>
                    <a:pt x="0" y="114554"/>
                  </a:lnTo>
                  <a:close/>
                </a:path>
              </a:pathLst>
            </a:custGeom>
            <a:ln w="9525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2678520" y="3347330"/>
            <a:ext cx="1227431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Администратор </a:t>
            </a:r>
            <a:r>
              <a:rPr kumimoji="0" lang="en-US" sz="1000" b="0" i="0" u="none" strike="noStrike" kern="0" cap="none" spc="-1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MyLION</a:t>
            </a:r>
            <a:endParaRPr kumimoji="0" lang="en-US" sz="1000" b="0" i="0" u="none" strike="noStrike" kern="0" cap="none" spc="-1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7560978" y="4282440"/>
            <a:ext cx="939165" cy="728980"/>
            <a:chOff x="7647241" y="3977449"/>
            <a:chExt cx="939165" cy="728980"/>
          </a:xfrm>
        </p:grpSpPr>
        <p:sp>
          <p:nvSpPr>
            <p:cNvPr id="48" name="object 48"/>
            <p:cNvSpPr/>
            <p:nvPr/>
          </p:nvSpPr>
          <p:spPr>
            <a:xfrm>
              <a:off x="7652004" y="3982211"/>
              <a:ext cx="929640" cy="719455"/>
            </a:xfrm>
            <a:custGeom>
              <a:avLst/>
              <a:gdLst/>
              <a:ahLst/>
              <a:cxnLst/>
              <a:rect l="l" t="t" r="r" b="b"/>
              <a:pathLst>
                <a:path w="929640" h="719454">
                  <a:moveTo>
                    <a:pt x="809751" y="0"/>
                  </a:moveTo>
                  <a:lnTo>
                    <a:pt x="119888" y="0"/>
                  </a:lnTo>
                  <a:lnTo>
                    <a:pt x="73241" y="9427"/>
                  </a:lnTo>
                  <a:lnTo>
                    <a:pt x="35131" y="35131"/>
                  </a:lnTo>
                  <a:lnTo>
                    <a:pt x="9427" y="73241"/>
                  </a:lnTo>
                  <a:lnTo>
                    <a:pt x="0" y="119887"/>
                  </a:lnTo>
                  <a:lnTo>
                    <a:pt x="0" y="599439"/>
                  </a:lnTo>
                  <a:lnTo>
                    <a:pt x="9427" y="646086"/>
                  </a:lnTo>
                  <a:lnTo>
                    <a:pt x="35131" y="684196"/>
                  </a:lnTo>
                  <a:lnTo>
                    <a:pt x="73241" y="709900"/>
                  </a:lnTo>
                  <a:lnTo>
                    <a:pt x="119888" y="719327"/>
                  </a:lnTo>
                  <a:lnTo>
                    <a:pt x="809751" y="719327"/>
                  </a:lnTo>
                  <a:lnTo>
                    <a:pt x="856398" y="709900"/>
                  </a:lnTo>
                  <a:lnTo>
                    <a:pt x="894508" y="684196"/>
                  </a:lnTo>
                  <a:lnTo>
                    <a:pt x="920212" y="646086"/>
                  </a:lnTo>
                  <a:lnTo>
                    <a:pt x="929640" y="599439"/>
                  </a:lnTo>
                  <a:lnTo>
                    <a:pt x="929640" y="119887"/>
                  </a:lnTo>
                  <a:lnTo>
                    <a:pt x="920212" y="73241"/>
                  </a:lnTo>
                  <a:lnTo>
                    <a:pt x="894508" y="35131"/>
                  </a:lnTo>
                  <a:lnTo>
                    <a:pt x="856398" y="9427"/>
                  </a:lnTo>
                  <a:lnTo>
                    <a:pt x="809751" y="0"/>
                  </a:lnTo>
                  <a:close/>
                </a:path>
              </a:pathLst>
            </a:custGeom>
            <a:solidFill>
              <a:srgbClr val="0D214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7652004" y="3982211"/>
              <a:ext cx="929640" cy="719455"/>
            </a:xfrm>
            <a:custGeom>
              <a:avLst/>
              <a:gdLst/>
              <a:ahLst/>
              <a:cxnLst/>
              <a:rect l="l" t="t" r="r" b="b"/>
              <a:pathLst>
                <a:path w="929640" h="719454">
                  <a:moveTo>
                    <a:pt x="0" y="119887"/>
                  </a:moveTo>
                  <a:lnTo>
                    <a:pt x="9427" y="73241"/>
                  </a:lnTo>
                  <a:lnTo>
                    <a:pt x="35131" y="35131"/>
                  </a:lnTo>
                  <a:lnTo>
                    <a:pt x="73241" y="9427"/>
                  </a:lnTo>
                  <a:lnTo>
                    <a:pt x="119888" y="0"/>
                  </a:lnTo>
                  <a:lnTo>
                    <a:pt x="809751" y="0"/>
                  </a:lnTo>
                  <a:lnTo>
                    <a:pt x="856398" y="9427"/>
                  </a:lnTo>
                  <a:lnTo>
                    <a:pt x="894508" y="35131"/>
                  </a:lnTo>
                  <a:lnTo>
                    <a:pt x="920212" y="73241"/>
                  </a:lnTo>
                  <a:lnTo>
                    <a:pt x="929640" y="119887"/>
                  </a:lnTo>
                  <a:lnTo>
                    <a:pt x="929640" y="599439"/>
                  </a:lnTo>
                  <a:lnTo>
                    <a:pt x="920212" y="646086"/>
                  </a:lnTo>
                  <a:lnTo>
                    <a:pt x="894508" y="684196"/>
                  </a:lnTo>
                  <a:lnTo>
                    <a:pt x="856398" y="709900"/>
                  </a:lnTo>
                  <a:lnTo>
                    <a:pt x="809751" y="719327"/>
                  </a:lnTo>
                  <a:lnTo>
                    <a:pt x="119888" y="719327"/>
                  </a:lnTo>
                  <a:lnTo>
                    <a:pt x="73241" y="709900"/>
                  </a:lnTo>
                  <a:lnTo>
                    <a:pt x="35131" y="684196"/>
                  </a:lnTo>
                  <a:lnTo>
                    <a:pt x="9427" y="646086"/>
                  </a:lnTo>
                  <a:lnTo>
                    <a:pt x="0" y="599439"/>
                  </a:lnTo>
                  <a:lnTo>
                    <a:pt x="0" y="119887"/>
                  </a:lnTo>
                  <a:close/>
                </a:path>
              </a:pathLst>
            </a:custGeom>
            <a:ln w="9525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7640860" y="4241170"/>
            <a:ext cx="902457" cy="7944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-1270" algn="ct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GST </a:t>
            </a: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Координатор Дейности</a:t>
            </a:r>
          </a:p>
          <a:p>
            <a:pPr marL="12700" marR="5080" lvl="0" indent="-1270" algn="ct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Светлана Панайотова</a:t>
            </a:r>
          </a:p>
        </p:txBody>
      </p:sp>
      <p:grpSp>
        <p:nvGrpSpPr>
          <p:cNvPr id="52" name="object 52"/>
          <p:cNvGrpSpPr/>
          <p:nvPr/>
        </p:nvGrpSpPr>
        <p:grpSpPr>
          <a:xfrm>
            <a:off x="1664017" y="1026858"/>
            <a:ext cx="4411980" cy="990613"/>
            <a:chOff x="1664017" y="1026858"/>
            <a:chExt cx="4411980" cy="1035685"/>
          </a:xfrm>
        </p:grpSpPr>
        <p:sp>
          <p:nvSpPr>
            <p:cNvPr id="53" name="object 53"/>
            <p:cNvSpPr/>
            <p:nvPr/>
          </p:nvSpPr>
          <p:spPr>
            <a:xfrm>
              <a:off x="2179319" y="1034796"/>
              <a:ext cx="3888740" cy="958215"/>
            </a:xfrm>
            <a:custGeom>
              <a:avLst/>
              <a:gdLst/>
              <a:ahLst/>
              <a:cxnLst/>
              <a:rect l="l" t="t" r="r" b="b"/>
              <a:pathLst>
                <a:path w="3888740" h="958214">
                  <a:moveTo>
                    <a:pt x="1740408" y="30479"/>
                  </a:moveTo>
                  <a:lnTo>
                    <a:pt x="1735835" y="577723"/>
                  </a:lnTo>
                </a:path>
                <a:path w="3888740" h="958214">
                  <a:moveTo>
                    <a:pt x="830580" y="30479"/>
                  </a:moveTo>
                  <a:lnTo>
                    <a:pt x="832612" y="451992"/>
                  </a:lnTo>
                </a:path>
                <a:path w="3888740" h="958214">
                  <a:moveTo>
                    <a:pt x="3888358" y="0"/>
                  </a:moveTo>
                  <a:lnTo>
                    <a:pt x="3886200" y="505332"/>
                  </a:lnTo>
                </a:path>
                <a:path w="3888740" h="958214">
                  <a:moveTo>
                    <a:pt x="0" y="30479"/>
                  </a:moveTo>
                  <a:lnTo>
                    <a:pt x="0" y="957833"/>
                  </a:lnTo>
                </a:path>
              </a:pathLst>
            </a:custGeom>
            <a:ln w="15875">
              <a:solidFill>
                <a:srgbClr val="54555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1668779" y="1467612"/>
              <a:ext cx="932815" cy="589915"/>
            </a:xfrm>
            <a:custGeom>
              <a:avLst/>
              <a:gdLst/>
              <a:ahLst/>
              <a:cxnLst/>
              <a:rect l="l" t="t" r="r" b="b"/>
              <a:pathLst>
                <a:path w="932814" h="589914">
                  <a:moveTo>
                    <a:pt x="834389" y="0"/>
                  </a:moveTo>
                  <a:lnTo>
                    <a:pt x="98297" y="0"/>
                  </a:lnTo>
                  <a:lnTo>
                    <a:pt x="60061" y="7733"/>
                  </a:lnTo>
                  <a:lnTo>
                    <a:pt x="28813" y="28813"/>
                  </a:lnTo>
                  <a:lnTo>
                    <a:pt x="7733" y="60061"/>
                  </a:lnTo>
                  <a:lnTo>
                    <a:pt x="0" y="98298"/>
                  </a:lnTo>
                  <a:lnTo>
                    <a:pt x="0" y="491489"/>
                  </a:lnTo>
                  <a:lnTo>
                    <a:pt x="7733" y="529726"/>
                  </a:lnTo>
                  <a:lnTo>
                    <a:pt x="28813" y="560974"/>
                  </a:lnTo>
                  <a:lnTo>
                    <a:pt x="60061" y="582054"/>
                  </a:lnTo>
                  <a:lnTo>
                    <a:pt x="98297" y="589788"/>
                  </a:lnTo>
                  <a:lnTo>
                    <a:pt x="834389" y="589788"/>
                  </a:lnTo>
                  <a:lnTo>
                    <a:pt x="872626" y="582054"/>
                  </a:lnTo>
                  <a:lnTo>
                    <a:pt x="903874" y="560974"/>
                  </a:lnTo>
                  <a:lnTo>
                    <a:pt x="924954" y="529726"/>
                  </a:lnTo>
                  <a:lnTo>
                    <a:pt x="932688" y="491489"/>
                  </a:lnTo>
                  <a:lnTo>
                    <a:pt x="932688" y="98298"/>
                  </a:lnTo>
                  <a:lnTo>
                    <a:pt x="924954" y="60061"/>
                  </a:lnTo>
                  <a:lnTo>
                    <a:pt x="903874" y="28813"/>
                  </a:lnTo>
                  <a:lnTo>
                    <a:pt x="872626" y="7733"/>
                  </a:lnTo>
                  <a:lnTo>
                    <a:pt x="834389" y="0"/>
                  </a:lnTo>
                  <a:close/>
                </a:path>
              </a:pathLst>
            </a:custGeom>
            <a:solidFill>
              <a:srgbClr val="407BC9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1668779" y="1467612"/>
              <a:ext cx="932815" cy="589915"/>
            </a:xfrm>
            <a:custGeom>
              <a:avLst/>
              <a:gdLst/>
              <a:ahLst/>
              <a:cxnLst/>
              <a:rect l="l" t="t" r="r" b="b"/>
              <a:pathLst>
                <a:path w="932814" h="589914">
                  <a:moveTo>
                    <a:pt x="0" y="98298"/>
                  </a:moveTo>
                  <a:lnTo>
                    <a:pt x="7733" y="60061"/>
                  </a:lnTo>
                  <a:lnTo>
                    <a:pt x="28813" y="28813"/>
                  </a:lnTo>
                  <a:lnTo>
                    <a:pt x="60061" y="7733"/>
                  </a:lnTo>
                  <a:lnTo>
                    <a:pt x="98297" y="0"/>
                  </a:lnTo>
                  <a:lnTo>
                    <a:pt x="834389" y="0"/>
                  </a:lnTo>
                  <a:lnTo>
                    <a:pt x="872626" y="7733"/>
                  </a:lnTo>
                  <a:lnTo>
                    <a:pt x="903874" y="28813"/>
                  </a:lnTo>
                  <a:lnTo>
                    <a:pt x="924954" y="60061"/>
                  </a:lnTo>
                  <a:lnTo>
                    <a:pt x="932688" y="98298"/>
                  </a:lnTo>
                  <a:lnTo>
                    <a:pt x="932688" y="491489"/>
                  </a:lnTo>
                  <a:lnTo>
                    <a:pt x="924954" y="529726"/>
                  </a:lnTo>
                  <a:lnTo>
                    <a:pt x="903874" y="560974"/>
                  </a:lnTo>
                  <a:lnTo>
                    <a:pt x="872626" y="582054"/>
                  </a:lnTo>
                  <a:lnTo>
                    <a:pt x="834389" y="589788"/>
                  </a:lnTo>
                  <a:lnTo>
                    <a:pt x="98297" y="589788"/>
                  </a:lnTo>
                  <a:lnTo>
                    <a:pt x="60061" y="582054"/>
                  </a:lnTo>
                  <a:lnTo>
                    <a:pt x="28813" y="560974"/>
                  </a:lnTo>
                  <a:lnTo>
                    <a:pt x="7733" y="529726"/>
                  </a:lnTo>
                  <a:lnTo>
                    <a:pt x="0" y="491489"/>
                  </a:lnTo>
                  <a:lnTo>
                    <a:pt x="0" y="98298"/>
                  </a:lnTo>
                  <a:close/>
                </a:path>
              </a:pathLst>
            </a:custGeom>
            <a:ln w="9525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1679720" y="1492274"/>
            <a:ext cx="932815" cy="49821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-31750" algn="ctr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5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Непосредствен ПДУ </a:t>
            </a:r>
            <a:r>
              <a:rPr kumimoji="0" lang="bg-BG" sz="105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Дорина Дечева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5583745" y="5099113"/>
            <a:ext cx="1832610" cy="1221105"/>
            <a:chOff x="5583745" y="5099113"/>
            <a:chExt cx="1832610" cy="1221105"/>
          </a:xfrm>
        </p:grpSpPr>
        <p:sp>
          <p:nvSpPr>
            <p:cNvPr id="58" name="object 58"/>
            <p:cNvSpPr/>
            <p:nvPr/>
          </p:nvSpPr>
          <p:spPr>
            <a:xfrm>
              <a:off x="5588508" y="5103876"/>
              <a:ext cx="1823085" cy="1211580"/>
            </a:xfrm>
            <a:custGeom>
              <a:avLst/>
              <a:gdLst/>
              <a:ahLst/>
              <a:cxnLst/>
              <a:rect l="l" t="t" r="r" b="b"/>
              <a:pathLst>
                <a:path w="1823084" h="1211579">
                  <a:moveTo>
                    <a:pt x="1620773" y="0"/>
                  </a:moveTo>
                  <a:lnTo>
                    <a:pt x="201929" y="0"/>
                  </a:lnTo>
                  <a:lnTo>
                    <a:pt x="155634" y="5333"/>
                  </a:lnTo>
                  <a:lnTo>
                    <a:pt x="113133" y="20527"/>
                  </a:lnTo>
                  <a:lnTo>
                    <a:pt x="75640" y="44367"/>
                  </a:lnTo>
                  <a:lnTo>
                    <a:pt x="44367" y="75640"/>
                  </a:lnTo>
                  <a:lnTo>
                    <a:pt x="20527" y="113133"/>
                  </a:lnTo>
                  <a:lnTo>
                    <a:pt x="5334" y="155634"/>
                  </a:lnTo>
                  <a:lnTo>
                    <a:pt x="0" y="201930"/>
                  </a:lnTo>
                  <a:lnTo>
                    <a:pt x="0" y="1009650"/>
                  </a:lnTo>
                  <a:lnTo>
                    <a:pt x="5333" y="1055949"/>
                  </a:lnTo>
                  <a:lnTo>
                    <a:pt x="20527" y="1098451"/>
                  </a:lnTo>
                  <a:lnTo>
                    <a:pt x="44367" y="1135945"/>
                  </a:lnTo>
                  <a:lnTo>
                    <a:pt x="75640" y="1167216"/>
                  </a:lnTo>
                  <a:lnTo>
                    <a:pt x="113133" y="1191054"/>
                  </a:lnTo>
                  <a:lnTo>
                    <a:pt x="155634" y="1206246"/>
                  </a:lnTo>
                  <a:lnTo>
                    <a:pt x="201929" y="1211580"/>
                  </a:lnTo>
                  <a:lnTo>
                    <a:pt x="1620773" y="1211580"/>
                  </a:lnTo>
                  <a:lnTo>
                    <a:pt x="1667069" y="1206246"/>
                  </a:lnTo>
                  <a:lnTo>
                    <a:pt x="1709570" y="1191054"/>
                  </a:lnTo>
                  <a:lnTo>
                    <a:pt x="1747063" y="1167216"/>
                  </a:lnTo>
                  <a:lnTo>
                    <a:pt x="1778336" y="1135945"/>
                  </a:lnTo>
                  <a:lnTo>
                    <a:pt x="1802176" y="1098451"/>
                  </a:lnTo>
                  <a:lnTo>
                    <a:pt x="1817369" y="1055949"/>
                  </a:lnTo>
                  <a:lnTo>
                    <a:pt x="1822703" y="1009650"/>
                  </a:lnTo>
                  <a:lnTo>
                    <a:pt x="1822703" y="201930"/>
                  </a:lnTo>
                  <a:lnTo>
                    <a:pt x="1817370" y="155634"/>
                  </a:lnTo>
                  <a:lnTo>
                    <a:pt x="1802176" y="113133"/>
                  </a:lnTo>
                  <a:lnTo>
                    <a:pt x="1778336" y="75640"/>
                  </a:lnTo>
                  <a:lnTo>
                    <a:pt x="1747063" y="44367"/>
                  </a:lnTo>
                  <a:lnTo>
                    <a:pt x="1709570" y="20527"/>
                  </a:lnTo>
                  <a:lnTo>
                    <a:pt x="1667069" y="5333"/>
                  </a:lnTo>
                  <a:lnTo>
                    <a:pt x="1620773" y="0"/>
                  </a:lnTo>
                  <a:close/>
                </a:path>
              </a:pathLst>
            </a:custGeom>
            <a:solidFill>
              <a:srgbClr val="0D214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5588508" y="5103876"/>
              <a:ext cx="1823085" cy="1211580"/>
            </a:xfrm>
            <a:custGeom>
              <a:avLst/>
              <a:gdLst/>
              <a:ahLst/>
              <a:cxnLst/>
              <a:rect l="l" t="t" r="r" b="b"/>
              <a:pathLst>
                <a:path w="1823084" h="1211579">
                  <a:moveTo>
                    <a:pt x="0" y="201930"/>
                  </a:moveTo>
                  <a:lnTo>
                    <a:pt x="5334" y="155634"/>
                  </a:lnTo>
                  <a:lnTo>
                    <a:pt x="20527" y="113133"/>
                  </a:lnTo>
                  <a:lnTo>
                    <a:pt x="44367" y="75640"/>
                  </a:lnTo>
                  <a:lnTo>
                    <a:pt x="75640" y="44367"/>
                  </a:lnTo>
                  <a:lnTo>
                    <a:pt x="113133" y="20527"/>
                  </a:lnTo>
                  <a:lnTo>
                    <a:pt x="155634" y="5333"/>
                  </a:lnTo>
                  <a:lnTo>
                    <a:pt x="201929" y="0"/>
                  </a:lnTo>
                  <a:lnTo>
                    <a:pt x="1620773" y="0"/>
                  </a:lnTo>
                  <a:lnTo>
                    <a:pt x="1667069" y="5333"/>
                  </a:lnTo>
                  <a:lnTo>
                    <a:pt x="1709570" y="20527"/>
                  </a:lnTo>
                  <a:lnTo>
                    <a:pt x="1747063" y="44367"/>
                  </a:lnTo>
                  <a:lnTo>
                    <a:pt x="1778336" y="75640"/>
                  </a:lnTo>
                  <a:lnTo>
                    <a:pt x="1802176" y="113133"/>
                  </a:lnTo>
                  <a:lnTo>
                    <a:pt x="1817370" y="155634"/>
                  </a:lnTo>
                  <a:lnTo>
                    <a:pt x="1822703" y="201930"/>
                  </a:lnTo>
                  <a:lnTo>
                    <a:pt x="1822703" y="1009650"/>
                  </a:lnTo>
                  <a:lnTo>
                    <a:pt x="1817369" y="1055949"/>
                  </a:lnTo>
                  <a:lnTo>
                    <a:pt x="1802176" y="1098451"/>
                  </a:lnTo>
                  <a:lnTo>
                    <a:pt x="1778336" y="1135945"/>
                  </a:lnTo>
                  <a:lnTo>
                    <a:pt x="1747063" y="1167216"/>
                  </a:lnTo>
                  <a:lnTo>
                    <a:pt x="1709570" y="1191054"/>
                  </a:lnTo>
                  <a:lnTo>
                    <a:pt x="1667069" y="1206246"/>
                  </a:lnTo>
                  <a:lnTo>
                    <a:pt x="1620773" y="1211580"/>
                  </a:lnTo>
                  <a:lnTo>
                    <a:pt x="201929" y="1211580"/>
                  </a:lnTo>
                  <a:lnTo>
                    <a:pt x="155634" y="1206246"/>
                  </a:lnTo>
                  <a:lnTo>
                    <a:pt x="113133" y="1191054"/>
                  </a:lnTo>
                  <a:lnTo>
                    <a:pt x="75640" y="1167216"/>
                  </a:lnTo>
                  <a:lnTo>
                    <a:pt x="44367" y="1135945"/>
                  </a:lnTo>
                  <a:lnTo>
                    <a:pt x="20527" y="1098451"/>
                  </a:lnTo>
                  <a:lnTo>
                    <a:pt x="5333" y="1055949"/>
                  </a:lnTo>
                  <a:lnTo>
                    <a:pt x="0" y="1009650"/>
                  </a:lnTo>
                  <a:lnTo>
                    <a:pt x="0" y="201930"/>
                  </a:lnTo>
                  <a:close/>
                </a:path>
              </a:pathLst>
            </a:custGeom>
            <a:ln w="9525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0" name="object 60"/>
          <p:cNvSpPr txBox="1"/>
          <p:nvPr/>
        </p:nvSpPr>
        <p:spPr>
          <a:xfrm>
            <a:off x="5726429" y="5191455"/>
            <a:ext cx="1588771" cy="108940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8760" marR="0" lvl="0" indent="0" algn="ct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Комисии по Дейности 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128270" marR="0" lvl="0" indent="-11620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28905" algn="l"/>
              </a:tabLst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Диабет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128270" marR="0" lvl="0" indent="-11620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28905" algn="l"/>
              </a:tabLst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Околна Среда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128270" marR="0" lvl="0" indent="-11620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28905" algn="l"/>
              </a:tabLst>
              <a:defRPr/>
            </a:pPr>
            <a:r>
              <a:rPr kumimoji="0" lang="bg-BG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Борба с глада – Адриана Иванова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128270" marR="0" lvl="0" indent="-11620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28905" algn="l"/>
              </a:tabLst>
              <a:defRPr/>
            </a:pPr>
            <a:r>
              <a:rPr kumimoji="0" lang="bg-BG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Тумори при децата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128270" marR="0" lvl="0" indent="-11620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28905" algn="l"/>
              </a:tabLst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Зрение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5630988" y="1444364"/>
            <a:ext cx="915227" cy="716032"/>
            <a:chOff x="5630989" y="1485709"/>
            <a:chExt cx="872490" cy="771525"/>
          </a:xfrm>
        </p:grpSpPr>
        <p:sp>
          <p:nvSpPr>
            <p:cNvPr id="62" name="object 62"/>
            <p:cNvSpPr/>
            <p:nvPr/>
          </p:nvSpPr>
          <p:spPr>
            <a:xfrm>
              <a:off x="5635752" y="1490472"/>
              <a:ext cx="862965" cy="762000"/>
            </a:xfrm>
            <a:custGeom>
              <a:avLst/>
              <a:gdLst/>
              <a:ahLst/>
              <a:cxnLst/>
              <a:rect l="l" t="t" r="r" b="b"/>
              <a:pathLst>
                <a:path w="862964" h="762000">
                  <a:moveTo>
                    <a:pt x="735584" y="0"/>
                  </a:moveTo>
                  <a:lnTo>
                    <a:pt x="127000" y="0"/>
                  </a:lnTo>
                  <a:lnTo>
                    <a:pt x="77581" y="9985"/>
                  </a:lnTo>
                  <a:lnTo>
                    <a:pt x="37211" y="37211"/>
                  </a:lnTo>
                  <a:lnTo>
                    <a:pt x="9985" y="77581"/>
                  </a:lnTo>
                  <a:lnTo>
                    <a:pt x="0" y="127000"/>
                  </a:lnTo>
                  <a:lnTo>
                    <a:pt x="0" y="635000"/>
                  </a:lnTo>
                  <a:lnTo>
                    <a:pt x="9985" y="684418"/>
                  </a:lnTo>
                  <a:lnTo>
                    <a:pt x="37211" y="724788"/>
                  </a:lnTo>
                  <a:lnTo>
                    <a:pt x="77581" y="752014"/>
                  </a:lnTo>
                  <a:lnTo>
                    <a:pt x="127000" y="762000"/>
                  </a:lnTo>
                  <a:lnTo>
                    <a:pt x="735584" y="762000"/>
                  </a:lnTo>
                  <a:lnTo>
                    <a:pt x="785002" y="752014"/>
                  </a:lnTo>
                  <a:lnTo>
                    <a:pt x="825373" y="724788"/>
                  </a:lnTo>
                  <a:lnTo>
                    <a:pt x="852598" y="684418"/>
                  </a:lnTo>
                  <a:lnTo>
                    <a:pt x="862584" y="635000"/>
                  </a:lnTo>
                  <a:lnTo>
                    <a:pt x="862584" y="127000"/>
                  </a:lnTo>
                  <a:lnTo>
                    <a:pt x="852598" y="77581"/>
                  </a:lnTo>
                  <a:lnTo>
                    <a:pt x="825372" y="37211"/>
                  </a:lnTo>
                  <a:lnTo>
                    <a:pt x="785002" y="9985"/>
                  </a:lnTo>
                  <a:lnTo>
                    <a:pt x="735584" y="0"/>
                  </a:lnTo>
                  <a:close/>
                </a:path>
              </a:pathLst>
            </a:custGeom>
            <a:solidFill>
              <a:srgbClr val="407BC9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5635752" y="1490472"/>
              <a:ext cx="862965" cy="762000"/>
            </a:xfrm>
            <a:custGeom>
              <a:avLst/>
              <a:gdLst/>
              <a:ahLst/>
              <a:cxnLst/>
              <a:rect l="l" t="t" r="r" b="b"/>
              <a:pathLst>
                <a:path w="862964" h="762000">
                  <a:moveTo>
                    <a:pt x="0" y="127000"/>
                  </a:moveTo>
                  <a:lnTo>
                    <a:pt x="9985" y="77581"/>
                  </a:lnTo>
                  <a:lnTo>
                    <a:pt x="37211" y="37211"/>
                  </a:lnTo>
                  <a:lnTo>
                    <a:pt x="77581" y="9985"/>
                  </a:lnTo>
                  <a:lnTo>
                    <a:pt x="127000" y="0"/>
                  </a:lnTo>
                  <a:lnTo>
                    <a:pt x="735584" y="0"/>
                  </a:lnTo>
                  <a:lnTo>
                    <a:pt x="785002" y="9985"/>
                  </a:lnTo>
                  <a:lnTo>
                    <a:pt x="825372" y="37211"/>
                  </a:lnTo>
                  <a:lnTo>
                    <a:pt x="852598" y="77581"/>
                  </a:lnTo>
                  <a:lnTo>
                    <a:pt x="862584" y="127000"/>
                  </a:lnTo>
                  <a:lnTo>
                    <a:pt x="862584" y="635000"/>
                  </a:lnTo>
                  <a:lnTo>
                    <a:pt x="852598" y="684418"/>
                  </a:lnTo>
                  <a:lnTo>
                    <a:pt x="825373" y="724788"/>
                  </a:lnTo>
                  <a:lnTo>
                    <a:pt x="785002" y="752014"/>
                  </a:lnTo>
                  <a:lnTo>
                    <a:pt x="735584" y="762000"/>
                  </a:lnTo>
                  <a:lnTo>
                    <a:pt x="127000" y="762000"/>
                  </a:lnTo>
                  <a:lnTo>
                    <a:pt x="77581" y="752014"/>
                  </a:lnTo>
                  <a:lnTo>
                    <a:pt x="37211" y="724788"/>
                  </a:lnTo>
                  <a:lnTo>
                    <a:pt x="9985" y="684418"/>
                  </a:lnTo>
                  <a:lnTo>
                    <a:pt x="0" y="635000"/>
                  </a:lnTo>
                  <a:lnTo>
                    <a:pt x="0" y="127000"/>
                  </a:lnTo>
                  <a:close/>
                </a:path>
              </a:pathLst>
            </a:custGeom>
            <a:ln w="9525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4" name="object 64"/>
          <p:cNvSpPr txBox="1"/>
          <p:nvPr/>
        </p:nvSpPr>
        <p:spPr>
          <a:xfrm>
            <a:off x="5560270" y="1535785"/>
            <a:ext cx="1061214" cy="5110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0" algn="ctr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5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Втори Вице ДУ</a:t>
            </a:r>
          </a:p>
          <a:p>
            <a:pPr marL="12700" marR="5080" lvl="0" indent="0" algn="ctr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5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Красимира Манолова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2636329" y="1446085"/>
            <a:ext cx="788605" cy="553013"/>
            <a:chOff x="2636329" y="1446085"/>
            <a:chExt cx="846455" cy="645160"/>
          </a:xfrm>
        </p:grpSpPr>
        <p:sp>
          <p:nvSpPr>
            <p:cNvPr id="66" name="object 66"/>
            <p:cNvSpPr/>
            <p:nvPr/>
          </p:nvSpPr>
          <p:spPr>
            <a:xfrm>
              <a:off x="2641092" y="1450847"/>
              <a:ext cx="836930" cy="635635"/>
            </a:xfrm>
            <a:custGeom>
              <a:avLst/>
              <a:gdLst/>
              <a:ahLst/>
              <a:cxnLst/>
              <a:rect l="l" t="t" r="r" b="b"/>
              <a:pathLst>
                <a:path w="836929" h="635635">
                  <a:moveTo>
                    <a:pt x="730757" y="0"/>
                  </a:moveTo>
                  <a:lnTo>
                    <a:pt x="105918" y="0"/>
                  </a:lnTo>
                  <a:lnTo>
                    <a:pt x="64668" y="8316"/>
                  </a:lnTo>
                  <a:lnTo>
                    <a:pt x="31003" y="31003"/>
                  </a:lnTo>
                  <a:lnTo>
                    <a:pt x="8316" y="64668"/>
                  </a:lnTo>
                  <a:lnTo>
                    <a:pt x="0" y="105917"/>
                  </a:lnTo>
                  <a:lnTo>
                    <a:pt x="0" y="529589"/>
                  </a:lnTo>
                  <a:lnTo>
                    <a:pt x="8316" y="570839"/>
                  </a:lnTo>
                  <a:lnTo>
                    <a:pt x="31003" y="604504"/>
                  </a:lnTo>
                  <a:lnTo>
                    <a:pt x="64668" y="627191"/>
                  </a:lnTo>
                  <a:lnTo>
                    <a:pt x="105918" y="635507"/>
                  </a:lnTo>
                  <a:lnTo>
                    <a:pt x="730757" y="635507"/>
                  </a:lnTo>
                  <a:lnTo>
                    <a:pt x="772007" y="627191"/>
                  </a:lnTo>
                  <a:lnTo>
                    <a:pt x="805672" y="604504"/>
                  </a:lnTo>
                  <a:lnTo>
                    <a:pt x="828359" y="570839"/>
                  </a:lnTo>
                  <a:lnTo>
                    <a:pt x="836675" y="529589"/>
                  </a:lnTo>
                  <a:lnTo>
                    <a:pt x="836675" y="105917"/>
                  </a:lnTo>
                  <a:lnTo>
                    <a:pt x="828359" y="64668"/>
                  </a:lnTo>
                  <a:lnTo>
                    <a:pt x="805672" y="31003"/>
                  </a:lnTo>
                  <a:lnTo>
                    <a:pt x="772007" y="8316"/>
                  </a:lnTo>
                  <a:lnTo>
                    <a:pt x="730757" y="0"/>
                  </a:lnTo>
                  <a:close/>
                </a:path>
              </a:pathLst>
            </a:custGeom>
            <a:solidFill>
              <a:srgbClr val="407BC9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2641092" y="1450847"/>
              <a:ext cx="836930" cy="635635"/>
            </a:xfrm>
            <a:custGeom>
              <a:avLst/>
              <a:gdLst/>
              <a:ahLst/>
              <a:cxnLst/>
              <a:rect l="l" t="t" r="r" b="b"/>
              <a:pathLst>
                <a:path w="836929" h="635635">
                  <a:moveTo>
                    <a:pt x="0" y="105917"/>
                  </a:moveTo>
                  <a:lnTo>
                    <a:pt x="8316" y="64668"/>
                  </a:lnTo>
                  <a:lnTo>
                    <a:pt x="31003" y="31003"/>
                  </a:lnTo>
                  <a:lnTo>
                    <a:pt x="64668" y="8316"/>
                  </a:lnTo>
                  <a:lnTo>
                    <a:pt x="105918" y="0"/>
                  </a:lnTo>
                  <a:lnTo>
                    <a:pt x="730757" y="0"/>
                  </a:lnTo>
                  <a:lnTo>
                    <a:pt x="772007" y="8316"/>
                  </a:lnTo>
                  <a:lnTo>
                    <a:pt x="805672" y="31003"/>
                  </a:lnTo>
                  <a:lnTo>
                    <a:pt x="828359" y="64668"/>
                  </a:lnTo>
                  <a:lnTo>
                    <a:pt x="836675" y="105917"/>
                  </a:lnTo>
                  <a:lnTo>
                    <a:pt x="836675" y="529589"/>
                  </a:lnTo>
                  <a:lnTo>
                    <a:pt x="828359" y="570839"/>
                  </a:lnTo>
                  <a:lnTo>
                    <a:pt x="805672" y="604504"/>
                  </a:lnTo>
                  <a:lnTo>
                    <a:pt x="772007" y="627191"/>
                  </a:lnTo>
                  <a:lnTo>
                    <a:pt x="730757" y="635507"/>
                  </a:lnTo>
                  <a:lnTo>
                    <a:pt x="105918" y="635507"/>
                  </a:lnTo>
                  <a:lnTo>
                    <a:pt x="64668" y="627191"/>
                  </a:lnTo>
                  <a:lnTo>
                    <a:pt x="31003" y="604504"/>
                  </a:lnTo>
                  <a:lnTo>
                    <a:pt x="8316" y="570839"/>
                  </a:lnTo>
                  <a:lnTo>
                    <a:pt x="0" y="529589"/>
                  </a:lnTo>
                  <a:lnTo>
                    <a:pt x="0" y="105917"/>
                  </a:lnTo>
                  <a:close/>
                </a:path>
              </a:pathLst>
            </a:custGeom>
            <a:ln w="9524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8" name="object 68"/>
          <p:cNvSpPr txBox="1"/>
          <p:nvPr/>
        </p:nvSpPr>
        <p:spPr>
          <a:xfrm>
            <a:off x="2689521" y="1480063"/>
            <a:ext cx="644736" cy="5110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45720" algn="ctr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5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Секретар</a:t>
            </a:r>
          </a:p>
          <a:p>
            <a:pPr marL="12700" marR="5080" lvl="0" indent="45720" algn="ctr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5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Гергана Стоева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grpSp>
        <p:nvGrpSpPr>
          <p:cNvPr id="69" name="object 69"/>
          <p:cNvGrpSpPr/>
          <p:nvPr/>
        </p:nvGrpSpPr>
        <p:grpSpPr>
          <a:xfrm>
            <a:off x="5786515" y="3085256"/>
            <a:ext cx="1307350" cy="1097534"/>
            <a:chOff x="5746813" y="3113341"/>
            <a:chExt cx="1504950" cy="1131570"/>
          </a:xfrm>
        </p:grpSpPr>
        <p:sp>
          <p:nvSpPr>
            <p:cNvPr id="70" name="object 70"/>
            <p:cNvSpPr/>
            <p:nvPr/>
          </p:nvSpPr>
          <p:spPr>
            <a:xfrm>
              <a:off x="5751576" y="3118104"/>
              <a:ext cx="1495425" cy="1122045"/>
            </a:xfrm>
            <a:custGeom>
              <a:avLst/>
              <a:gdLst/>
              <a:ahLst/>
              <a:cxnLst/>
              <a:rect l="l" t="t" r="r" b="b"/>
              <a:pathLst>
                <a:path w="1495425" h="1122045">
                  <a:moveTo>
                    <a:pt x="1308100" y="0"/>
                  </a:moveTo>
                  <a:lnTo>
                    <a:pt x="186944" y="0"/>
                  </a:lnTo>
                  <a:lnTo>
                    <a:pt x="137245" y="6677"/>
                  </a:lnTo>
                  <a:lnTo>
                    <a:pt x="92587" y="25522"/>
                  </a:lnTo>
                  <a:lnTo>
                    <a:pt x="54752" y="54752"/>
                  </a:lnTo>
                  <a:lnTo>
                    <a:pt x="25522" y="92587"/>
                  </a:lnTo>
                  <a:lnTo>
                    <a:pt x="6677" y="137245"/>
                  </a:lnTo>
                  <a:lnTo>
                    <a:pt x="0" y="186944"/>
                  </a:lnTo>
                  <a:lnTo>
                    <a:pt x="0" y="934720"/>
                  </a:lnTo>
                  <a:lnTo>
                    <a:pt x="6677" y="984418"/>
                  </a:lnTo>
                  <a:lnTo>
                    <a:pt x="25522" y="1029076"/>
                  </a:lnTo>
                  <a:lnTo>
                    <a:pt x="54752" y="1066911"/>
                  </a:lnTo>
                  <a:lnTo>
                    <a:pt x="92587" y="1096141"/>
                  </a:lnTo>
                  <a:lnTo>
                    <a:pt x="137245" y="1114986"/>
                  </a:lnTo>
                  <a:lnTo>
                    <a:pt x="186944" y="1121664"/>
                  </a:lnTo>
                  <a:lnTo>
                    <a:pt x="1308100" y="1121664"/>
                  </a:lnTo>
                  <a:lnTo>
                    <a:pt x="1357798" y="1114986"/>
                  </a:lnTo>
                  <a:lnTo>
                    <a:pt x="1402456" y="1096141"/>
                  </a:lnTo>
                  <a:lnTo>
                    <a:pt x="1440291" y="1066911"/>
                  </a:lnTo>
                  <a:lnTo>
                    <a:pt x="1469521" y="1029076"/>
                  </a:lnTo>
                  <a:lnTo>
                    <a:pt x="1488366" y="984418"/>
                  </a:lnTo>
                  <a:lnTo>
                    <a:pt x="1495044" y="934720"/>
                  </a:lnTo>
                  <a:lnTo>
                    <a:pt x="1495044" y="186944"/>
                  </a:lnTo>
                  <a:lnTo>
                    <a:pt x="1488366" y="137245"/>
                  </a:lnTo>
                  <a:lnTo>
                    <a:pt x="1469521" y="92587"/>
                  </a:lnTo>
                  <a:lnTo>
                    <a:pt x="1440291" y="54752"/>
                  </a:lnTo>
                  <a:lnTo>
                    <a:pt x="1402456" y="25522"/>
                  </a:lnTo>
                  <a:lnTo>
                    <a:pt x="1357798" y="6677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0D214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5751576" y="3118104"/>
              <a:ext cx="1495425" cy="1122045"/>
            </a:xfrm>
            <a:custGeom>
              <a:avLst/>
              <a:gdLst/>
              <a:ahLst/>
              <a:cxnLst/>
              <a:rect l="l" t="t" r="r" b="b"/>
              <a:pathLst>
                <a:path w="1495425" h="1122045">
                  <a:moveTo>
                    <a:pt x="0" y="186944"/>
                  </a:moveTo>
                  <a:lnTo>
                    <a:pt x="6677" y="137245"/>
                  </a:lnTo>
                  <a:lnTo>
                    <a:pt x="25522" y="92587"/>
                  </a:lnTo>
                  <a:lnTo>
                    <a:pt x="54752" y="54752"/>
                  </a:lnTo>
                  <a:lnTo>
                    <a:pt x="92587" y="25522"/>
                  </a:lnTo>
                  <a:lnTo>
                    <a:pt x="137245" y="6677"/>
                  </a:lnTo>
                  <a:lnTo>
                    <a:pt x="186944" y="0"/>
                  </a:lnTo>
                  <a:lnTo>
                    <a:pt x="1308100" y="0"/>
                  </a:lnTo>
                  <a:lnTo>
                    <a:pt x="1357798" y="6677"/>
                  </a:lnTo>
                  <a:lnTo>
                    <a:pt x="1402456" y="25522"/>
                  </a:lnTo>
                  <a:lnTo>
                    <a:pt x="1440291" y="54752"/>
                  </a:lnTo>
                  <a:lnTo>
                    <a:pt x="1469521" y="92587"/>
                  </a:lnTo>
                  <a:lnTo>
                    <a:pt x="1488366" y="137245"/>
                  </a:lnTo>
                  <a:lnTo>
                    <a:pt x="1495044" y="186944"/>
                  </a:lnTo>
                  <a:lnTo>
                    <a:pt x="1495044" y="934720"/>
                  </a:lnTo>
                  <a:lnTo>
                    <a:pt x="1488366" y="984418"/>
                  </a:lnTo>
                  <a:lnTo>
                    <a:pt x="1469521" y="1029076"/>
                  </a:lnTo>
                  <a:lnTo>
                    <a:pt x="1440291" y="1066911"/>
                  </a:lnTo>
                  <a:lnTo>
                    <a:pt x="1402456" y="1096141"/>
                  </a:lnTo>
                  <a:lnTo>
                    <a:pt x="1357798" y="1114986"/>
                  </a:lnTo>
                  <a:lnTo>
                    <a:pt x="1308100" y="1121664"/>
                  </a:lnTo>
                  <a:lnTo>
                    <a:pt x="186944" y="1121664"/>
                  </a:lnTo>
                  <a:lnTo>
                    <a:pt x="137245" y="1114986"/>
                  </a:lnTo>
                  <a:lnTo>
                    <a:pt x="92587" y="1096141"/>
                  </a:lnTo>
                  <a:lnTo>
                    <a:pt x="54752" y="1066911"/>
                  </a:lnTo>
                  <a:lnTo>
                    <a:pt x="25522" y="1029076"/>
                  </a:lnTo>
                  <a:lnTo>
                    <a:pt x="6677" y="984418"/>
                  </a:lnTo>
                  <a:lnTo>
                    <a:pt x="0" y="934720"/>
                  </a:lnTo>
                  <a:lnTo>
                    <a:pt x="0" y="186944"/>
                  </a:lnTo>
                  <a:close/>
                </a:path>
              </a:pathLst>
            </a:custGeom>
            <a:ln w="9525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2" name="object 72"/>
          <p:cNvSpPr txBox="1"/>
          <p:nvPr/>
        </p:nvSpPr>
        <p:spPr>
          <a:xfrm>
            <a:off x="5985607" y="3120555"/>
            <a:ext cx="906175" cy="4738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05" marR="0" lvl="0" indent="0" algn="ct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LCIF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Координатор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Петя Симеонова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5879638" y="3589385"/>
            <a:ext cx="1321054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Одобрява се от </a:t>
            </a:r>
            <a:r>
              <a:rPr kumimoji="0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LCIF </a:t>
            </a:r>
            <a:r>
              <a:rPr kumimoji="0" sz="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Chairperson</a:t>
            </a:r>
            <a:endParaRPr kumimoji="0" sz="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grpSp>
        <p:nvGrpSpPr>
          <p:cNvPr id="75" name="object 75"/>
          <p:cNvGrpSpPr/>
          <p:nvPr/>
        </p:nvGrpSpPr>
        <p:grpSpPr>
          <a:xfrm>
            <a:off x="3517201" y="1439989"/>
            <a:ext cx="835660" cy="584255"/>
            <a:chOff x="3517201" y="1439989"/>
            <a:chExt cx="835660" cy="636270"/>
          </a:xfrm>
        </p:grpSpPr>
        <p:sp>
          <p:nvSpPr>
            <p:cNvPr id="76" name="object 76"/>
            <p:cNvSpPr/>
            <p:nvPr/>
          </p:nvSpPr>
          <p:spPr>
            <a:xfrm>
              <a:off x="3521964" y="1444752"/>
              <a:ext cx="826135" cy="626745"/>
            </a:xfrm>
            <a:custGeom>
              <a:avLst/>
              <a:gdLst/>
              <a:ahLst/>
              <a:cxnLst/>
              <a:rect l="l" t="t" r="r" b="b"/>
              <a:pathLst>
                <a:path w="826135" h="626744">
                  <a:moveTo>
                    <a:pt x="721613" y="0"/>
                  </a:moveTo>
                  <a:lnTo>
                    <a:pt x="104394" y="0"/>
                  </a:lnTo>
                  <a:lnTo>
                    <a:pt x="63757" y="8203"/>
                  </a:lnTo>
                  <a:lnTo>
                    <a:pt x="30575" y="30575"/>
                  </a:lnTo>
                  <a:lnTo>
                    <a:pt x="8203" y="63757"/>
                  </a:lnTo>
                  <a:lnTo>
                    <a:pt x="0" y="104394"/>
                  </a:lnTo>
                  <a:lnTo>
                    <a:pt x="0" y="521970"/>
                  </a:lnTo>
                  <a:lnTo>
                    <a:pt x="8203" y="562606"/>
                  </a:lnTo>
                  <a:lnTo>
                    <a:pt x="30575" y="595788"/>
                  </a:lnTo>
                  <a:lnTo>
                    <a:pt x="63757" y="618160"/>
                  </a:lnTo>
                  <a:lnTo>
                    <a:pt x="104394" y="626363"/>
                  </a:lnTo>
                  <a:lnTo>
                    <a:pt x="721613" y="626363"/>
                  </a:lnTo>
                  <a:lnTo>
                    <a:pt x="762250" y="618160"/>
                  </a:lnTo>
                  <a:lnTo>
                    <a:pt x="795432" y="595788"/>
                  </a:lnTo>
                  <a:lnTo>
                    <a:pt x="817804" y="562606"/>
                  </a:lnTo>
                  <a:lnTo>
                    <a:pt x="826008" y="521970"/>
                  </a:lnTo>
                  <a:lnTo>
                    <a:pt x="826008" y="104394"/>
                  </a:lnTo>
                  <a:lnTo>
                    <a:pt x="817804" y="63757"/>
                  </a:lnTo>
                  <a:lnTo>
                    <a:pt x="795432" y="30575"/>
                  </a:lnTo>
                  <a:lnTo>
                    <a:pt x="762250" y="8203"/>
                  </a:lnTo>
                  <a:lnTo>
                    <a:pt x="721613" y="0"/>
                  </a:lnTo>
                  <a:close/>
                </a:path>
              </a:pathLst>
            </a:custGeom>
            <a:solidFill>
              <a:srgbClr val="407BC9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3521964" y="1444752"/>
              <a:ext cx="826135" cy="626745"/>
            </a:xfrm>
            <a:custGeom>
              <a:avLst/>
              <a:gdLst/>
              <a:ahLst/>
              <a:cxnLst/>
              <a:rect l="l" t="t" r="r" b="b"/>
              <a:pathLst>
                <a:path w="826135" h="626744">
                  <a:moveTo>
                    <a:pt x="0" y="104394"/>
                  </a:moveTo>
                  <a:lnTo>
                    <a:pt x="8203" y="63757"/>
                  </a:lnTo>
                  <a:lnTo>
                    <a:pt x="30575" y="30575"/>
                  </a:lnTo>
                  <a:lnTo>
                    <a:pt x="63757" y="8203"/>
                  </a:lnTo>
                  <a:lnTo>
                    <a:pt x="104394" y="0"/>
                  </a:lnTo>
                  <a:lnTo>
                    <a:pt x="721613" y="0"/>
                  </a:lnTo>
                  <a:lnTo>
                    <a:pt x="762250" y="8203"/>
                  </a:lnTo>
                  <a:lnTo>
                    <a:pt x="795432" y="30575"/>
                  </a:lnTo>
                  <a:lnTo>
                    <a:pt x="817804" y="63757"/>
                  </a:lnTo>
                  <a:lnTo>
                    <a:pt x="826008" y="104394"/>
                  </a:lnTo>
                  <a:lnTo>
                    <a:pt x="826008" y="521970"/>
                  </a:lnTo>
                  <a:lnTo>
                    <a:pt x="817804" y="562606"/>
                  </a:lnTo>
                  <a:lnTo>
                    <a:pt x="795432" y="595788"/>
                  </a:lnTo>
                  <a:lnTo>
                    <a:pt x="762250" y="618160"/>
                  </a:lnTo>
                  <a:lnTo>
                    <a:pt x="721613" y="626363"/>
                  </a:lnTo>
                  <a:lnTo>
                    <a:pt x="104394" y="626363"/>
                  </a:lnTo>
                  <a:lnTo>
                    <a:pt x="63757" y="618160"/>
                  </a:lnTo>
                  <a:lnTo>
                    <a:pt x="30575" y="595788"/>
                  </a:lnTo>
                  <a:lnTo>
                    <a:pt x="8203" y="562606"/>
                  </a:lnTo>
                  <a:lnTo>
                    <a:pt x="0" y="521970"/>
                  </a:lnTo>
                  <a:lnTo>
                    <a:pt x="0" y="104394"/>
                  </a:lnTo>
                  <a:close/>
                </a:path>
              </a:pathLst>
            </a:custGeom>
            <a:ln w="9525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8" name="object 78"/>
          <p:cNvSpPr txBox="1"/>
          <p:nvPr/>
        </p:nvSpPr>
        <p:spPr>
          <a:xfrm>
            <a:off x="3573222" y="1457961"/>
            <a:ext cx="743068" cy="5110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36195" algn="ctr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5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Ковчежник</a:t>
            </a:r>
          </a:p>
          <a:p>
            <a:pPr marL="12700" marR="5080" lvl="0" indent="36195" algn="ctr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5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Валентина Станчева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grpSp>
        <p:nvGrpSpPr>
          <p:cNvPr id="79" name="object 79"/>
          <p:cNvGrpSpPr/>
          <p:nvPr/>
        </p:nvGrpSpPr>
        <p:grpSpPr>
          <a:xfrm>
            <a:off x="2622613" y="4053649"/>
            <a:ext cx="1453515" cy="963805"/>
            <a:chOff x="2622613" y="4053649"/>
            <a:chExt cx="1453515" cy="1068070"/>
          </a:xfrm>
        </p:grpSpPr>
        <p:sp>
          <p:nvSpPr>
            <p:cNvPr id="80" name="object 80"/>
            <p:cNvSpPr/>
            <p:nvPr/>
          </p:nvSpPr>
          <p:spPr>
            <a:xfrm>
              <a:off x="3383280" y="4373879"/>
              <a:ext cx="684530" cy="739775"/>
            </a:xfrm>
            <a:custGeom>
              <a:avLst/>
              <a:gdLst/>
              <a:ahLst/>
              <a:cxnLst/>
              <a:rect l="l" t="t" r="r" b="b"/>
              <a:pathLst>
                <a:path w="684529" h="739775">
                  <a:moveTo>
                    <a:pt x="0" y="0"/>
                  </a:moveTo>
                  <a:lnTo>
                    <a:pt x="673862" y="635"/>
                  </a:lnTo>
                </a:path>
                <a:path w="684529" h="739775">
                  <a:moveTo>
                    <a:pt x="10668" y="739140"/>
                  </a:moveTo>
                  <a:lnTo>
                    <a:pt x="684530" y="739775"/>
                  </a:lnTo>
                </a:path>
              </a:pathLst>
            </a:custGeom>
            <a:ln w="15875">
              <a:solidFill>
                <a:srgbClr val="54555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object 81"/>
            <p:cNvSpPr/>
            <p:nvPr/>
          </p:nvSpPr>
          <p:spPr>
            <a:xfrm>
              <a:off x="2627376" y="4058411"/>
              <a:ext cx="1283335" cy="649605"/>
            </a:xfrm>
            <a:custGeom>
              <a:avLst/>
              <a:gdLst/>
              <a:ahLst/>
              <a:cxnLst/>
              <a:rect l="l" t="t" r="r" b="b"/>
              <a:pathLst>
                <a:path w="1283335" h="649604">
                  <a:moveTo>
                    <a:pt x="1175003" y="0"/>
                  </a:moveTo>
                  <a:lnTo>
                    <a:pt x="108204" y="0"/>
                  </a:lnTo>
                  <a:lnTo>
                    <a:pt x="66061" y="8495"/>
                  </a:lnTo>
                  <a:lnTo>
                    <a:pt x="31670" y="31670"/>
                  </a:lnTo>
                  <a:lnTo>
                    <a:pt x="8495" y="66061"/>
                  </a:lnTo>
                  <a:lnTo>
                    <a:pt x="0" y="108204"/>
                  </a:lnTo>
                  <a:lnTo>
                    <a:pt x="0" y="541019"/>
                  </a:lnTo>
                  <a:lnTo>
                    <a:pt x="8495" y="583162"/>
                  </a:lnTo>
                  <a:lnTo>
                    <a:pt x="31670" y="617553"/>
                  </a:lnTo>
                  <a:lnTo>
                    <a:pt x="66061" y="640728"/>
                  </a:lnTo>
                  <a:lnTo>
                    <a:pt x="108204" y="649224"/>
                  </a:lnTo>
                  <a:lnTo>
                    <a:pt x="1175003" y="649224"/>
                  </a:lnTo>
                  <a:lnTo>
                    <a:pt x="1217146" y="640728"/>
                  </a:lnTo>
                  <a:lnTo>
                    <a:pt x="1251537" y="617553"/>
                  </a:lnTo>
                  <a:lnTo>
                    <a:pt x="1274712" y="583162"/>
                  </a:lnTo>
                  <a:lnTo>
                    <a:pt x="1283208" y="541019"/>
                  </a:lnTo>
                  <a:lnTo>
                    <a:pt x="1283208" y="108204"/>
                  </a:lnTo>
                  <a:lnTo>
                    <a:pt x="1274712" y="66061"/>
                  </a:lnTo>
                  <a:lnTo>
                    <a:pt x="1251537" y="31670"/>
                  </a:lnTo>
                  <a:lnTo>
                    <a:pt x="1217146" y="8495"/>
                  </a:lnTo>
                  <a:lnTo>
                    <a:pt x="1175003" y="0"/>
                  </a:lnTo>
                  <a:close/>
                </a:path>
              </a:pathLst>
            </a:custGeom>
            <a:solidFill>
              <a:srgbClr val="0D214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object 82"/>
            <p:cNvSpPr/>
            <p:nvPr/>
          </p:nvSpPr>
          <p:spPr>
            <a:xfrm>
              <a:off x="2627376" y="4058411"/>
              <a:ext cx="1283335" cy="649605"/>
            </a:xfrm>
            <a:custGeom>
              <a:avLst/>
              <a:gdLst/>
              <a:ahLst/>
              <a:cxnLst/>
              <a:rect l="l" t="t" r="r" b="b"/>
              <a:pathLst>
                <a:path w="1283335" h="649604">
                  <a:moveTo>
                    <a:pt x="0" y="108204"/>
                  </a:moveTo>
                  <a:lnTo>
                    <a:pt x="8495" y="66061"/>
                  </a:lnTo>
                  <a:lnTo>
                    <a:pt x="31670" y="31670"/>
                  </a:lnTo>
                  <a:lnTo>
                    <a:pt x="66061" y="8495"/>
                  </a:lnTo>
                  <a:lnTo>
                    <a:pt x="108204" y="0"/>
                  </a:lnTo>
                  <a:lnTo>
                    <a:pt x="1175003" y="0"/>
                  </a:lnTo>
                  <a:lnTo>
                    <a:pt x="1217146" y="8495"/>
                  </a:lnTo>
                  <a:lnTo>
                    <a:pt x="1251537" y="31670"/>
                  </a:lnTo>
                  <a:lnTo>
                    <a:pt x="1274712" y="66061"/>
                  </a:lnTo>
                  <a:lnTo>
                    <a:pt x="1283208" y="108204"/>
                  </a:lnTo>
                  <a:lnTo>
                    <a:pt x="1283208" y="541019"/>
                  </a:lnTo>
                  <a:lnTo>
                    <a:pt x="1274712" y="583162"/>
                  </a:lnTo>
                  <a:lnTo>
                    <a:pt x="1251537" y="617553"/>
                  </a:lnTo>
                  <a:lnTo>
                    <a:pt x="1217146" y="640728"/>
                  </a:lnTo>
                  <a:lnTo>
                    <a:pt x="1175003" y="649224"/>
                  </a:lnTo>
                  <a:lnTo>
                    <a:pt x="108204" y="649224"/>
                  </a:lnTo>
                  <a:lnTo>
                    <a:pt x="66061" y="640728"/>
                  </a:lnTo>
                  <a:lnTo>
                    <a:pt x="31670" y="617553"/>
                  </a:lnTo>
                  <a:lnTo>
                    <a:pt x="8495" y="583162"/>
                  </a:lnTo>
                  <a:lnTo>
                    <a:pt x="0" y="541019"/>
                  </a:lnTo>
                  <a:lnTo>
                    <a:pt x="0" y="108204"/>
                  </a:lnTo>
                  <a:close/>
                </a:path>
              </a:pathLst>
            </a:custGeom>
            <a:ln w="9525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3" name="object 83"/>
          <p:cNvSpPr txBox="1"/>
          <p:nvPr/>
        </p:nvSpPr>
        <p:spPr>
          <a:xfrm>
            <a:off x="2665281" y="4198339"/>
            <a:ext cx="1367084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6060" marR="5080" lvl="0" indent="-21336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Почетна Комисия ДУ</a:t>
            </a:r>
            <a:br>
              <a:rPr kumimoji="0" lang="bg-BG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</a:b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grpSp>
        <p:nvGrpSpPr>
          <p:cNvPr id="85" name="object 85"/>
          <p:cNvGrpSpPr/>
          <p:nvPr/>
        </p:nvGrpSpPr>
        <p:grpSpPr>
          <a:xfrm>
            <a:off x="2618041" y="4827841"/>
            <a:ext cx="1669094" cy="762635"/>
            <a:chOff x="2618041" y="4827841"/>
            <a:chExt cx="1259205" cy="762635"/>
          </a:xfrm>
        </p:grpSpPr>
        <p:sp>
          <p:nvSpPr>
            <p:cNvPr id="86" name="object 86"/>
            <p:cNvSpPr/>
            <p:nvPr/>
          </p:nvSpPr>
          <p:spPr>
            <a:xfrm>
              <a:off x="2622804" y="4832603"/>
              <a:ext cx="1249680" cy="753110"/>
            </a:xfrm>
            <a:custGeom>
              <a:avLst/>
              <a:gdLst/>
              <a:ahLst/>
              <a:cxnLst/>
              <a:rect l="l" t="t" r="r" b="b"/>
              <a:pathLst>
                <a:path w="1249679" h="753110">
                  <a:moveTo>
                    <a:pt x="1124204" y="0"/>
                  </a:moveTo>
                  <a:lnTo>
                    <a:pt x="125475" y="0"/>
                  </a:lnTo>
                  <a:lnTo>
                    <a:pt x="76616" y="9854"/>
                  </a:lnTo>
                  <a:lnTo>
                    <a:pt x="36734" y="36734"/>
                  </a:lnTo>
                  <a:lnTo>
                    <a:pt x="9854" y="76616"/>
                  </a:lnTo>
                  <a:lnTo>
                    <a:pt x="0" y="125476"/>
                  </a:lnTo>
                  <a:lnTo>
                    <a:pt x="0" y="627380"/>
                  </a:lnTo>
                  <a:lnTo>
                    <a:pt x="9854" y="676239"/>
                  </a:lnTo>
                  <a:lnTo>
                    <a:pt x="36734" y="716121"/>
                  </a:lnTo>
                  <a:lnTo>
                    <a:pt x="76616" y="743001"/>
                  </a:lnTo>
                  <a:lnTo>
                    <a:pt x="125475" y="752856"/>
                  </a:lnTo>
                  <a:lnTo>
                    <a:pt x="1124204" y="752856"/>
                  </a:lnTo>
                  <a:lnTo>
                    <a:pt x="1173063" y="743001"/>
                  </a:lnTo>
                  <a:lnTo>
                    <a:pt x="1212945" y="716121"/>
                  </a:lnTo>
                  <a:lnTo>
                    <a:pt x="1239825" y="676239"/>
                  </a:lnTo>
                  <a:lnTo>
                    <a:pt x="1249680" y="627380"/>
                  </a:lnTo>
                  <a:lnTo>
                    <a:pt x="1249680" y="125476"/>
                  </a:lnTo>
                  <a:lnTo>
                    <a:pt x="1239825" y="76616"/>
                  </a:lnTo>
                  <a:lnTo>
                    <a:pt x="1212945" y="36734"/>
                  </a:lnTo>
                  <a:lnTo>
                    <a:pt x="1173063" y="9854"/>
                  </a:lnTo>
                  <a:lnTo>
                    <a:pt x="1124204" y="0"/>
                  </a:lnTo>
                  <a:close/>
                </a:path>
              </a:pathLst>
            </a:custGeom>
            <a:solidFill>
              <a:srgbClr val="0D214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object 87"/>
            <p:cNvSpPr/>
            <p:nvPr/>
          </p:nvSpPr>
          <p:spPr>
            <a:xfrm>
              <a:off x="2622804" y="4832603"/>
              <a:ext cx="1249680" cy="753110"/>
            </a:xfrm>
            <a:custGeom>
              <a:avLst/>
              <a:gdLst/>
              <a:ahLst/>
              <a:cxnLst/>
              <a:rect l="l" t="t" r="r" b="b"/>
              <a:pathLst>
                <a:path w="1249679" h="753110">
                  <a:moveTo>
                    <a:pt x="0" y="125476"/>
                  </a:moveTo>
                  <a:lnTo>
                    <a:pt x="9854" y="76616"/>
                  </a:lnTo>
                  <a:lnTo>
                    <a:pt x="36734" y="36734"/>
                  </a:lnTo>
                  <a:lnTo>
                    <a:pt x="76616" y="9854"/>
                  </a:lnTo>
                  <a:lnTo>
                    <a:pt x="125475" y="0"/>
                  </a:lnTo>
                  <a:lnTo>
                    <a:pt x="1124204" y="0"/>
                  </a:lnTo>
                  <a:lnTo>
                    <a:pt x="1173063" y="9854"/>
                  </a:lnTo>
                  <a:lnTo>
                    <a:pt x="1212945" y="36734"/>
                  </a:lnTo>
                  <a:lnTo>
                    <a:pt x="1239825" y="76616"/>
                  </a:lnTo>
                  <a:lnTo>
                    <a:pt x="1249680" y="125476"/>
                  </a:lnTo>
                  <a:lnTo>
                    <a:pt x="1249680" y="627380"/>
                  </a:lnTo>
                  <a:lnTo>
                    <a:pt x="1239825" y="676239"/>
                  </a:lnTo>
                  <a:lnTo>
                    <a:pt x="1212945" y="716121"/>
                  </a:lnTo>
                  <a:lnTo>
                    <a:pt x="1173063" y="743001"/>
                  </a:lnTo>
                  <a:lnTo>
                    <a:pt x="1124204" y="752856"/>
                  </a:lnTo>
                  <a:lnTo>
                    <a:pt x="125475" y="752856"/>
                  </a:lnTo>
                  <a:lnTo>
                    <a:pt x="76616" y="743001"/>
                  </a:lnTo>
                  <a:lnTo>
                    <a:pt x="36734" y="716121"/>
                  </a:lnTo>
                  <a:lnTo>
                    <a:pt x="9854" y="676239"/>
                  </a:lnTo>
                  <a:lnTo>
                    <a:pt x="0" y="627380"/>
                  </a:lnTo>
                  <a:lnTo>
                    <a:pt x="0" y="125476"/>
                  </a:lnTo>
                  <a:close/>
                </a:path>
              </a:pathLst>
            </a:custGeom>
            <a:ln w="9525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8" name="object 88"/>
          <p:cNvSpPr txBox="1"/>
          <p:nvPr/>
        </p:nvSpPr>
        <p:spPr>
          <a:xfrm>
            <a:off x="2763383" y="4823228"/>
            <a:ext cx="82789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Други комисии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2642608" y="5035618"/>
            <a:ext cx="1619650" cy="49949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3515" marR="0" lvl="0" indent="-17145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84785" algn="l"/>
                <a:tab pos="185420" algn="l"/>
              </a:tabLst>
              <a:defRPr/>
            </a:pP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Leo</a:t>
            </a: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Дистрикт Координатор</a:t>
            </a:r>
          </a:p>
          <a:p>
            <a:pPr marL="183515" marR="0" lvl="0" indent="-17145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84785" algn="l"/>
                <a:tab pos="185420" algn="l"/>
              </a:tabLst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Елена Петкова</a:t>
            </a:r>
          </a:p>
          <a:p>
            <a:pPr marL="12065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84785" algn="l"/>
                <a:tab pos="185420" algn="l"/>
              </a:tabLst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* 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Leo-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Lion</a:t>
            </a:r>
            <a:r>
              <a:rPr kumimoji="0" lang="bg-BG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Представител</a:t>
            </a:r>
          </a:p>
        </p:txBody>
      </p:sp>
      <p:grpSp>
        <p:nvGrpSpPr>
          <p:cNvPr id="90" name="object 90"/>
          <p:cNvGrpSpPr/>
          <p:nvPr/>
        </p:nvGrpSpPr>
        <p:grpSpPr>
          <a:xfrm>
            <a:off x="7563817" y="3205293"/>
            <a:ext cx="941069" cy="712470"/>
            <a:chOff x="7645717" y="3197161"/>
            <a:chExt cx="941069" cy="712470"/>
          </a:xfrm>
        </p:grpSpPr>
        <p:sp>
          <p:nvSpPr>
            <p:cNvPr id="91" name="object 91"/>
            <p:cNvSpPr/>
            <p:nvPr/>
          </p:nvSpPr>
          <p:spPr>
            <a:xfrm>
              <a:off x="7650480" y="3201923"/>
              <a:ext cx="931544" cy="702945"/>
            </a:xfrm>
            <a:custGeom>
              <a:avLst/>
              <a:gdLst/>
              <a:ahLst/>
              <a:cxnLst/>
              <a:rect l="l" t="t" r="r" b="b"/>
              <a:pathLst>
                <a:path w="931545" h="702945">
                  <a:moveTo>
                    <a:pt x="814070" y="0"/>
                  </a:moveTo>
                  <a:lnTo>
                    <a:pt x="117094" y="0"/>
                  </a:lnTo>
                  <a:lnTo>
                    <a:pt x="71526" y="9205"/>
                  </a:lnTo>
                  <a:lnTo>
                    <a:pt x="34305" y="34305"/>
                  </a:lnTo>
                  <a:lnTo>
                    <a:pt x="9205" y="71526"/>
                  </a:lnTo>
                  <a:lnTo>
                    <a:pt x="0" y="117093"/>
                  </a:lnTo>
                  <a:lnTo>
                    <a:pt x="0" y="585469"/>
                  </a:lnTo>
                  <a:lnTo>
                    <a:pt x="9205" y="631037"/>
                  </a:lnTo>
                  <a:lnTo>
                    <a:pt x="34305" y="668258"/>
                  </a:lnTo>
                  <a:lnTo>
                    <a:pt x="71526" y="693358"/>
                  </a:lnTo>
                  <a:lnTo>
                    <a:pt x="117094" y="702563"/>
                  </a:lnTo>
                  <a:lnTo>
                    <a:pt x="814070" y="702563"/>
                  </a:lnTo>
                  <a:lnTo>
                    <a:pt x="859637" y="693358"/>
                  </a:lnTo>
                  <a:lnTo>
                    <a:pt x="896858" y="668258"/>
                  </a:lnTo>
                  <a:lnTo>
                    <a:pt x="921958" y="631037"/>
                  </a:lnTo>
                  <a:lnTo>
                    <a:pt x="931164" y="585469"/>
                  </a:lnTo>
                  <a:lnTo>
                    <a:pt x="931164" y="117093"/>
                  </a:lnTo>
                  <a:lnTo>
                    <a:pt x="921958" y="71526"/>
                  </a:lnTo>
                  <a:lnTo>
                    <a:pt x="896858" y="34305"/>
                  </a:lnTo>
                  <a:lnTo>
                    <a:pt x="859637" y="9205"/>
                  </a:lnTo>
                  <a:lnTo>
                    <a:pt x="814070" y="0"/>
                  </a:lnTo>
                  <a:close/>
                </a:path>
              </a:pathLst>
            </a:custGeom>
            <a:solidFill>
              <a:srgbClr val="0D214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object 92"/>
            <p:cNvSpPr/>
            <p:nvPr/>
          </p:nvSpPr>
          <p:spPr>
            <a:xfrm>
              <a:off x="7650480" y="3201923"/>
              <a:ext cx="931544" cy="702945"/>
            </a:xfrm>
            <a:custGeom>
              <a:avLst/>
              <a:gdLst/>
              <a:ahLst/>
              <a:cxnLst/>
              <a:rect l="l" t="t" r="r" b="b"/>
              <a:pathLst>
                <a:path w="931545" h="702945">
                  <a:moveTo>
                    <a:pt x="0" y="117093"/>
                  </a:moveTo>
                  <a:lnTo>
                    <a:pt x="9205" y="71526"/>
                  </a:lnTo>
                  <a:lnTo>
                    <a:pt x="34305" y="34305"/>
                  </a:lnTo>
                  <a:lnTo>
                    <a:pt x="71526" y="9205"/>
                  </a:lnTo>
                  <a:lnTo>
                    <a:pt x="117094" y="0"/>
                  </a:lnTo>
                  <a:lnTo>
                    <a:pt x="814070" y="0"/>
                  </a:lnTo>
                  <a:lnTo>
                    <a:pt x="859637" y="9205"/>
                  </a:lnTo>
                  <a:lnTo>
                    <a:pt x="896858" y="34305"/>
                  </a:lnTo>
                  <a:lnTo>
                    <a:pt x="921958" y="71526"/>
                  </a:lnTo>
                  <a:lnTo>
                    <a:pt x="931164" y="117093"/>
                  </a:lnTo>
                  <a:lnTo>
                    <a:pt x="931164" y="585469"/>
                  </a:lnTo>
                  <a:lnTo>
                    <a:pt x="921958" y="631037"/>
                  </a:lnTo>
                  <a:lnTo>
                    <a:pt x="896858" y="668258"/>
                  </a:lnTo>
                  <a:lnTo>
                    <a:pt x="859637" y="693358"/>
                  </a:lnTo>
                  <a:lnTo>
                    <a:pt x="814070" y="702563"/>
                  </a:lnTo>
                  <a:lnTo>
                    <a:pt x="117094" y="702563"/>
                  </a:lnTo>
                  <a:lnTo>
                    <a:pt x="71526" y="693358"/>
                  </a:lnTo>
                  <a:lnTo>
                    <a:pt x="34305" y="668258"/>
                  </a:lnTo>
                  <a:lnTo>
                    <a:pt x="9205" y="631037"/>
                  </a:lnTo>
                  <a:lnTo>
                    <a:pt x="0" y="585469"/>
                  </a:lnTo>
                  <a:lnTo>
                    <a:pt x="0" y="117093"/>
                  </a:lnTo>
                  <a:close/>
                </a:path>
              </a:pathLst>
            </a:custGeom>
            <a:ln w="9525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3" name="object 93"/>
          <p:cNvSpPr txBox="1"/>
          <p:nvPr/>
        </p:nvSpPr>
        <p:spPr>
          <a:xfrm>
            <a:off x="7535304" y="3202847"/>
            <a:ext cx="950970" cy="6533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11557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GLT </a:t>
            </a:r>
          </a:p>
          <a:p>
            <a:pPr marL="12700" marR="5080" lvl="0" indent="11557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Координатор</a:t>
            </a:r>
            <a:b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</a:b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   Лидерство</a:t>
            </a:r>
          </a:p>
          <a:p>
            <a:pPr marL="12700" marR="5080" lvl="0" indent="11557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ПДУ А. Кънева 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grpSp>
        <p:nvGrpSpPr>
          <p:cNvPr id="95" name="object 95"/>
          <p:cNvGrpSpPr/>
          <p:nvPr/>
        </p:nvGrpSpPr>
        <p:grpSpPr>
          <a:xfrm>
            <a:off x="8767308" y="3142742"/>
            <a:ext cx="967105" cy="716915"/>
            <a:chOff x="8747569" y="3143821"/>
            <a:chExt cx="967105" cy="716915"/>
          </a:xfrm>
        </p:grpSpPr>
        <p:sp>
          <p:nvSpPr>
            <p:cNvPr id="96" name="object 96"/>
            <p:cNvSpPr/>
            <p:nvPr/>
          </p:nvSpPr>
          <p:spPr>
            <a:xfrm>
              <a:off x="8752331" y="3148583"/>
              <a:ext cx="957580" cy="707390"/>
            </a:xfrm>
            <a:custGeom>
              <a:avLst/>
              <a:gdLst/>
              <a:ahLst/>
              <a:cxnLst/>
              <a:rect l="l" t="t" r="r" b="b"/>
              <a:pathLst>
                <a:path w="957579" h="707389">
                  <a:moveTo>
                    <a:pt x="839216" y="0"/>
                  </a:moveTo>
                  <a:lnTo>
                    <a:pt x="117856" y="0"/>
                  </a:lnTo>
                  <a:lnTo>
                    <a:pt x="71955" y="9253"/>
                  </a:lnTo>
                  <a:lnTo>
                    <a:pt x="34496" y="34496"/>
                  </a:lnTo>
                  <a:lnTo>
                    <a:pt x="9253" y="71955"/>
                  </a:lnTo>
                  <a:lnTo>
                    <a:pt x="0" y="117855"/>
                  </a:lnTo>
                  <a:lnTo>
                    <a:pt x="0" y="589279"/>
                  </a:lnTo>
                  <a:lnTo>
                    <a:pt x="9253" y="635180"/>
                  </a:lnTo>
                  <a:lnTo>
                    <a:pt x="34496" y="672639"/>
                  </a:lnTo>
                  <a:lnTo>
                    <a:pt x="71955" y="697882"/>
                  </a:lnTo>
                  <a:lnTo>
                    <a:pt x="117856" y="707135"/>
                  </a:lnTo>
                  <a:lnTo>
                    <a:pt x="839216" y="707135"/>
                  </a:lnTo>
                  <a:lnTo>
                    <a:pt x="885116" y="697882"/>
                  </a:lnTo>
                  <a:lnTo>
                    <a:pt x="922575" y="672639"/>
                  </a:lnTo>
                  <a:lnTo>
                    <a:pt x="947818" y="635180"/>
                  </a:lnTo>
                  <a:lnTo>
                    <a:pt x="957072" y="589279"/>
                  </a:lnTo>
                  <a:lnTo>
                    <a:pt x="957072" y="117855"/>
                  </a:lnTo>
                  <a:lnTo>
                    <a:pt x="947818" y="71955"/>
                  </a:lnTo>
                  <a:lnTo>
                    <a:pt x="922575" y="34496"/>
                  </a:lnTo>
                  <a:lnTo>
                    <a:pt x="885116" y="9253"/>
                  </a:lnTo>
                  <a:lnTo>
                    <a:pt x="839216" y="0"/>
                  </a:lnTo>
                  <a:close/>
                </a:path>
              </a:pathLst>
            </a:custGeom>
            <a:solidFill>
              <a:srgbClr val="0D214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object 97"/>
            <p:cNvSpPr/>
            <p:nvPr/>
          </p:nvSpPr>
          <p:spPr>
            <a:xfrm>
              <a:off x="8752331" y="3148583"/>
              <a:ext cx="957580" cy="707390"/>
            </a:xfrm>
            <a:custGeom>
              <a:avLst/>
              <a:gdLst/>
              <a:ahLst/>
              <a:cxnLst/>
              <a:rect l="l" t="t" r="r" b="b"/>
              <a:pathLst>
                <a:path w="957579" h="707389">
                  <a:moveTo>
                    <a:pt x="0" y="117855"/>
                  </a:moveTo>
                  <a:lnTo>
                    <a:pt x="9253" y="71955"/>
                  </a:lnTo>
                  <a:lnTo>
                    <a:pt x="34496" y="34496"/>
                  </a:lnTo>
                  <a:lnTo>
                    <a:pt x="71955" y="9253"/>
                  </a:lnTo>
                  <a:lnTo>
                    <a:pt x="117856" y="0"/>
                  </a:lnTo>
                  <a:lnTo>
                    <a:pt x="839216" y="0"/>
                  </a:lnTo>
                  <a:lnTo>
                    <a:pt x="885116" y="9253"/>
                  </a:lnTo>
                  <a:lnTo>
                    <a:pt x="922575" y="34496"/>
                  </a:lnTo>
                  <a:lnTo>
                    <a:pt x="947818" y="71955"/>
                  </a:lnTo>
                  <a:lnTo>
                    <a:pt x="957072" y="117855"/>
                  </a:lnTo>
                  <a:lnTo>
                    <a:pt x="957072" y="589279"/>
                  </a:lnTo>
                  <a:lnTo>
                    <a:pt x="947818" y="635180"/>
                  </a:lnTo>
                  <a:lnTo>
                    <a:pt x="922575" y="672639"/>
                  </a:lnTo>
                  <a:lnTo>
                    <a:pt x="885116" y="697882"/>
                  </a:lnTo>
                  <a:lnTo>
                    <a:pt x="839216" y="707135"/>
                  </a:lnTo>
                  <a:lnTo>
                    <a:pt x="117856" y="707135"/>
                  </a:lnTo>
                  <a:lnTo>
                    <a:pt x="71955" y="697882"/>
                  </a:lnTo>
                  <a:lnTo>
                    <a:pt x="34496" y="672639"/>
                  </a:lnTo>
                  <a:lnTo>
                    <a:pt x="9253" y="635180"/>
                  </a:lnTo>
                  <a:lnTo>
                    <a:pt x="0" y="589279"/>
                  </a:lnTo>
                  <a:lnTo>
                    <a:pt x="0" y="117855"/>
                  </a:lnTo>
                  <a:close/>
                </a:path>
              </a:pathLst>
            </a:custGeom>
            <a:ln w="9525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8" name="object 98"/>
          <p:cNvSpPr txBox="1"/>
          <p:nvPr/>
        </p:nvSpPr>
        <p:spPr>
          <a:xfrm>
            <a:off x="8802179" y="3154024"/>
            <a:ext cx="1050242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162560" algn="l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GMT </a:t>
            </a: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Координатор Членство             ВДУ К.Манолова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grpSp>
        <p:nvGrpSpPr>
          <p:cNvPr id="100" name="object 100"/>
          <p:cNvGrpSpPr/>
          <p:nvPr/>
        </p:nvGrpSpPr>
        <p:grpSpPr>
          <a:xfrm>
            <a:off x="4372353" y="653668"/>
            <a:ext cx="5410835" cy="4438015"/>
            <a:chOff x="4391405" y="707898"/>
            <a:chExt cx="5410835" cy="4438015"/>
          </a:xfrm>
        </p:grpSpPr>
        <p:sp>
          <p:nvSpPr>
            <p:cNvPr id="101" name="object 101"/>
            <p:cNvSpPr/>
            <p:nvPr/>
          </p:nvSpPr>
          <p:spPr>
            <a:xfrm>
              <a:off x="4391405" y="707898"/>
              <a:ext cx="5410835" cy="4438015"/>
            </a:xfrm>
            <a:custGeom>
              <a:avLst/>
              <a:gdLst/>
              <a:ahLst/>
              <a:cxnLst/>
              <a:rect l="l" t="t" r="r" b="b"/>
              <a:pathLst>
                <a:path w="5410834" h="4438015">
                  <a:moveTo>
                    <a:pt x="3128772" y="242950"/>
                  </a:moveTo>
                  <a:lnTo>
                    <a:pt x="3133710" y="194006"/>
                  </a:lnTo>
                  <a:lnTo>
                    <a:pt x="3147873" y="148411"/>
                  </a:lnTo>
                  <a:lnTo>
                    <a:pt x="3170281" y="107143"/>
                  </a:lnTo>
                  <a:lnTo>
                    <a:pt x="3199955" y="71183"/>
                  </a:lnTo>
                  <a:lnTo>
                    <a:pt x="3235915" y="41509"/>
                  </a:lnTo>
                  <a:lnTo>
                    <a:pt x="3277183" y="19101"/>
                  </a:lnTo>
                  <a:lnTo>
                    <a:pt x="3322778" y="4938"/>
                  </a:lnTo>
                  <a:lnTo>
                    <a:pt x="3371723" y="0"/>
                  </a:lnTo>
                  <a:lnTo>
                    <a:pt x="5167376" y="0"/>
                  </a:lnTo>
                  <a:lnTo>
                    <a:pt x="5216320" y="4938"/>
                  </a:lnTo>
                  <a:lnTo>
                    <a:pt x="5261915" y="19101"/>
                  </a:lnTo>
                  <a:lnTo>
                    <a:pt x="5303183" y="41509"/>
                  </a:lnTo>
                  <a:lnTo>
                    <a:pt x="5339143" y="71183"/>
                  </a:lnTo>
                  <a:lnTo>
                    <a:pt x="5368817" y="107143"/>
                  </a:lnTo>
                  <a:lnTo>
                    <a:pt x="5391225" y="148411"/>
                  </a:lnTo>
                  <a:lnTo>
                    <a:pt x="5405388" y="194006"/>
                  </a:lnTo>
                  <a:lnTo>
                    <a:pt x="5410327" y="242950"/>
                  </a:lnTo>
                  <a:lnTo>
                    <a:pt x="5410327" y="4194937"/>
                  </a:lnTo>
                  <a:lnTo>
                    <a:pt x="5405388" y="4243881"/>
                  </a:lnTo>
                  <a:lnTo>
                    <a:pt x="5391225" y="4289476"/>
                  </a:lnTo>
                  <a:lnTo>
                    <a:pt x="5368817" y="4330744"/>
                  </a:lnTo>
                  <a:lnTo>
                    <a:pt x="5339143" y="4366704"/>
                  </a:lnTo>
                  <a:lnTo>
                    <a:pt x="5303183" y="4396378"/>
                  </a:lnTo>
                  <a:lnTo>
                    <a:pt x="5261915" y="4418786"/>
                  </a:lnTo>
                  <a:lnTo>
                    <a:pt x="5216320" y="4432949"/>
                  </a:lnTo>
                  <a:lnTo>
                    <a:pt x="5167376" y="4437888"/>
                  </a:lnTo>
                  <a:lnTo>
                    <a:pt x="3371723" y="4437888"/>
                  </a:lnTo>
                  <a:lnTo>
                    <a:pt x="3322778" y="4432949"/>
                  </a:lnTo>
                  <a:lnTo>
                    <a:pt x="3277183" y="4418786"/>
                  </a:lnTo>
                  <a:lnTo>
                    <a:pt x="3235915" y="4396378"/>
                  </a:lnTo>
                  <a:lnTo>
                    <a:pt x="3199955" y="4366704"/>
                  </a:lnTo>
                  <a:lnTo>
                    <a:pt x="3170281" y="4330744"/>
                  </a:lnTo>
                  <a:lnTo>
                    <a:pt x="3147873" y="4289476"/>
                  </a:lnTo>
                  <a:lnTo>
                    <a:pt x="3133710" y="4243881"/>
                  </a:lnTo>
                  <a:lnTo>
                    <a:pt x="3128772" y="4194937"/>
                  </a:lnTo>
                  <a:lnTo>
                    <a:pt x="3128772" y="242950"/>
                  </a:lnTo>
                  <a:close/>
                </a:path>
                <a:path w="5410834" h="4438015">
                  <a:moveTo>
                    <a:pt x="0" y="788542"/>
                  </a:moveTo>
                  <a:lnTo>
                    <a:pt x="10118" y="738491"/>
                  </a:lnTo>
                  <a:lnTo>
                    <a:pt x="37703" y="697595"/>
                  </a:lnTo>
                  <a:lnTo>
                    <a:pt x="78599" y="670010"/>
                  </a:lnTo>
                  <a:lnTo>
                    <a:pt x="128651" y="659891"/>
                  </a:lnTo>
                  <a:lnTo>
                    <a:pt x="1079881" y="659891"/>
                  </a:lnTo>
                  <a:lnTo>
                    <a:pt x="1129932" y="670010"/>
                  </a:lnTo>
                  <a:lnTo>
                    <a:pt x="1170828" y="697595"/>
                  </a:lnTo>
                  <a:lnTo>
                    <a:pt x="1198413" y="738491"/>
                  </a:lnTo>
                  <a:lnTo>
                    <a:pt x="1208532" y="788542"/>
                  </a:lnTo>
                  <a:lnTo>
                    <a:pt x="1208532" y="2097913"/>
                  </a:lnTo>
                  <a:lnTo>
                    <a:pt x="1198413" y="2147964"/>
                  </a:lnTo>
                  <a:lnTo>
                    <a:pt x="1170828" y="2188860"/>
                  </a:lnTo>
                  <a:lnTo>
                    <a:pt x="1129932" y="2216445"/>
                  </a:lnTo>
                  <a:lnTo>
                    <a:pt x="1079881" y="2226564"/>
                  </a:lnTo>
                  <a:lnTo>
                    <a:pt x="128651" y="2226564"/>
                  </a:lnTo>
                  <a:lnTo>
                    <a:pt x="78599" y="2216445"/>
                  </a:lnTo>
                  <a:lnTo>
                    <a:pt x="37703" y="2188860"/>
                  </a:lnTo>
                  <a:lnTo>
                    <a:pt x="10118" y="2147964"/>
                  </a:lnTo>
                  <a:lnTo>
                    <a:pt x="0" y="2097913"/>
                  </a:lnTo>
                  <a:lnTo>
                    <a:pt x="0" y="788542"/>
                  </a:lnTo>
                  <a:close/>
                </a:path>
              </a:pathLst>
            </a:custGeom>
            <a:ln w="25400">
              <a:solidFill>
                <a:srgbClr val="6F2F9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object 102"/>
            <p:cNvSpPr/>
            <p:nvPr/>
          </p:nvSpPr>
          <p:spPr>
            <a:xfrm>
              <a:off x="8767542" y="4122280"/>
              <a:ext cx="957580" cy="901161"/>
            </a:xfrm>
            <a:custGeom>
              <a:avLst/>
              <a:gdLst/>
              <a:ahLst/>
              <a:cxnLst/>
              <a:rect l="l" t="t" r="r" b="b"/>
              <a:pathLst>
                <a:path w="957579" h="707389">
                  <a:moveTo>
                    <a:pt x="839215" y="0"/>
                  </a:moveTo>
                  <a:lnTo>
                    <a:pt x="117855" y="0"/>
                  </a:lnTo>
                  <a:lnTo>
                    <a:pt x="71955" y="9253"/>
                  </a:lnTo>
                  <a:lnTo>
                    <a:pt x="34496" y="34496"/>
                  </a:lnTo>
                  <a:lnTo>
                    <a:pt x="9253" y="71955"/>
                  </a:lnTo>
                  <a:lnTo>
                    <a:pt x="0" y="117856"/>
                  </a:lnTo>
                  <a:lnTo>
                    <a:pt x="0" y="589280"/>
                  </a:lnTo>
                  <a:lnTo>
                    <a:pt x="9253" y="635180"/>
                  </a:lnTo>
                  <a:lnTo>
                    <a:pt x="34496" y="672639"/>
                  </a:lnTo>
                  <a:lnTo>
                    <a:pt x="71955" y="697882"/>
                  </a:lnTo>
                  <a:lnTo>
                    <a:pt x="117855" y="707136"/>
                  </a:lnTo>
                  <a:lnTo>
                    <a:pt x="839215" y="707136"/>
                  </a:lnTo>
                  <a:lnTo>
                    <a:pt x="885116" y="697882"/>
                  </a:lnTo>
                  <a:lnTo>
                    <a:pt x="922575" y="672639"/>
                  </a:lnTo>
                  <a:lnTo>
                    <a:pt x="947818" y="635180"/>
                  </a:lnTo>
                  <a:lnTo>
                    <a:pt x="957071" y="589280"/>
                  </a:lnTo>
                  <a:lnTo>
                    <a:pt x="957071" y="117856"/>
                  </a:lnTo>
                  <a:lnTo>
                    <a:pt x="947818" y="71955"/>
                  </a:lnTo>
                  <a:lnTo>
                    <a:pt x="922575" y="34496"/>
                  </a:lnTo>
                  <a:lnTo>
                    <a:pt x="885116" y="9253"/>
                  </a:lnTo>
                  <a:lnTo>
                    <a:pt x="839215" y="0"/>
                  </a:lnTo>
                  <a:close/>
                </a:path>
              </a:pathLst>
            </a:custGeom>
            <a:solidFill>
              <a:srgbClr val="0D214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object 103"/>
            <p:cNvSpPr/>
            <p:nvPr/>
          </p:nvSpPr>
          <p:spPr>
            <a:xfrm>
              <a:off x="8766039" y="4148132"/>
              <a:ext cx="957580" cy="875309"/>
            </a:xfrm>
            <a:custGeom>
              <a:avLst/>
              <a:gdLst/>
              <a:ahLst/>
              <a:cxnLst/>
              <a:rect l="l" t="t" r="r" b="b"/>
              <a:pathLst>
                <a:path w="957579" h="707389">
                  <a:moveTo>
                    <a:pt x="0" y="117856"/>
                  </a:moveTo>
                  <a:lnTo>
                    <a:pt x="9253" y="71955"/>
                  </a:lnTo>
                  <a:lnTo>
                    <a:pt x="34496" y="34496"/>
                  </a:lnTo>
                  <a:lnTo>
                    <a:pt x="71955" y="9253"/>
                  </a:lnTo>
                  <a:lnTo>
                    <a:pt x="117855" y="0"/>
                  </a:lnTo>
                  <a:lnTo>
                    <a:pt x="839215" y="0"/>
                  </a:lnTo>
                  <a:lnTo>
                    <a:pt x="885116" y="9253"/>
                  </a:lnTo>
                  <a:lnTo>
                    <a:pt x="922575" y="34496"/>
                  </a:lnTo>
                  <a:lnTo>
                    <a:pt x="947818" y="71955"/>
                  </a:lnTo>
                  <a:lnTo>
                    <a:pt x="957071" y="117856"/>
                  </a:lnTo>
                  <a:lnTo>
                    <a:pt x="957071" y="589280"/>
                  </a:lnTo>
                  <a:lnTo>
                    <a:pt x="947818" y="635180"/>
                  </a:lnTo>
                  <a:lnTo>
                    <a:pt x="922575" y="672639"/>
                  </a:lnTo>
                  <a:lnTo>
                    <a:pt x="885116" y="697882"/>
                  </a:lnTo>
                  <a:lnTo>
                    <a:pt x="839215" y="707136"/>
                  </a:lnTo>
                  <a:lnTo>
                    <a:pt x="117855" y="707136"/>
                  </a:lnTo>
                  <a:lnTo>
                    <a:pt x="71955" y="697882"/>
                  </a:lnTo>
                  <a:lnTo>
                    <a:pt x="34496" y="672639"/>
                  </a:lnTo>
                  <a:lnTo>
                    <a:pt x="9253" y="635180"/>
                  </a:lnTo>
                  <a:lnTo>
                    <a:pt x="0" y="589280"/>
                  </a:lnTo>
                  <a:lnTo>
                    <a:pt x="0" y="117856"/>
                  </a:lnTo>
                  <a:close/>
                </a:path>
              </a:pathLst>
            </a:custGeom>
            <a:ln w="9525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5" name="object 105"/>
          <p:cNvSpPr txBox="1"/>
          <p:nvPr/>
        </p:nvSpPr>
        <p:spPr>
          <a:xfrm>
            <a:off x="8617285" y="4082087"/>
            <a:ext cx="957579" cy="80727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1905" algn="ct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GET</a:t>
            </a:r>
          </a:p>
          <a:p>
            <a:pPr marL="12700" marR="5080" lvl="0" indent="1905" algn="ct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Координатор Разширение Клубове</a:t>
            </a:r>
          </a:p>
          <a:p>
            <a:pPr marL="12700" marR="5080" lvl="0" indent="1905" algn="ct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Елис Ферад</a:t>
            </a:r>
          </a:p>
        </p:txBody>
      </p:sp>
      <p:grpSp>
        <p:nvGrpSpPr>
          <p:cNvPr id="106" name="object 106"/>
          <p:cNvGrpSpPr/>
          <p:nvPr/>
        </p:nvGrpSpPr>
        <p:grpSpPr>
          <a:xfrm>
            <a:off x="10410253" y="4195381"/>
            <a:ext cx="1094740" cy="715645"/>
            <a:chOff x="10410253" y="4195381"/>
            <a:chExt cx="1094740" cy="715645"/>
          </a:xfrm>
        </p:grpSpPr>
        <p:sp>
          <p:nvSpPr>
            <p:cNvPr id="107" name="object 107"/>
            <p:cNvSpPr/>
            <p:nvPr/>
          </p:nvSpPr>
          <p:spPr>
            <a:xfrm>
              <a:off x="10415016" y="4200144"/>
              <a:ext cx="1085215" cy="706120"/>
            </a:xfrm>
            <a:custGeom>
              <a:avLst/>
              <a:gdLst/>
              <a:ahLst/>
              <a:cxnLst/>
              <a:rect l="l" t="t" r="r" b="b"/>
              <a:pathLst>
                <a:path w="1085215" h="706120">
                  <a:moveTo>
                    <a:pt x="967485" y="0"/>
                  </a:moveTo>
                  <a:lnTo>
                    <a:pt x="117601" y="0"/>
                  </a:lnTo>
                  <a:lnTo>
                    <a:pt x="71848" y="9249"/>
                  </a:lnTo>
                  <a:lnTo>
                    <a:pt x="34464" y="34464"/>
                  </a:lnTo>
                  <a:lnTo>
                    <a:pt x="9249" y="71848"/>
                  </a:lnTo>
                  <a:lnTo>
                    <a:pt x="0" y="117601"/>
                  </a:lnTo>
                  <a:lnTo>
                    <a:pt x="0" y="588009"/>
                  </a:lnTo>
                  <a:lnTo>
                    <a:pt x="9249" y="633763"/>
                  </a:lnTo>
                  <a:lnTo>
                    <a:pt x="34464" y="671147"/>
                  </a:lnTo>
                  <a:lnTo>
                    <a:pt x="71848" y="696362"/>
                  </a:lnTo>
                  <a:lnTo>
                    <a:pt x="117601" y="705611"/>
                  </a:lnTo>
                  <a:lnTo>
                    <a:pt x="967485" y="705611"/>
                  </a:lnTo>
                  <a:lnTo>
                    <a:pt x="1013239" y="696362"/>
                  </a:lnTo>
                  <a:lnTo>
                    <a:pt x="1050623" y="671147"/>
                  </a:lnTo>
                  <a:lnTo>
                    <a:pt x="1075838" y="633763"/>
                  </a:lnTo>
                  <a:lnTo>
                    <a:pt x="1085087" y="588009"/>
                  </a:lnTo>
                  <a:lnTo>
                    <a:pt x="1085087" y="117601"/>
                  </a:lnTo>
                  <a:lnTo>
                    <a:pt x="1075838" y="71848"/>
                  </a:lnTo>
                  <a:lnTo>
                    <a:pt x="1050623" y="34464"/>
                  </a:lnTo>
                  <a:lnTo>
                    <a:pt x="1013239" y="9249"/>
                  </a:lnTo>
                  <a:lnTo>
                    <a:pt x="967485" y="0"/>
                  </a:lnTo>
                  <a:close/>
                </a:path>
              </a:pathLst>
            </a:custGeom>
            <a:solidFill>
              <a:srgbClr val="0D214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object 108"/>
            <p:cNvSpPr/>
            <p:nvPr/>
          </p:nvSpPr>
          <p:spPr>
            <a:xfrm>
              <a:off x="10415016" y="4200144"/>
              <a:ext cx="1085215" cy="706120"/>
            </a:xfrm>
            <a:custGeom>
              <a:avLst/>
              <a:gdLst/>
              <a:ahLst/>
              <a:cxnLst/>
              <a:rect l="l" t="t" r="r" b="b"/>
              <a:pathLst>
                <a:path w="1085215" h="706120">
                  <a:moveTo>
                    <a:pt x="0" y="117601"/>
                  </a:moveTo>
                  <a:lnTo>
                    <a:pt x="9249" y="71848"/>
                  </a:lnTo>
                  <a:lnTo>
                    <a:pt x="34464" y="34464"/>
                  </a:lnTo>
                  <a:lnTo>
                    <a:pt x="71848" y="9249"/>
                  </a:lnTo>
                  <a:lnTo>
                    <a:pt x="117601" y="0"/>
                  </a:lnTo>
                  <a:lnTo>
                    <a:pt x="967485" y="0"/>
                  </a:lnTo>
                  <a:lnTo>
                    <a:pt x="1013239" y="9249"/>
                  </a:lnTo>
                  <a:lnTo>
                    <a:pt x="1050623" y="34464"/>
                  </a:lnTo>
                  <a:lnTo>
                    <a:pt x="1075838" y="71848"/>
                  </a:lnTo>
                  <a:lnTo>
                    <a:pt x="1085087" y="117601"/>
                  </a:lnTo>
                  <a:lnTo>
                    <a:pt x="1085087" y="588009"/>
                  </a:lnTo>
                  <a:lnTo>
                    <a:pt x="1075838" y="633763"/>
                  </a:lnTo>
                  <a:lnTo>
                    <a:pt x="1050623" y="671147"/>
                  </a:lnTo>
                  <a:lnTo>
                    <a:pt x="1013239" y="696362"/>
                  </a:lnTo>
                  <a:lnTo>
                    <a:pt x="967485" y="705611"/>
                  </a:lnTo>
                  <a:lnTo>
                    <a:pt x="117601" y="705611"/>
                  </a:lnTo>
                  <a:lnTo>
                    <a:pt x="71848" y="696362"/>
                  </a:lnTo>
                  <a:lnTo>
                    <a:pt x="34464" y="671147"/>
                  </a:lnTo>
                  <a:lnTo>
                    <a:pt x="9249" y="633763"/>
                  </a:lnTo>
                  <a:lnTo>
                    <a:pt x="0" y="588009"/>
                  </a:lnTo>
                  <a:lnTo>
                    <a:pt x="0" y="117601"/>
                  </a:lnTo>
                  <a:close/>
                </a:path>
              </a:pathLst>
            </a:custGeom>
            <a:ln w="9525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9" name="object 109"/>
          <p:cNvSpPr txBox="1"/>
          <p:nvPr/>
        </p:nvSpPr>
        <p:spPr>
          <a:xfrm>
            <a:off x="10448796" y="4282440"/>
            <a:ext cx="1034796" cy="4738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2286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Екип за ПР, връзки с обществеността и маркетинг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grpSp>
        <p:nvGrpSpPr>
          <p:cNvPr id="110" name="object 110"/>
          <p:cNvGrpSpPr/>
          <p:nvPr/>
        </p:nvGrpSpPr>
        <p:grpSpPr>
          <a:xfrm>
            <a:off x="10329671" y="3136392"/>
            <a:ext cx="1391920" cy="649605"/>
            <a:chOff x="10329671" y="3136392"/>
            <a:chExt cx="1391920" cy="649605"/>
          </a:xfrm>
        </p:grpSpPr>
        <p:sp>
          <p:nvSpPr>
            <p:cNvPr id="112" name="object 112"/>
            <p:cNvSpPr/>
            <p:nvPr/>
          </p:nvSpPr>
          <p:spPr>
            <a:xfrm>
              <a:off x="10329671" y="3136392"/>
              <a:ext cx="1391920" cy="649605"/>
            </a:xfrm>
            <a:custGeom>
              <a:avLst/>
              <a:gdLst/>
              <a:ahLst/>
              <a:cxnLst/>
              <a:rect l="l" t="t" r="r" b="b"/>
              <a:pathLst>
                <a:path w="1391920" h="649604">
                  <a:moveTo>
                    <a:pt x="1283207" y="0"/>
                  </a:moveTo>
                  <a:lnTo>
                    <a:pt x="108203" y="0"/>
                  </a:lnTo>
                  <a:lnTo>
                    <a:pt x="66061" y="8495"/>
                  </a:lnTo>
                  <a:lnTo>
                    <a:pt x="31670" y="31670"/>
                  </a:lnTo>
                  <a:lnTo>
                    <a:pt x="8495" y="66061"/>
                  </a:lnTo>
                  <a:lnTo>
                    <a:pt x="0" y="108204"/>
                  </a:lnTo>
                  <a:lnTo>
                    <a:pt x="0" y="541020"/>
                  </a:lnTo>
                  <a:lnTo>
                    <a:pt x="8495" y="583162"/>
                  </a:lnTo>
                  <a:lnTo>
                    <a:pt x="31670" y="617553"/>
                  </a:lnTo>
                  <a:lnTo>
                    <a:pt x="66061" y="640728"/>
                  </a:lnTo>
                  <a:lnTo>
                    <a:pt x="108203" y="649224"/>
                  </a:lnTo>
                  <a:lnTo>
                    <a:pt x="1283207" y="649224"/>
                  </a:lnTo>
                  <a:lnTo>
                    <a:pt x="1325350" y="640728"/>
                  </a:lnTo>
                  <a:lnTo>
                    <a:pt x="1359741" y="617553"/>
                  </a:lnTo>
                  <a:lnTo>
                    <a:pt x="1382916" y="583162"/>
                  </a:lnTo>
                  <a:lnTo>
                    <a:pt x="1391411" y="541020"/>
                  </a:lnTo>
                  <a:lnTo>
                    <a:pt x="1391411" y="108204"/>
                  </a:lnTo>
                  <a:lnTo>
                    <a:pt x="1382916" y="66061"/>
                  </a:lnTo>
                  <a:lnTo>
                    <a:pt x="1359741" y="31670"/>
                  </a:lnTo>
                  <a:lnTo>
                    <a:pt x="1325350" y="8495"/>
                  </a:lnTo>
                  <a:lnTo>
                    <a:pt x="1283207" y="0"/>
                  </a:lnTo>
                  <a:close/>
                </a:path>
              </a:pathLst>
            </a:custGeom>
            <a:solidFill>
              <a:srgbClr val="0D214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object 113"/>
            <p:cNvSpPr/>
            <p:nvPr/>
          </p:nvSpPr>
          <p:spPr>
            <a:xfrm>
              <a:off x="10329671" y="3136392"/>
              <a:ext cx="1391920" cy="649605"/>
            </a:xfrm>
            <a:custGeom>
              <a:avLst/>
              <a:gdLst/>
              <a:ahLst/>
              <a:cxnLst/>
              <a:rect l="l" t="t" r="r" b="b"/>
              <a:pathLst>
                <a:path w="1391920" h="649604">
                  <a:moveTo>
                    <a:pt x="0" y="108204"/>
                  </a:moveTo>
                  <a:lnTo>
                    <a:pt x="8495" y="66061"/>
                  </a:lnTo>
                  <a:lnTo>
                    <a:pt x="31670" y="31670"/>
                  </a:lnTo>
                  <a:lnTo>
                    <a:pt x="66061" y="8495"/>
                  </a:lnTo>
                  <a:lnTo>
                    <a:pt x="108203" y="0"/>
                  </a:lnTo>
                  <a:lnTo>
                    <a:pt x="1283207" y="0"/>
                  </a:lnTo>
                  <a:lnTo>
                    <a:pt x="1325350" y="8495"/>
                  </a:lnTo>
                  <a:lnTo>
                    <a:pt x="1359741" y="31670"/>
                  </a:lnTo>
                  <a:lnTo>
                    <a:pt x="1382916" y="66061"/>
                  </a:lnTo>
                  <a:lnTo>
                    <a:pt x="1391411" y="108204"/>
                  </a:lnTo>
                  <a:lnTo>
                    <a:pt x="1391411" y="541020"/>
                  </a:lnTo>
                  <a:lnTo>
                    <a:pt x="1382916" y="583162"/>
                  </a:lnTo>
                  <a:lnTo>
                    <a:pt x="1359741" y="617553"/>
                  </a:lnTo>
                  <a:lnTo>
                    <a:pt x="1325350" y="640728"/>
                  </a:lnTo>
                  <a:lnTo>
                    <a:pt x="1283207" y="649224"/>
                  </a:lnTo>
                  <a:lnTo>
                    <a:pt x="108203" y="649224"/>
                  </a:lnTo>
                  <a:lnTo>
                    <a:pt x="66061" y="640728"/>
                  </a:lnTo>
                  <a:lnTo>
                    <a:pt x="31670" y="617553"/>
                  </a:lnTo>
                  <a:lnTo>
                    <a:pt x="8495" y="583162"/>
                  </a:lnTo>
                  <a:lnTo>
                    <a:pt x="0" y="541020"/>
                  </a:lnTo>
                  <a:lnTo>
                    <a:pt x="0" y="108204"/>
                  </a:lnTo>
                  <a:close/>
                </a:path>
              </a:pathLst>
            </a:custGeom>
            <a:ln w="9525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4" name="object 114"/>
          <p:cNvSpPr txBox="1"/>
          <p:nvPr/>
        </p:nvSpPr>
        <p:spPr>
          <a:xfrm>
            <a:off x="10346307" y="3192272"/>
            <a:ext cx="1374155" cy="49821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9545" marR="5080" lvl="0" indent="-15748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Координатор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lang="bg-BG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Маркетинг – Анастасия Гидикова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8D71221E-2DEF-A39D-2650-0E7D7702D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865" y="2014525"/>
            <a:ext cx="569315" cy="789394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023003E3-B133-2598-7269-BFFB1CE03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347" y="1990487"/>
            <a:ext cx="781480" cy="845022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659371BF-4097-15B9-394A-89DD198C7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8380" y="2810742"/>
            <a:ext cx="566790" cy="557434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73C483C5-D32A-9DD0-519C-9264E9451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4298" y="1535375"/>
            <a:ext cx="853545" cy="1106125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40DBAE97-5135-0A05-0C58-AF5FFA94CF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2932" y="2143861"/>
            <a:ext cx="691372" cy="761511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35A56389-F2A7-BF8B-8FC0-5632EA8B3C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3745" y="3840440"/>
            <a:ext cx="611820" cy="579545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A0FFC2FB-63C7-4CB9-8326-63E8B8E131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8832" y="2087333"/>
            <a:ext cx="675788" cy="844734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622AFD3D-99DC-0E03-4FE6-5C0237332E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18238" y="2880239"/>
            <a:ext cx="467925" cy="640122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8BAA4B90-F118-0EBE-E712-6C07E3CE2DE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38" y="5633695"/>
            <a:ext cx="1040130" cy="389044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B136221-7D11-E80C-7235-45F3CFBEFF27}"/>
              </a:ext>
            </a:extLst>
          </p:cNvPr>
          <p:cNvCxnSpPr>
            <a:cxnSpLocks/>
          </p:cNvCxnSpPr>
          <p:nvPr/>
        </p:nvCxnSpPr>
        <p:spPr>
          <a:xfrm>
            <a:off x="9342628" y="1126179"/>
            <a:ext cx="165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4" name="Picture 103">
            <a:extLst>
              <a:ext uri="{FF2B5EF4-FFF2-40B4-BE49-F238E27FC236}">
                <a16:creationId xmlns:a16="http://schemas.microsoft.com/office/drawing/2014/main" id="{EE689322-C734-2587-977E-F0817030429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0841" t="14771" r="22937" b="45445"/>
          <a:stretch/>
        </p:blipFill>
        <p:spPr>
          <a:xfrm>
            <a:off x="2694886" y="2021331"/>
            <a:ext cx="649487" cy="789411"/>
          </a:xfrm>
          <a:prstGeom prst="rect">
            <a:avLst/>
          </a:prstGeom>
        </p:spPr>
      </p:pic>
      <p:graphicFrame>
        <p:nvGraphicFramePr>
          <p:cNvPr id="115" name="Table 122">
            <a:extLst>
              <a:ext uri="{FF2B5EF4-FFF2-40B4-BE49-F238E27FC236}">
                <a16:creationId xmlns:a16="http://schemas.microsoft.com/office/drawing/2014/main" id="{18CC8E24-DE17-3838-D830-0487D6277D02}"/>
              </a:ext>
            </a:extLst>
          </p:cNvPr>
          <p:cNvGraphicFramePr>
            <a:graphicFrameLocks noGrp="1"/>
          </p:cNvGraphicFramePr>
          <p:nvPr/>
        </p:nvGraphicFramePr>
        <p:xfrm>
          <a:off x="1481655" y="5633695"/>
          <a:ext cx="3552307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6224">
                  <a:extLst>
                    <a:ext uri="{9D8B030D-6E8A-4147-A177-3AD203B41FA5}">
                      <a16:colId xmlns:a16="http://schemas.microsoft.com/office/drawing/2014/main" val="2909958179"/>
                    </a:ext>
                  </a:extLst>
                </a:gridCol>
                <a:gridCol w="1586083">
                  <a:extLst>
                    <a:ext uri="{9D8B030D-6E8A-4147-A177-3AD203B41FA5}">
                      <a16:colId xmlns:a16="http://schemas.microsoft.com/office/drawing/2014/main" val="813622952"/>
                    </a:ext>
                  </a:extLst>
                </a:gridCol>
              </a:tblGrid>
              <a:tr h="207499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latin typeface="+mn-lt"/>
                        </a:rPr>
                        <a:t>New Voices </a:t>
                      </a:r>
                      <a:r>
                        <a:rPr lang="bg-BG" sz="900" b="0" dirty="0">
                          <a:latin typeface="+mn-lt"/>
                        </a:rPr>
                        <a:t>посланик направление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900" b="0" dirty="0">
                          <a:latin typeface="+mn-lt"/>
                        </a:rPr>
                        <a:t>Име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2251567"/>
                  </a:ext>
                </a:extLst>
              </a:tr>
              <a:tr h="123126">
                <a:tc>
                  <a:txBody>
                    <a:bodyPr/>
                    <a:lstStyle/>
                    <a:p>
                      <a:pPr algn="ctr"/>
                      <a:r>
                        <a:rPr lang="bg-BG" sz="900" dirty="0">
                          <a:latin typeface="+mn-lt"/>
                        </a:rPr>
                        <a:t>Дейности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900" dirty="0">
                          <a:latin typeface="+mn-lt"/>
                        </a:rPr>
                        <a:t>Снежана Ганчева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207464"/>
                  </a:ext>
                </a:extLst>
              </a:tr>
              <a:tr h="123126">
                <a:tc>
                  <a:txBody>
                    <a:bodyPr/>
                    <a:lstStyle/>
                    <a:p>
                      <a:pPr algn="ctr"/>
                      <a:r>
                        <a:rPr lang="bg-BG" sz="900" dirty="0">
                          <a:latin typeface="+mn-lt"/>
                        </a:rPr>
                        <a:t>Членство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900" dirty="0">
                          <a:latin typeface="+mn-lt"/>
                        </a:rPr>
                        <a:t>Татяна Бакова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4827003"/>
                  </a:ext>
                </a:extLst>
              </a:tr>
              <a:tr h="199326">
                <a:tc>
                  <a:txBody>
                    <a:bodyPr/>
                    <a:lstStyle/>
                    <a:p>
                      <a:pPr algn="ctr"/>
                      <a:r>
                        <a:rPr lang="bg-BG" sz="900" dirty="0">
                          <a:latin typeface="+mn-lt"/>
                        </a:rPr>
                        <a:t>Лидерство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900" dirty="0">
                          <a:latin typeface="+mn-lt"/>
                        </a:rPr>
                        <a:t>Патрисия Първанова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6724672"/>
                  </a:ext>
                </a:extLst>
              </a:tr>
              <a:tr h="220427">
                <a:tc>
                  <a:txBody>
                    <a:bodyPr/>
                    <a:lstStyle/>
                    <a:p>
                      <a:pPr algn="ctr"/>
                      <a:r>
                        <a:rPr lang="bg-BG" sz="900" dirty="0">
                          <a:latin typeface="+mn-lt"/>
                        </a:rPr>
                        <a:t>Маркетинг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900" dirty="0">
                          <a:latin typeface="+mn-lt"/>
                        </a:rPr>
                        <a:t>Мартин Петров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191045"/>
                  </a:ext>
                </a:extLst>
              </a:tr>
            </a:tbl>
          </a:graphicData>
        </a:graphic>
      </p:graphicFrame>
      <p:pic>
        <p:nvPicPr>
          <p:cNvPr id="125" name="Picture 124">
            <a:extLst>
              <a:ext uri="{FF2B5EF4-FFF2-40B4-BE49-F238E27FC236}">
                <a16:creationId xmlns:a16="http://schemas.microsoft.com/office/drawing/2014/main" id="{1741CCE4-9254-4E4D-B689-71608229422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093" y="1410216"/>
            <a:ext cx="862195" cy="862195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2262DE76-4667-D19C-9942-9983702BFD9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297" y="157096"/>
            <a:ext cx="1107868" cy="11078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5C9201-B1DD-EA60-C0C3-30294E8C30F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" t="6690" r="7294"/>
          <a:stretch/>
        </p:blipFill>
        <p:spPr>
          <a:xfrm>
            <a:off x="9526820" y="3858292"/>
            <a:ext cx="485580" cy="652791"/>
          </a:xfrm>
          <a:prstGeom prst="rect">
            <a:avLst/>
          </a:prstGeom>
        </p:spPr>
      </p:pic>
      <p:grpSp>
        <p:nvGrpSpPr>
          <p:cNvPr id="50" name="object 65">
            <a:extLst>
              <a:ext uri="{FF2B5EF4-FFF2-40B4-BE49-F238E27FC236}">
                <a16:creationId xmlns:a16="http://schemas.microsoft.com/office/drawing/2014/main" id="{948CA80A-E438-A3D2-E103-CB9E61A29824}"/>
              </a:ext>
            </a:extLst>
          </p:cNvPr>
          <p:cNvGrpSpPr/>
          <p:nvPr/>
        </p:nvGrpSpPr>
        <p:grpSpPr>
          <a:xfrm>
            <a:off x="4455364" y="3981685"/>
            <a:ext cx="1120673" cy="735739"/>
            <a:chOff x="2636329" y="1446085"/>
            <a:chExt cx="846455" cy="645160"/>
          </a:xfrm>
        </p:grpSpPr>
        <p:sp>
          <p:nvSpPr>
            <p:cNvPr id="74" name="object 66">
              <a:extLst>
                <a:ext uri="{FF2B5EF4-FFF2-40B4-BE49-F238E27FC236}">
                  <a16:creationId xmlns:a16="http://schemas.microsoft.com/office/drawing/2014/main" id="{EFE808A4-35D8-4DAA-E2E5-95B8058D66EB}"/>
                </a:ext>
              </a:extLst>
            </p:cNvPr>
            <p:cNvSpPr/>
            <p:nvPr/>
          </p:nvSpPr>
          <p:spPr>
            <a:xfrm>
              <a:off x="2641092" y="1450847"/>
              <a:ext cx="836930" cy="635635"/>
            </a:xfrm>
            <a:custGeom>
              <a:avLst/>
              <a:gdLst/>
              <a:ahLst/>
              <a:cxnLst/>
              <a:rect l="l" t="t" r="r" b="b"/>
              <a:pathLst>
                <a:path w="836929" h="635635">
                  <a:moveTo>
                    <a:pt x="730757" y="0"/>
                  </a:moveTo>
                  <a:lnTo>
                    <a:pt x="105918" y="0"/>
                  </a:lnTo>
                  <a:lnTo>
                    <a:pt x="64668" y="8316"/>
                  </a:lnTo>
                  <a:lnTo>
                    <a:pt x="31003" y="31003"/>
                  </a:lnTo>
                  <a:lnTo>
                    <a:pt x="8316" y="64668"/>
                  </a:lnTo>
                  <a:lnTo>
                    <a:pt x="0" y="105917"/>
                  </a:lnTo>
                  <a:lnTo>
                    <a:pt x="0" y="529589"/>
                  </a:lnTo>
                  <a:lnTo>
                    <a:pt x="8316" y="570839"/>
                  </a:lnTo>
                  <a:lnTo>
                    <a:pt x="31003" y="604504"/>
                  </a:lnTo>
                  <a:lnTo>
                    <a:pt x="64668" y="627191"/>
                  </a:lnTo>
                  <a:lnTo>
                    <a:pt x="105918" y="635507"/>
                  </a:lnTo>
                  <a:lnTo>
                    <a:pt x="730757" y="635507"/>
                  </a:lnTo>
                  <a:lnTo>
                    <a:pt x="772007" y="627191"/>
                  </a:lnTo>
                  <a:lnTo>
                    <a:pt x="805672" y="604504"/>
                  </a:lnTo>
                  <a:lnTo>
                    <a:pt x="828359" y="570839"/>
                  </a:lnTo>
                  <a:lnTo>
                    <a:pt x="836675" y="529589"/>
                  </a:lnTo>
                  <a:lnTo>
                    <a:pt x="836675" y="105917"/>
                  </a:lnTo>
                  <a:lnTo>
                    <a:pt x="828359" y="64668"/>
                  </a:lnTo>
                  <a:lnTo>
                    <a:pt x="805672" y="31003"/>
                  </a:lnTo>
                  <a:lnTo>
                    <a:pt x="772007" y="8316"/>
                  </a:lnTo>
                  <a:lnTo>
                    <a:pt x="730757" y="0"/>
                  </a:lnTo>
                  <a:close/>
                </a:path>
              </a:pathLst>
            </a:custGeom>
            <a:solidFill>
              <a:srgbClr val="407BC9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object 67">
              <a:extLst>
                <a:ext uri="{FF2B5EF4-FFF2-40B4-BE49-F238E27FC236}">
                  <a16:creationId xmlns:a16="http://schemas.microsoft.com/office/drawing/2014/main" id="{89F350CF-B180-266B-C1A9-595B55CE5F38}"/>
                </a:ext>
              </a:extLst>
            </p:cNvPr>
            <p:cNvSpPr/>
            <p:nvPr/>
          </p:nvSpPr>
          <p:spPr>
            <a:xfrm>
              <a:off x="2641092" y="1450847"/>
              <a:ext cx="836930" cy="635635"/>
            </a:xfrm>
            <a:custGeom>
              <a:avLst/>
              <a:gdLst/>
              <a:ahLst/>
              <a:cxnLst/>
              <a:rect l="l" t="t" r="r" b="b"/>
              <a:pathLst>
                <a:path w="836929" h="635635">
                  <a:moveTo>
                    <a:pt x="0" y="105917"/>
                  </a:moveTo>
                  <a:lnTo>
                    <a:pt x="8316" y="64668"/>
                  </a:lnTo>
                  <a:lnTo>
                    <a:pt x="31003" y="31003"/>
                  </a:lnTo>
                  <a:lnTo>
                    <a:pt x="64668" y="8316"/>
                  </a:lnTo>
                  <a:lnTo>
                    <a:pt x="105918" y="0"/>
                  </a:lnTo>
                  <a:lnTo>
                    <a:pt x="730757" y="0"/>
                  </a:lnTo>
                  <a:lnTo>
                    <a:pt x="772007" y="8316"/>
                  </a:lnTo>
                  <a:lnTo>
                    <a:pt x="805672" y="31003"/>
                  </a:lnTo>
                  <a:lnTo>
                    <a:pt x="828359" y="64668"/>
                  </a:lnTo>
                  <a:lnTo>
                    <a:pt x="836675" y="105917"/>
                  </a:lnTo>
                  <a:lnTo>
                    <a:pt x="836675" y="529589"/>
                  </a:lnTo>
                  <a:lnTo>
                    <a:pt x="828359" y="570839"/>
                  </a:lnTo>
                  <a:lnTo>
                    <a:pt x="805672" y="604504"/>
                  </a:lnTo>
                  <a:lnTo>
                    <a:pt x="772007" y="627191"/>
                  </a:lnTo>
                  <a:lnTo>
                    <a:pt x="730757" y="635507"/>
                  </a:lnTo>
                  <a:lnTo>
                    <a:pt x="105918" y="635507"/>
                  </a:lnTo>
                  <a:lnTo>
                    <a:pt x="64668" y="627191"/>
                  </a:lnTo>
                  <a:lnTo>
                    <a:pt x="31003" y="604504"/>
                  </a:lnTo>
                  <a:lnTo>
                    <a:pt x="8316" y="570839"/>
                  </a:lnTo>
                  <a:lnTo>
                    <a:pt x="0" y="529589"/>
                  </a:lnTo>
                  <a:lnTo>
                    <a:pt x="0" y="105917"/>
                  </a:lnTo>
                  <a:close/>
                </a:path>
              </a:pathLst>
            </a:custGeom>
            <a:ln w="9524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4" name="object 68">
            <a:extLst>
              <a:ext uri="{FF2B5EF4-FFF2-40B4-BE49-F238E27FC236}">
                <a16:creationId xmlns:a16="http://schemas.microsoft.com/office/drawing/2014/main" id="{B1008F44-A289-30AD-91D8-0155B775D61C}"/>
              </a:ext>
            </a:extLst>
          </p:cNvPr>
          <p:cNvSpPr txBox="1"/>
          <p:nvPr/>
        </p:nvSpPr>
        <p:spPr>
          <a:xfrm>
            <a:off x="4473320" y="4035895"/>
            <a:ext cx="1020431" cy="69238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45720" algn="ctr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5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Отговорен Секретар</a:t>
            </a:r>
          </a:p>
          <a:p>
            <a:pPr marL="12700" marR="5080" lvl="0" indent="45720" algn="ctr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5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ПДУ Недялко Младенов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6723A3E0-9FDB-E613-0D3D-08B093F6C0E0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15294"/>
          <a:stretch/>
        </p:blipFill>
        <p:spPr>
          <a:xfrm>
            <a:off x="4745887" y="4722282"/>
            <a:ext cx="519431" cy="641734"/>
          </a:xfrm>
          <a:prstGeom prst="rect">
            <a:avLst/>
          </a:prstGeom>
        </p:spPr>
      </p:pic>
      <p:pic>
        <p:nvPicPr>
          <p:cNvPr id="116" name="Picture 2" descr="No photo description available.">
            <a:extLst>
              <a:ext uri="{FF2B5EF4-FFF2-40B4-BE49-F238E27FC236}">
                <a16:creationId xmlns:a16="http://schemas.microsoft.com/office/drawing/2014/main" id="{745ED6BC-5BFF-D92D-A8A2-4B7827258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8" t="30462" r="21684" b="29732"/>
          <a:stretch/>
        </p:blipFill>
        <p:spPr bwMode="auto">
          <a:xfrm>
            <a:off x="5064898" y="1847810"/>
            <a:ext cx="422507" cy="70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BBE93D-2CAA-1D4E-4D75-61DC840D4C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85772" y="2748272"/>
            <a:ext cx="555597" cy="609207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11FA4CDD-F0A9-B505-D98E-1E434AE29752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7302" t="26106" r="53703" b="34758"/>
          <a:stretch/>
        </p:blipFill>
        <p:spPr>
          <a:xfrm>
            <a:off x="7318100" y="3966148"/>
            <a:ext cx="443825" cy="599057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EC63033A-E6F9-D2A7-37FF-98D02CA585BB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59842" t="30399" r="27665" b="54945"/>
          <a:stretch/>
        </p:blipFill>
        <p:spPr>
          <a:xfrm>
            <a:off x="4420793" y="1864375"/>
            <a:ext cx="582195" cy="698015"/>
          </a:xfrm>
          <a:prstGeom prst="rect">
            <a:avLst/>
          </a:prstGeom>
        </p:spPr>
      </p:pic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06A8230A-2FAF-2A64-D60D-0970D0C30FB1}"/>
              </a:ext>
            </a:extLst>
          </p:cNvPr>
          <p:cNvCxnSpPr/>
          <p:nvPr/>
        </p:nvCxnSpPr>
        <p:spPr>
          <a:xfrm>
            <a:off x="9852421" y="3555134"/>
            <a:ext cx="47725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" t="9867" r="630" b="67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2307106" y="2755357"/>
            <a:ext cx="7767710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bg-BG" sz="4800" dirty="0"/>
              <a:t>Отговорности на Председателя на Зона</a:t>
            </a:r>
            <a:endParaRPr lang="en-US" sz="4800" dirty="0"/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F8F7C60F-FA98-9D49-B929-50B5CCDD5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FD43B3-3340-684D-889C-51B99200D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4FFC11-E11E-0F41-9FCC-C3CEECD67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68629"/>
      </p:ext>
    </p:extLst>
  </p:cSld>
  <p:clrMapOvr>
    <a:masterClrMapping/>
  </p:clrMapOvr>
</p:sld>
</file>

<file path=ppt/theme/theme1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LongProperties xmlns="http://schemas.microsoft.com/office/2006/metadata/longProperties"/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6A8C181-E056-415E-9B59-40F04FA43837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a7495015-d16d-4dd1-a72f-488cd8119f34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5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57862</TotalTime>
  <Words>1033</Words>
  <Application>Microsoft Office PowerPoint</Application>
  <PresentationFormat>Widescreen</PresentationFormat>
  <Paragraphs>247</Paragraphs>
  <Slides>25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Arial</vt:lpstr>
      <vt:lpstr>Arial Hebrew Scholar</vt:lpstr>
      <vt:lpstr>Calibri</vt:lpstr>
      <vt:lpstr>Calibri Light</vt:lpstr>
      <vt:lpstr>Century Gothic</vt:lpstr>
      <vt:lpstr>Helvetica</vt:lpstr>
      <vt:lpstr>Helvetica Neue</vt:lpstr>
      <vt:lpstr>Open sans</vt:lpstr>
      <vt:lpstr>Segoe UI</vt:lpstr>
      <vt:lpstr>Segoe UI Semibold</vt:lpstr>
      <vt:lpstr>Blue Page Number</vt:lpstr>
      <vt:lpstr>White Page Number</vt:lpstr>
      <vt:lpstr>No Page Number</vt:lpstr>
      <vt:lpstr>MASTER SLIDE - BLANK</vt:lpstr>
      <vt:lpstr>MASTER SLIDE - BLANK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Структура Кабинет 2023-2024 на Дистрикт 130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Lions Clubs International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Aneliya Kaneva</cp:lastModifiedBy>
  <cp:revision>1566</cp:revision>
  <cp:lastPrinted>2020-10-23T12:04:36Z</cp:lastPrinted>
  <dcterms:created xsi:type="dcterms:W3CDTF">2016-11-15T15:12:50Z</dcterms:created>
  <dcterms:modified xsi:type="dcterms:W3CDTF">2023-10-02T09:36:58Z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